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3" r:id="rId2"/>
    <p:sldId id="299" r:id="rId3"/>
    <p:sldId id="300" r:id="rId4"/>
    <p:sldId id="301" r:id="rId5"/>
    <p:sldId id="302" r:id="rId6"/>
    <p:sldId id="305" r:id="rId7"/>
    <p:sldId id="306" r:id="rId8"/>
    <p:sldId id="307" r:id="rId9"/>
  </p:sldIdLst>
  <p:sldSz cx="10693400" cy="756126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96888" indent="-396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95363" indent="-809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492250" indent="-1206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990725" indent="-1619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3635"/>
    <a:srgbClr val="0B5B97"/>
    <a:srgbClr val="EEEEEE"/>
    <a:srgbClr val="007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412" autoAdjust="0"/>
    <p:restoredTop sz="88604" autoAdjust="0"/>
  </p:normalViewPr>
  <p:slideViewPr>
    <p:cSldViewPr>
      <p:cViewPr>
        <p:scale>
          <a:sx n="113" d="100"/>
          <a:sy n="113" d="100"/>
        </p:scale>
        <p:origin x="-1908" y="-30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A26B85C-8DFC-4FA5-B0FA-7BC83611E0D2}" type="datetimeFigureOut">
              <a:rPr lang="ru-RU"/>
              <a:pPr>
                <a:defRPr/>
              </a:pPr>
              <a:t>19.11.2020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2B71DB8-63A5-4E51-8EE1-4B2B5A07A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78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05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944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98428" y="0"/>
            <a:ext cx="7632848" cy="972319"/>
          </a:xfrm>
        </p:spPr>
        <p:txBody>
          <a:bodyPr/>
          <a:lstStyle>
            <a:lvl1pPr algn="l">
              <a:defRPr sz="2200">
                <a:solidFill>
                  <a:srgbClr val="0B5B97"/>
                </a:solidFill>
                <a:latin typeface="Calibri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156" y="1260352"/>
            <a:ext cx="9793088" cy="18001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>
                <a:solidFill>
                  <a:srgbClr val="0B5B97"/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 dirty="0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4" name="TextBox 3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020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0"/>
            <a:ext cx="7560840" cy="936898"/>
          </a:xfrm>
        </p:spPr>
        <p:txBody>
          <a:bodyPr/>
          <a:lstStyle>
            <a:lvl1pPr algn="l">
              <a:defRPr sz="2200">
                <a:latin typeface="Calibri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4" name="TextBox 3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473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 rot="16200000">
            <a:off x="6264699" y="-3366271"/>
            <a:ext cx="972319" cy="7704857"/>
          </a:xfrm>
        </p:spPr>
        <p:txBody>
          <a:bodyPr vert="eaVert"/>
          <a:lstStyle>
            <a:lvl1pPr algn="l"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 rot="16200000">
            <a:off x="2394372" y="-827881"/>
            <a:ext cx="5904656" cy="9937104"/>
          </a:xfrm>
        </p:spPr>
        <p:txBody>
          <a:bodyPr vert="eaVert"/>
          <a:lstStyle>
            <a:lvl1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5" name="TextBox 4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6" name="Рисунок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511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0"/>
            <a:ext cx="7632848" cy="936898"/>
          </a:xfrm>
        </p:spPr>
        <p:txBody>
          <a:bodyPr/>
          <a:lstStyle>
            <a:lvl1pPr algn="l">
              <a:defRPr sz="2200">
                <a:solidFill>
                  <a:srgbClr val="0B5B97"/>
                </a:solidFill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988" y="1332359"/>
            <a:ext cx="9623425" cy="5616624"/>
          </a:xfrm>
        </p:spPr>
        <p:txBody>
          <a:bodyPr/>
          <a:lstStyle>
            <a:lvl1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82204" y="301493"/>
            <a:ext cx="17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D93635"/>
                </a:solidFill>
              </a:rPr>
              <a:t>ГПРО 2018-2025</a:t>
            </a: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26" y="246130"/>
            <a:ext cx="678178" cy="48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05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1260351"/>
            <a:ext cx="9089390" cy="4968552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00">
                <a:solidFill>
                  <a:srgbClr val="0B5B97"/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898429" y="0"/>
            <a:ext cx="7632848" cy="936898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5" name="TextBox 4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6" name="Рисунок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502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-1"/>
            <a:ext cx="7632848" cy="962025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8149" y="1188343"/>
            <a:ext cx="4824536" cy="5976664"/>
          </a:xfrm>
        </p:spPr>
        <p:txBody>
          <a:bodyPr/>
          <a:lstStyle>
            <a:lvl1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90716" y="1188343"/>
            <a:ext cx="4835889" cy="5976664"/>
          </a:xfrm>
        </p:spPr>
        <p:txBody>
          <a:bodyPr/>
          <a:lstStyle>
            <a:lvl1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6" name="TextBox 5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7" name="Рисунок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602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0"/>
            <a:ext cx="7704856" cy="972320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1893711"/>
            <a:ext cx="4724775" cy="5127280"/>
          </a:xfrm>
        </p:spPr>
        <p:txBody>
          <a:bodyPr/>
          <a:lstStyle>
            <a:lvl1pPr>
              <a:defRPr sz="2000" b="1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188343"/>
            <a:ext cx="4726632" cy="705367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099" y="1893711"/>
            <a:ext cx="4726632" cy="5127280"/>
          </a:xfrm>
        </p:spPr>
        <p:txBody>
          <a:bodyPr/>
          <a:lstStyle>
            <a:lvl1pPr>
              <a:defRPr sz="2000" b="1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97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-1"/>
            <a:ext cx="7632848" cy="946785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4" name="TextBox 3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186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3" name="TextBox 2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4" name="Рисунок 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714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-1"/>
            <a:ext cx="7632848" cy="900311"/>
          </a:xfrm>
        </p:spPr>
        <p:txBody>
          <a:bodyPr anchor="b"/>
          <a:lstStyle>
            <a:lvl1pPr algn="l">
              <a:defRPr sz="2200" b="1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3" y="1332357"/>
            <a:ext cx="5977907" cy="5688633"/>
          </a:xfrm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0" y="1332358"/>
            <a:ext cx="3518055" cy="568863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13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6" name="TextBox 5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7" name="Рисунок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1744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0"/>
            <a:ext cx="7632848" cy="900311"/>
          </a:xfrm>
        </p:spPr>
        <p:txBody>
          <a:bodyPr anchor="b"/>
          <a:lstStyle>
            <a:lvl1pPr algn="l">
              <a:defRPr sz="2200" b="1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0156" y="1260351"/>
            <a:ext cx="4752528" cy="4024028"/>
          </a:xfrm>
        </p:spPr>
        <p:txBody>
          <a:bodyPr rtlCol="0">
            <a:normAutofit/>
          </a:bodyPr>
          <a:lstStyle>
            <a:lvl1pPr marL="0" indent="0">
              <a:buNone/>
              <a:defRPr sz="35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uk-UA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4152" y="5436815"/>
            <a:ext cx="9865096" cy="1656184"/>
          </a:xfrm>
        </p:spPr>
        <p:txBody>
          <a:bodyPr/>
          <a:lstStyle>
            <a:lvl1pPr marL="0" indent="0">
              <a:buNone/>
              <a:defRPr sz="15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5490716" y="1260351"/>
            <a:ext cx="4752528" cy="4024028"/>
          </a:xfrm>
        </p:spPr>
        <p:txBody>
          <a:bodyPr rtlCol="0">
            <a:normAutofit/>
          </a:bodyPr>
          <a:lstStyle>
            <a:lvl1pPr marL="0" indent="0">
              <a:buNone/>
              <a:defRPr sz="35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uk-UA" noProof="0" dirty="0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635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988" y="2844800"/>
            <a:ext cx="96234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ЗАГОЛОВОК</a:t>
            </a:r>
            <a:endParaRPr lang="uk-UA" alt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988" y="3781425"/>
            <a:ext cx="96234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Информационно-консультационные услуги</a:t>
            </a:r>
          </a:p>
          <a:p>
            <a:pPr lvl="0"/>
            <a:r>
              <a:rPr lang="ru-RU" altLang="ru-RU" dirty="0"/>
              <a:t>в сфере производства </a:t>
            </a:r>
            <a:r>
              <a:rPr lang="ru-RU" altLang="ru-RU" dirty="0" err="1"/>
              <a:t>пеноматериалов</a:t>
            </a:r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1925" y="6445250"/>
            <a:ext cx="6878638" cy="965200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srgbClr val="0B5B97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Контактный телефон: +7(499)322-23-63</a:t>
            </a:r>
          </a:p>
          <a:p>
            <a:pPr>
              <a:defRPr/>
            </a:pPr>
            <a:r>
              <a:rPr lang="en-US"/>
              <a:t>E-mail</a:t>
            </a:r>
            <a:r>
              <a:rPr lang="ru-RU"/>
              <a:t>: </a:t>
            </a:r>
            <a:r>
              <a:rPr lang="en-US"/>
              <a:t>info@almira.moscow</a:t>
            </a:r>
            <a:endParaRPr lang="ru-RU"/>
          </a:p>
          <a:p>
            <a:pPr>
              <a:defRPr/>
            </a:pPr>
            <a:r>
              <a:rPr lang="ru-RU"/>
              <a:t>Адрес: 129090, г. Москва,</a:t>
            </a:r>
          </a:p>
          <a:p>
            <a:pPr>
              <a:defRPr/>
            </a:pPr>
            <a:r>
              <a:rPr lang="ru-RU"/>
              <a:t>ул. Каланчевская, д. 32, пом. II</a:t>
            </a:r>
          </a:p>
          <a:p>
            <a:pPr>
              <a:defRPr/>
            </a:pPr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7200" b="1" kern="1200">
          <a:solidFill>
            <a:srgbClr val="0B5B97"/>
          </a:solidFill>
          <a:latin typeface="BlackGroteskC" pitchFamily="82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5pPr>
      <a:lvl6pPr marL="497845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9569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493535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99138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B5B97"/>
          </a:solidFill>
          <a:latin typeface="Calibri" pitchFamily="34" charset="0"/>
          <a:ea typeface="+mn-ea"/>
          <a:cs typeface="+mn-cs"/>
        </a:defRPr>
      </a:lvl1pPr>
      <a:lvl2pPr marL="496888" indent="-39688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2pPr>
      <a:lvl3pPr marL="996950" indent="-82550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3pPr>
      <a:lvl4pPr marL="1493838" indent="-122238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4pPr>
      <a:lvl5pPr marL="1992313" indent="-163513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ymnasium44@edu.sochi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&#1082;&#1086;&#1085;&#1082;&#1091;&#1088;&#1089;&#1096;&#1082;&#1086;&#1083;.&#1088;&#1092;/methodical-network/subjects2020/konkurs/5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&#1082;&#1086;&#1085;&#1082;&#1091;&#1088;&#1089;&#1096;&#1082;&#1086;&#1083;.&#1088;&#1092;/idea/id/get/37937/methodical/43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3132559"/>
            <a:ext cx="10693400" cy="4428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80804" y="831299"/>
            <a:ext cx="7920880" cy="208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0077BB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5pPr>
            <a:lvl6pPr marL="497845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6pPr>
            <a:lvl7pPr marL="995690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7pPr>
            <a:lvl8pPr marL="1493535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8pPr>
            <a:lvl9pPr marL="1991380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82563"/>
            <a:r>
              <a:rPr lang="ru-RU" sz="3600" dirty="0" smtClean="0">
                <a:solidFill>
                  <a:srgbClr val="0B5B97"/>
                </a:solidFill>
                <a:latin typeface="+mj-lt"/>
              </a:rPr>
              <a:t>Эко-класс </a:t>
            </a:r>
            <a:r>
              <a:rPr lang="ru-RU" sz="3600" dirty="0">
                <a:solidFill>
                  <a:srgbClr val="0B5B97"/>
                </a:solidFill>
                <a:latin typeface="+mj-lt"/>
              </a:rPr>
              <a:t>– эко-школа – эко-город: ступени экологического </a:t>
            </a:r>
            <a:r>
              <a:rPr lang="ru-RU" sz="3600" dirty="0" smtClean="0">
                <a:solidFill>
                  <a:srgbClr val="0B5B97"/>
                </a:solidFill>
                <a:latin typeface="+mj-lt"/>
              </a:rPr>
              <a:t>роста</a:t>
            </a:r>
            <a:endParaRPr lang="ru-RU" sz="3600" dirty="0">
              <a:solidFill>
                <a:srgbClr val="0B5B97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0752" y="3972682"/>
            <a:ext cx="89265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Муниципальное общеобразовательное бюджетное учреждение гимназия № 44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г.Сочи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имени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Героя Социалистического Труда  Василия Александровича Сухомлинского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354003, Краснодарский край, г. Сочи, ул. Вишневая,7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gymnasium44@edu.sochi.ru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88622688481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0" y="4068663"/>
            <a:ext cx="450156" cy="2141489"/>
            <a:chOff x="0" y="4068663"/>
            <a:chExt cx="878068" cy="2141489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0" y="4068663"/>
              <a:ext cx="878068" cy="323675"/>
              <a:chOff x="0" y="4140671"/>
              <a:chExt cx="1098228" cy="432048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Равнобедренный треугольник 10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2" name="Группа 21"/>
            <p:cNvGrpSpPr/>
            <p:nvPr/>
          </p:nvGrpSpPr>
          <p:grpSpPr>
            <a:xfrm>
              <a:off x="0" y="4806772"/>
              <a:ext cx="878068" cy="323675"/>
              <a:chOff x="0" y="4140671"/>
              <a:chExt cx="1098228" cy="432048"/>
            </a:xfrm>
            <a:solidFill>
              <a:srgbClr val="0B5B97"/>
            </a:solidFill>
          </p:grpSpPr>
          <p:sp>
            <p:nvSpPr>
              <p:cNvPr id="23" name="Прямоугольник 22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Равнобедренный треугольник 23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5" name="Группа 24"/>
            <p:cNvGrpSpPr/>
            <p:nvPr/>
          </p:nvGrpSpPr>
          <p:grpSpPr>
            <a:xfrm>
              <a:off x="0" y="5361579"/>
              <a:ext cx="878068" cy="323675"/>
              <a:chOff x="0" y="4140671"/>
              <a:chExt cx="1098228" cy="432048"/>
            </a:xfrm>
            <a:solidFill>
              <a:srgbClr val="0B5B97"/>
            </a:solidFill>
          </p:grpSpPr>
          <p:sp>
            <p:nvSpPr>
              <p:cNvPr id="26" name="Прямоугольник 25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Равнобедренный треугольник 26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8" name="Группа 27"/>
            <p:cNvGrpSpPr/>
            <p:nvPr/>
          </p:nvGrpSpPr>
          <p:grpSpPr>
            <a:xfrm>
              <a:off x="0" y="5886477"/>
              <a:ext cx="878068" cy="323675"/>
              <a:chOff x="0" y="4140671"/>
              <a:chExt cx="1098228" cy="432048"/>
            </a:xfrm>
            <a:solidFill>
              <a:srgbClr val="0B5B97"/>
            </a:solidFill>
          </p:grpSpPr>
          <p:sp>
            <p:nvSpPr>
              <p:cNvPr id="29" name="Прямоугольник 28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Равнобедренный треугольник 29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5" name="Group 77"/>
          <p:cNvGrpSpPr/>
          <p:nvPr/>
        </p:nvGrpSpPr>
        <p:grpSpPr>
          <a:xfrm>
            <a:off x="773759" y="4168246"/>
            <a:ext cx="292658" cy="224092"/>
            <a:chOff x="5552261" y="1554043"/>
            <a:chExt cx="363359" cy="278229"/>
          </a:xfrm>
          <a:solidFill>
            <a:schemeClr val="bg1">
              <a:lumMod val="85000"/>
            </a:schemeClr>
          </a:solidFill>
        </p:grpSpPr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5552261" y="1715997"/>
              <a:ext cx="363359" cy="116275"/>
            </a:xfrm>
            <a:custGeom>
              <a:avLst/>
              <a:gdLst/>
              <a:ahLst/>
              <a:cxnLst>
                <a:cxn ang="0">
                  <a:pos x="211" y="31"/>
                </a:cxn>
                <a:cxn ang="0">
                  <a:pos x="140" y="31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96"/>
                </a:cxn>
                <a:cxn ang="0">
                  <a:pos x="0" y="96"/>
                </a:cxn>
                <a:cxn ang="0">
                  <a:pos x="2" y="102"/>
                </a:cxn>
                <a:cxn ang="0">
                  <a:pos x="4" y="107"/>
                </a:cxn>
                <a:cxn ang="0">
                  <a:pos x="9" y="111"/>
                </a:cxn>
                <a:cxn ang="0">
                  <a:pos x="17" y="112"/>
                </a:cxn>
                <a:cxn ang="0">
                  <a:pos x="334" y="112"/>
                </a:cxn>
                <a:cxn ang="0">
                  <a:pos x="334" y="112"/>
                </a:cxn>
                <a:cxn ang="0">
                  <a:pos x="341" y="111"/>
                </a:cxn>
                <a:cxn ang="0">
                  <a:pos x="347" y="107"/>
                </a:cxn>
                <a:cxn ang="0">
                  <a:pos x="350" y="102"/>
                </a:cxn>
                <a:cxn ang="0">
                  <a:pos x="350" y="96"/>
                </a:cxn>
                <a:cxn ang="0">
                  <a:pos x="350" y="0"/>
                </a:cxn>
                <a:cxn ang="0">
                  <a:pos x="211" y="0"/>
                </a:cxn>
                <a:cxn ang="0">
                  <a:pos x="211" y="31"/>
                </a:cxn>
              </a:cxnLst>
              <a:rect l="0" t="0" r="r" b="b"/>
              <a:pathLst>
                <a:path w="350" h="112">
                  <a:moveTo>
                    <a:pt x="211" y="31"/>
                  </a:moveTo>
                  <a:lnTo>
                    <a:pt x="140" y="31"/>
                  </a:lnTo>
                  <a:lnTo>
                    <a:pt x="140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2"/>
                  </a:lnTo>
                  <a:lnTo>
                    <a:pt x="4" y="107"/>
                  </a:lnTo>
                  <a:lnTo>
                    <a:pt x="9" y="111"/>
                  </a:lnTo>
                  <a:lnTo>
                    <a:pt x="17" y="112"/>
                  </a:lnTo>
                  <a:lnTo>
                    <a:pt x="334" y="112"/>
                  </a:lnTo>
                  <a:lnTo>
                    <a:pt x="334" y="112"/>
                  </a:lnTo>
                  <a:lnTo>
                    <a:pt x="341" y="111"/>
                  </a:lnTo>
                  <a:lnTo>
                    <a:pt x="347" y="107"/>
                  </a:lnTo>
                  <a:lnTo>
                    <a:pt x="350" y="102"/>
                  </a:lnTo>
                  <a:lnTo>
                    <a:pt x="350" y="96"/>
                  </a:lnTo>
                  <a:lnTo>
                    <a:pt x="350" y="0"/>
                  </a:lnTo>
                  <a:lnTo>
                    <a:pt x="211" y="0"/>
                  </a:lnTo>
                  <a:lnTo>
                    <a:pt x="211" y="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7" name="Freeform 97"/>
            <p:cNvSpPr>
              <a:spLocks noEditPoints="1"/>
            </p:cNvSpPr>
            <p:nvPr/>
          </p:nvSpPr>
          <p:spPr bwMode="auto">
            <a:xfrm>
              <a:off x="5552261" y="1554043"/>
              <a:ext cx="363359" cy="137038"/>
            </a:xfrm>
            <a:custGeom>
              <a:avLst/>
              <a:gdLst/>
              <a:ahLst/>
              <a:cxnLst>
                <a:cxn ang="0">
                  <a:pos x="334" y="42"/>
                </a:cxn>
                <a:cxn ang="0">
                  <a:pos x="225" y="42"/>
                </a:cxn>
                <a:cxn ang="0">
                  <a:pos x="225" y="42"/>
                </a:cxn>
                <a:cxn ang="0">
                  <a:pos x="225" y="5"/>
                </a:cxn>
                <a:cxn ang="0">
                  <a:pos x="225" y="5"/>
                </a:cxn>
                <a:cxn ang="0">
                  <a:pos x="225" y="2"/>
                </a:cxn>
                <a:cxn ang="0">
                  <a:pos x="223" y="0"/>
                </a:cxn>
                <a:cxn ang="0">
                  <a:pos x="222" y="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18" y="2"/>
                </a:cxn>
                <a:cxn ang="0">
                  <a:pos x="116" y="4"/>
                </a:cxn>
                <a:cxn ang="0">
                  <a:pos x="115" y="5"/>
                </a:cxn>
                <a:cxn ang="0">
                  <a:pos x="115" y="5"/>
                </a:cxn>
                <a:cxn ang="0">
                  <a:pos x="115" y="42"/>
                </a:cxn>
                <a:cxn ang="0">
                  <a:pos x="17" y="42"/>
                </a:cxn>
                <a:cxn ang="0">
                  <a:pos x="17" y="42"/>
                </a:cxn>
                <a:cxn ang="0">
                  <a:pos x="9" y="42"/>
                </a:cxn>
                <a:cxn ang="0">
                  <a:pos x="4" y="45"/>
                </a:cxn>
                <a:cxn ang="0">
                  <a:pos x="2" y="51"/>
                </a:cxn>
                <a:cxn ang="0">
                  <a:pos x="0" y="58"/>
                </a:cxn>
                <a:cxn ang="0">
                  <a:pos x="0" y="130"/>
                </a:cxn>
                <a:cxn ang="0">
                  <a:pos x="350" y="130"/>
                </a:cxn>
                <a:cxn ang="0">
                  <a:pos x="350" y="58"/>
                </a:cxn>
                <a:cxn ang="0">
                  <a:pos x="350" y="58"/>
                </a:cxn>
                <a:cxn ang="0">
                  <a:pos x="350" y="51"/>
                </a:cxn>
                <a:cxn ang="0">
                  <a:pos x="347" y="45"/>
                </a:cxn>
                <a:cxn ang="0">
                  <a:pos x="341" y="42"/>
                </a:cxn>
                <a:cxn ang="0">
                  <a:pos x="334" y="42"/>
                </a:cxn>
                <a:cxn ang="0">
                  <a:pos x="334" y="42"/>
                </a:cxn>
                <a:cxn ang="0">
                  <a:pos x="133" y="42"/>
                </a:cxn>
                <a:cxn ang="0">
                  <a:pos x="133" y="13"/>
                </a:cxn>
                <a:cxn ang="0">
                  <a:pos x="209" y="13"/>
                </a:cxn>
                <a:cxn ang="0">
                  <a:pos x="209" y="42"/>
                </a:cxn>
                <a:cxn ang="0">
                  <a:pos x="133" y="42"/>
                </a:cxn>
              </a:cxnLst>
              <a:rect l="0" t="0" r="r" b="b"/>
              <a:pathLst>
                <a:path w="350" h="130">
                  <a:moveTo>
                    <a:pt x="334" y="42"/>
                  </a:moveTo>
                  <a:lnTo>
                    <a:pt x="225" y="42"/>
                  </a:lnTo>
                  <a:lnTo>
                    <a:pt x="225" y="42"/>
                  </a:lnTo>
                  <a:lnTo>
                    <a:pt x="225" y="5"/>
                  </a:lnTo>
                  <a:lnTo>
                    <a:pt x="225" y="5"/>
                  </a:lnTo>
                  <a:lnTo>
                    <a:pt x="225" y="2"/>
                  </a:lnTo>
                  <a:lnTo>
                    <a:pt x="223" y="0"/>
                  </a:lnTo>
                  <a:lnTo>
                    <a:pt x="222" y="0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18" y="2"/>
                  </a:lnTo>
                  <a:lnTo>
                    <a:pt x="116" y="4"/>
                  </a:lnTo>
                  <a:lnTo>
                    <a:pt x="115" y="5"/>
                  </a:lnTo>
                  <a:lnTo>
                    <a:pt x="115" y="5"/>
                  </a:lnTo>
                  <a:lnTo>
                    <a:pt x="115" y="42"/>
                  </a:lnTo>
                  <a:lnTo>
                    <a:pt x="17" y="42"/>
                  </a:lnTo>
                  <a:lnTo>
                    <a:pt x="17" y="42"/>
                  </a:lnTo>
                  <a:lnTo>
                    <a:pt x="9" y="42"/>
                  </a:lnTo>
                  <a:lnTo>
                    <a:pt x="4" y="45"/>
                  </a:lnTo>
                  <a:lnTo>
                    <a:pt x="2" y="51"/>
                  </a:lnTo>
                  <a:lnTo>
                    <a:pt x="0" y="58"/>
                  </a:lnTo>
                  <a:lnTo>
                    <a:pt x="0" y="130"/>
                  </a:lnTo>
                  <a:lnTo>
                    <a:pt x="350" y="130"/>
                  </a:lnTo>
                  <a:lnTo>
                    <a:pt x="350" y="58"/>
                  </a:lnTo>
                  <a:lnTo>
                    <a:pt x="350" y="58"/>
                  </a:lnTo>
                  <a:lnTo>
                    <a:pt x="350" y="51"/>
                  </a:lnTo>
                  <a:lnTo>
                    <a:pt x="347" y="45"/>
                  </a:lnTo>
                  <a:lnTo>
                    <a:pt x="341" y="42"/>
                  </a:lnTo>
                  <a:lnTo>
                    <a:pt x="334" y="42"/>
                  </a:lnTo>
                  <a:lnTo>
                    <a:pt x="334" y="42"/>
                  </a:lnTo>
                  <a:close/>
                  <a:moveTo>
                    <a:pt x="133" y="42"/>
                  </a:moveTo>
                  <a:lnTo>
                    <a:pt x="133" y="13"/>
                  </a:lnTo>
                  <a:lnTo>
                    <a:pt x="209" y="13"/>
                  </a:lnTo>
                  <a:lnTo>
                    <a:pt x="209" y="42"/>
                  </a:lnTo>
                  <a:lnTo>
                    <a:pt x="133" y="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8" name="Rectangle 98"/>
            <p:cNvSpPr>
              <a:spLocks noChangeArrowheads="1"/>
            </p:cNvSpPr>
            <p:nvPr/>
          </p:nvSpPr>
          <p:spPr bwMode="auto">
            <a:xfrm>
              <a:off x="5710062" y="1715997"/>
              <a:ext cx="45679" cy="186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34" name="Freeform 107"/>
          <p:cNvSpPr>
            <a:spLocks noEditPoints="1"/>
          </p:cNvSpPr>
          <p:nvPr/>
        </p:nvSpPr>
        <p:spPr bwMode="auto">
          <a:xfrm>
            <a:off x="710223" y="4799674"/>
            <a:ext cx="380587" cy="327170"/>
          </a:xfrm>
          <a:custGeom>
            <a:avLst/>
            <a:gdLst/>
            <a:ahLst/>
            <a:cxnLst>
              <a:cxn ang="0">
                <a:pos x="337" y="165"/>
              </a:cxn>
              <a:cxn ang="0">
                <a:pos x="170" y="0"/>
              </a:cxn>
              <a:cxn ang="0">
                <a:pos x="5" y="165"/>
              </a:cxn>
              <a:cxn ang="0">
                <a:pos x="5" y="165"/>
              </a:cxn>
              <a:cxn ang="0">
                <a:pos x="0" y="172"/>
              </a:cxn>
              <a:cxn ang="0">
                <a:pos x="0" y="181"/>
              </a:cxn>
              <a:cxn ang="0">
                <a:pos x="0" y="189"/>
              </a:cxn>
              <a:cxn ang="0">
                <a:pos x="5" y="196"/>
              </a:cxn>
              <a:cxn ang="0">
                <a:pos x="5" y="196"/>
              </a:cxn>
              <a:cxn ang="0">
                <a:pos x="13" y="201"/>
              </a:cxn>
              <a:cxn ang="0">
                <a:pos x="20" y="201"/>
              </a:cxn>
              <a:cxn ang="0">
                <a:pos x="29" y="201"/>
              </a:cxn>
              <a:cxn ang="0">
                <a:pos x="36" y="196"/>
              </a:cxn>
              <a:cxn ang="0">
                <a:pos x="42" y="189"/>
              </a:cxn>
              <a:cxn ang="0">
                <a:pos x="42" y="294"/>
              </a:cxn>
              <a:cxn ang="0">
                <a:pos x="301" y="294"/>
              </a:cxn>
              <a:cxn ang="0">
                <a:pos x="301" y="189"/>
              </a:cxn>
              <a:cxn ang="0">
                <a:pos x="306" y="196"/>
              </a:cxn>
              <a:cxn ang="0">
                <a:pos x="306" y="196"/>
              </a:cxn>
              <a:cxn ang="0">
                <a:pos x="314" y="201"/>
              </a:cxn>
              <a:cxn ang="0">
                <a:pos x="321" y="201"/>
              </a:cxn>
              <a:cxn ang="0">
                <a:pos x="321" y="201"/>
              </a:cxn>
              <a:cxn ang="0">
                <a:pos x="330" y="201"/>
              </a:cxn>
              <a:cxn ang="0">
                <a:pos x="337" y="196"/>
              </a:cxn>
              <a:cxn ang="0">
                <a:pos x="337" y="196"/>
              </a:cxn>
              <a:cxn ang="0">
                <a:pos x="341" y="189"/>
              </a:cxn>
              <a:cxn ang="0">
                <a:pos x="343" y="181"/>
              </a:cxn>
              <a:cxn ang="0">
                <a:pos x="341" y="172"/>
              </a:cxn>
              <a:cxn ang="0">
                <a:pos x="337" y="165"/>
              </a:cxn>
              <a:cxn ang="0">
                <a:pos x="337" y="165"/>
              </a:cxn>
              <a:cxn ang="0">
                <a:pos x="279" y="272"/>
              </a:cxn>
              <a:cxn ang="0">
                <a:pos x="214" y="272"/>
              </a:cxn>
              <a:cxn ang="0">
                <a:pos x="214" y="187"/>
              </a:cxn>
              <a:cxn ang="0">
                <a:pos x="129" y="187"/>
              </a:cxn>
              <a:cxn ang="0">
                <a:pos x="129" y="272"/>
              </a:cxn>
              <a:cxn ang="0">
                <a:pos x="63" y="272"/>
              </a:cxn>
              <a:cxn ang="0">
                <a:pos x="63" y="169"/>
              </a:cxn>
              <a:cxn ang="0">
                <a:pos x="170" y="60"/>
              </a:cxn>
              <a:cxn ang="0">
                <a:pos x="279" y="169"/>
              </a:cxn>
              <a:cxn ang="0">
                <a:pos x="279" y="272"/>
              </a:cxn>
            </a:cxnLst>
            <a:rect l="0" t="0" r="r" b="b"/>
            <a:pathLst>
              <a:path w="343" h="294">
                <a:moveTo>
                  <a:pt x="337" y="165"/>
                </a:moveTo>
                <a:lnTo>
                  <a:pt x="170" y="0"/>
                </a:lnTo>
                <a:lnTo>
                  <a:pt x="5" y="165"/>
                </a:lnTo>
                <a:lnTo>
                  <a:pt x="5" y="165"/>
                </a:lnTo>
                <a:lnTo>
                  <a:pt x="0" y="172"/>
                </a:lnTo>
                <a:lnTo>
                  <a:pt x="0" y="181"/>
                </a:lnTo>
                <a:lnTo>
                  <a:pt x="0" y="189"/>
                </a:lnTo>
                <a:lnTo>
                  <a:pt x="5" y="196"/>
                </a:lnTo>
                <a:lnTo>
                  <a:pt x="5" y="196"/>
                </a:lnTo>
                <a:lnTo>
                  <a:pt x="13" y="201"/>
                </a:lnTo>
                <a:lnTo>
                  <a:pt x="20" y="201"/>
                </a:lnTo>
                <a:lnTo>
                  <a:pt x="29" y="201"/>
                </a:lnTo>
                <a:lnTo>
                  <a:pt x="36" y="196"/>
                </a:lnTo>
                <a:lnTo>
                  <a:pt x="42" y="189"/>
                </a:lnTo>
                <a:lnTo>
                  <a:pt x="42" y="294"/>
                </a:lnTo>
                <a:lnTo>
                  <a:pt x="301" y="294"/>
                </a:lnTo>
                <a:lnTo>
                  <a:pt x="301" y="189"/>
                </a:lnTo>
                <a:lnTo>
                  <a:pt x="306" y="196"/>
                </a:lnTo>
                <a:lnTo>
                  <a:pt x="306" y="196"/>
                </a:lnTo>
                <a:lnTo>
                  <a:pt x="314" y="201"/>
                </a:lnTo>
                <a:lnTo>
                  <a:pt x="321" y="201"/>
                </a:lnTo>
                <a:lnTo>
                  <a:pt x="321" y="201"/>
                </a:lnTo>
                <a:lnTo>
                  <a:pt x="330" y="201"/>
                </a:lnTo>
                <a:lnTo>
                  <a:pt x="337" y="196"/>
                </a:lnTo>
                <a:lnTo>
                  <a:pt x="337" y="196"/>
                </a:lnTo>
                <a:lnTo>
                  <a:pt x="341" y="189"/>
                </a:lnTo>
                <a:lnTo>
                  <a:pt x="343" y="181"/>
                </a:lnTo>
                <a:lnTo>
                  <a:pt x="341" y="172"/>
                </a:lnTo>
                <a:lnTo>
                  <a:pt x="337" y="165"/>
                </a:lnTo>
                <a:lnTo>
                  <a:pt x="337" y="165"/>
                </a:lnTo>
                <a:close/>
                <a:moveTo>
                  <a:pt x="279" y="272"/>
                </a:moveTo>
                <a:lnTo>
                  <a:pt x="214" y="272"/>
                </a:lnTo>
                <a:lnTo>
                  <a:pt x="214" y="187"/>
                </a:lnTo>
                <a:lnTo>
                  <a:pt x="129" y="187"/>
                </a:lnTo>
                <a:lnTo>
                  <a:pt x="129" y="272"/>
                </a:lnTo>
                <a:lnTo>
                  <a:pt x="63" y="272"/>
                </a:lnTo>
                <a:lnTo>
                  <a:pt x="63" y="169"/>
                </a:lnTo>
                <a:lnTo>
                  <a:pt x="170" y="60"/>
                </a:lnTo>
                <a:lnTo>
                  <a:pt x="279" y="169"/>
                </a:lnTo>
                <a:lnTo>
                  <a:pt x="279" y="27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752430" y="5886477"/>
            <a:ext cx="296172" cy="296172"/>
          </a:xfrm>
          <a:custGeom>
            <a:avLst/>
            <a:gdLst/>
            <a:ahLst/>
            <a:cxnLst>
              <a:cxn ang="0">
                <a:pos x="253" y="201"/>
              </a:cxn>
              <a:cxn ang="0">
                <a:pos x="250" y="212"/>
              </a:cxn>
              <a:cxn ang="0">
                <a:pos x="214" y="246"/>
              </a:cxn>
              <a:cxn ang="0">
                <a:pos x="208" y="252"/>
              </a:cxn>
              <a:cxn ang="0">
                <a:pos x="201" y="254"/>
              </a:cxn>
              <a:cxn ang="0">
                <a:pos x="199" y="254"/>
              </a:cxn>
              <a:cxn ang="0">
                <a:pos x="195" y="254"/>
              </a:cxn>
              <a:cxn ang="0">
                <a:pos x="179" y="252"/>
              </a:cxn>
              <a:cxn ang="0">
                <a:pos x="150" y="245"/>
              </a:cxn>
              <a:cxn ang="0">
                <a:pos x="134" y="236"/>
              </a:cxn>
              <a:cxn ang="0">
                <a:pos x="114" y="223"/>
              </a:cxn>
              <a:cxn ang="0">
                <a:pos x="69" y="187"/>
              </a:cxn>
              <a:cxn ang="0">
                <a:pos x="52" y="169"/>
              </a:cxn>
              <a:cxn ang="0">
                <a:pos x="38" y="150"/>
              </a:cxn>
              <a:cxn ang="0">
                <a:pos x="18" y="120"/>
              </a:cxn>
              <a:cxn ang="0">
                <a:pos x="11" y="105"/>
              </a:cxn>
              <a:cxn ang="0">
                <a:pos x="7" y="92"/>
              </a:cxn>
              <a:cxn ang="0">
                <a:pos x="1" y="72"/>
              </a:cxn>
              <a:cxn ang="0">
                <a:pos x="0" y="60"/>
              </a:cxn>
              <a:cxn ang="0">
                <a:pos x="1" y="54"/>
              </a:cxn>
              <a:cxn ang="0">
                <a:pos x="3" y="47"/>
              </a:cxn>
              <a:cxn ang="0">
                <a:pos x="43" y="5"/>
              </a:cxn>
              <a:cxn ang="0">
                <a:pos x="47" y="2"/>
              </a:cxn>
              <a:cxn ang="0">
                <a:pos x="52" y="0"/>
              </a:cxn>
              <a:cxn ang="0">
                <a:pos x="58" y="4"/>
              </a:cxn>
              <a:cxn ang="0">
                <a:pos x="63" y="7"/>
              </a:cxn>
              <a:cxn ang="0">
                <a:pos x="92" y="62"/>
              </a:cxn>
              <a:cxn ang="0">
                <a:pos x="92" y="72"/>
              </a:cxn>
              <a:cxn ang="0">
                <a:pos x="90" y="76"/>
              </a:cxn>
              <a:cxn ang="0">
                <a:pos x="76" y="94"/>
              </a:cxn>
              <a:cxn ang="0">
                <a:pos x="74" y="96"/>
              </a:cxn>
              <a:cxn ang="0">
                <a:pos x="74" y="98"/>
              </a:cxn>
              <a:cxn ang="0">
                <a:pos x="79" y="110"/>
              </a:cxn>
              <a:cxn ang="0">
                <a:pos x="88" y="125"/>
              </a:cxn>
              <a:cxn ang="0">
                <a:pos x="96" y="136"/>
              </a:cxn>
              <a:cxn ang="0">
                <a:pos x="108" y="147"/>
              </a:cxn>
              <a:cxn ang="0">
                <a:pos x="128" y="167"/>
              </a:cxn>
              <a:cxn ang="0">
                <a:pos x="145" y="176"/>
              </a:cxn>
              <a:cxn ang="0">
                <a:pos x="154" y="181"/>
              </a:cxn>
              <a:cxn ang="0">
                <a:pos x="157" y="181"/>
              </a:cxn>
              <a:cxn ang="0">
                <a:pos x="159" y="181"/>
              </a:cxn>
              <a:cxn ang="0">
                <a:pos x="177" y="165"/>
              </a:cxn>
              <a:cxn ang="0">
                <a:pos x="181" y="161"/>
              </a:cxn>
              <a:cxn ang="0">
                <a:pos x="188" y="159"/>
              </a:cxn>
              <a:cxn ang="0">
                <a:pos x="195" y="161"/>
              </a:cxn>
              <a:cxn ang="0">
                <a:pos x="248" y="192"/>
              </a:cxn>
              <a:cxn ang="0">
                <a:pos x="253" y="201"/>
              </a:cxn>
            </a:cxnLst>
            <a:rect l="0" t="0" r="r" b="b"/>
            <a:pathLst>
              <a:path w="253" h="254">
                <a:moveTo>
                  <a:pt x="253" y="201"/>
                </a:moveTo>
                <a:lnTo>
                  <a:pt x="253" y="201"/>
                </a:lnTo>
                <a:lnTo>
                  <a:pt x="253" y="207"/>
                </a:lnTo>
                <a:lnTo>
                  <a:pt x="250" y="212"/>
                </a:lnTo>
                <a:lnTo>
                  <a:pt x="214" y="246"/>
                </a:lnTo>
                <a:lnTo>
                  <a:pt x="214" y="246"/>
                </a:lnTo>
                <a:lnTo>
                  <a:pt x="208" y="252"/>
                </a:lnTo>
                <a:lnTo>
                  <a:pt x="208" y="252"/>
                </a:lnTo>
                <a:lnTo>
                  <a:pt x="201" y="254"/>
                </a:lnTo>
                <a:lnTo>
                  <a:pt x="201" y="254"/>
                </a:lnTo>
                <a:lnTo>
                  <a:pt x="199" y="254"/>
                </a:lnTo>
                <a:lnTo>
                  <a:pt x="199" y="254"/>
                </a:lnTo>
                <a:lnTo>
                  <a:pt x="195" y="254"/>
                </a:lnTo>
                <a:lnTo>
                  <a:pt x="195" y="254"/>
                </a:lnTo>
                <a:lnTo>
                  <a:pt x="179" y="252"/>
                </a:lnTo>
                <a:lnTo>
                  <a:pt x="179" y="252"/>
                </a:lnTo>
                <a:lnTo>
                  <a:pt x="166" y="250"/>
                </a:lnTo>
                <a:lnTo>
                  <a:pt x="150" y="245"/>
                </a:lnTo>
                <a:lnTo>
                  <a:pt x="150" y="245"/>
                </a:lnTo>
                <a:lnTo>
                  <a:pt x="134" y="236"/>
                </a:lnTo>
                <a:lnTo>
                  <a:pt x="114" y="223"/>
                </a:lnTo>
                <a:lnTo>
                  <a:pt x="114" y="223"/>
                </a:lnTo>
                <a:lnTo>
                  <a:pt x="92" y="207"/>
                </a:lnTo>
                <a:lnTo>
                  <a:pt x="69" y="187"/>
                </a:lnTo>
                <a:lnTo>
                  <a:pt x="69" y="187"/>
                </a:lnTo>
                <a:lnTo>
                  <a:pt x="52" y="169"/>
                </a:lnTo>
                <a:lnTo>
                  <a:pt x="38" y="150"/>
                </a:lnTo>
                <a:lnTo>
                  <a:pt x="38" y="150"/>
                </a:lnTo>
                <a:lnTo>
                  <a:pt x="27" y="134"/>
                </a:lnTo>
                <a:lnTo>
                  <a:pt x="18" y="120"/>
                </a:lnTo>
                <a:lnTo>
                  <a:pt x="18" y="120"/>
                </a:lnTo>
                <a:lnTo>
                  <a:pt x="11" y="105"/>
                </a:lnTo>
                <a:lnTo>
                  <a:pt x="7" y="92"/>
                </a:lnTo>
                <a:lnTo>
                  <a:pt x="7" y="92"/>
                </a:lnTo>
                <a:lnTo>
                  <a:pt x="1" y="72"/>
                </a:lnTo>
                <a:lnTo>
                  <a:pt x="1" y="72"/>
                </a:lnTo>
                <a:lnTo>
                  <a:pt x="0" y="60"/>
                </a:lnTo>
                <a:lnTo>
                  <a:pt x="0" y="60"/>
                </a:lnTo>
                <a:lnTo>
                  <a:pt x="1" y="54"/>
                </a:lnTo>
                <a:lnTo>
                  <a:pt x="1" y="54"/>
                </a:lnTo>
                <a:lnTo>
                  <a:pt x="3" y="47"/>
                </a:lnTo>
                <a:lnTo>
                  <a:pt x="3" y="47"/>
                </a:lnTo>
                <a:lnTo>
                  <a:pt x="7" y="40"/>
                </a:lnTo>
                <a:lnTo>
                  <a:pt x="43" y="5"/>
                </a:lnTo>
                <a:lnTo>
                  <a:pt x="43" y="5"/>
                </a:lnTo>
                <a:lnTo>
                  <a:pt x="47" y="2"/>
                </a:lnTo>
                <a:lnTo>
                  <a:pt x="52" y="0"/>
                </a:lnTo>
                <a:lnTo>
                  <a:pt x="52" y="0"/>
                </a:lnTo>
                <a:lnTo>
                  <a:pt x="56" y="2"/>
                </a:lnTo>
                <a:lnTo>
                  <a:pt x="58" y="4"/>
                </a:lnTo>
                <a:lnTo>
                  <a:pt x="58" y="4"/>
                </a:lnTo>
                <a:lnTo>
                  <a:pt x="63" y="7"/>
                </a:lnTo>
                <a:lnTo>
                  <a:pt x="92" y="62"/>
                </a:lnTo>
                <a:lnTo>
                  <a:pt x="92" y="62"/>
                </a:lnTo>
                <a:lnTo>
                  <a:pt x="92" y="67"/>
                </a:lnTo>
                <a:lnTo>
                  <a:pt x="92" y="72"/>
                </a:lnTo>
                <a:lnTo>
                  <a:pt x="92" y="72"/>
                </a:lnTo>
                <a:lnTo>
                  <a:pt x="90" y="76"/>
                </a:lnTo>
                <a:lnTo>
                  <a:pt x="88" y="80"/>
                </a:lnTo>
                <a:lnTo>
                  <a:pt x="76" y="94"/>
                </a:lnTo>
                <a:lnTo>
                  <a:pt x="76" y="94"/>
                </a:lnTo>
                <a:lnTo>
                  <a:pt x="74" y="96"/>
                </a:lnTo>
                <a:lnTo>
                  <a:pt x="74" y="96"/>
                </a:lnTo>
                <a:lnTo>
                  <a:pt x="74" y="98"/>
                </a:lnTo>
                <a:lnTo>
                  <a:pt x="74" y="98"/>
                </a:lnTo>
                <a:lnTo>
                  <a:pt x="79" y="110"/>
                </a:lnTo>
                <a:lnTo>
                  <a:pt x="79" y="110"/>
                </a:lnTo>
                <a:lnTo>
                  <a:pt x="88" y="125"/>
                </a:lnTo>
                <a:lnTo>
                  <a:pt x="88" y="125"/>
                </a:lnTo>
                <a:lnTo>
                  <a:pt x="96" y="136"/>
                </a:lnTo>
                <a:lnTo>
                  <a:pt x="108" y="147"/>
                </a:lnTo>
                <a:lnTo>
                  <a:pt x="108" y="147"/>
                </a:lnTo>
                <a:lnTo>
                  <a:pt x="119" y="158"/>
                </a:lnTo>
                <a:lnTo>
                  <a:pt x="128" y="167"/>
                </a:lnTo>
                <a:lnTo>
                  <a:pt x="128" y="167"/>
                </a:lnTo>
                <a:lnTo>
                  <a:pt x="145" y="176"/>
                </a:lnTo>
                <a:lnTo>
                  <a:pt x="145" y="176"/>
                </a:lnTo>
                <a:lnTo>
                  <a:pt x="154" y="181"/>
                </a:lnTo>
                <a:lnTo>
                  <a:pt x="157" y="181"/>
                </a:lnTo>
                <a:lnTo>
                  <a:pt x="157" y="181"/>
                </a:lnTo>
                <a:lnTo>
                  <a:pt x="159" y="181"/>
                </a:lnTo>
                <a:lnTo>
                  <a:pt x="159" y="181"/>
                </a:lnTo>
                <a:lnTo>
                  <a:pt x="161" y="179"/>
                </a:lnTo>
                <a:lnTo>
                  <a:pt x="177" y="165"/>
                </a:lnTo>
                <a:lnTo>
                  <a:pt x="177" y="165"/>
                </a:lnTo>
                <a:lnTo>
                  <a:pt x="181" y="161"/>
                </a:lnTo>
                <a:lnTo>
                  <a:pt x="188" y="159"/>
                </a:lnTo>
                <a:lnTo>
                  <a:pt x="188" y="159"/>
                </a:lnTo>
                <a:lnTo>
                  <a:pt x="195" y="161"/>
                </a:lnTo>
                <a:lnTo>
                  <a:pt x="195" y="161"/>
                </a:lnTo>
                <a:lnTo>
                  <a:pt x="248" y="192"/>
                </a:lnTo>
                <a:lnTo>
                  <a:pt x="248" y="192"/>
                </a:lnTo>
                <a:lnTo>
                  <a:pt x="252" y="196"/>
                </a:lnTo>
                <a:lnTo>
                  <a:pt x="253" y="201"/>
                </a:lnTo>
                <a:lnTo>
                  <a:pt x="253" y="20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3" name="Freeform 106"/>
          <p:cNvSpPr>
            <a:spLocks noEditPoints="1"/>
          </p:cNvSpPr>
          <p:nvPr/>
        </p:nvSpPr>
        <p:spPr bwMode="auto">
          <a:xfrm>
            <a:off x="739391" y="5444623"/>
            <a:ext cx="322250" cy="239812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34" y="0"/>
              </a:cxn>
              <a:cxn ang="0">
                <a:pos x="18" y="7"/>
              </a:cxn>
              <a:cxn ang="0">
                <a:pos x="7" y="18"/>
              </a:cxn>
              <a:cxn ang="0">
                <a:pos x="0" y="33"/>
              </a:cxn>
              <a:cxn ang="0">
                <a:pos x="0" y="214"/>
              </a:cxn>
              <a:cxn ang="0">
                <a:pos x="0" y="221"/>
              </a:cxn>
              <a:cxn ang="0">
                <a:pos x="7" y="237"/>
              </a:cxn>
              <a:cxn ang="0">
                <a:pos x="18" y="248"/>
              </a:cxn>
              <a:cxn ang="0">
                <a:pos x="34" y="256"/>
              </a:cxn>
              <a:cxn ang="0">
                <a:pos x="299" y="256"/>
              </a:cxn>
              <a:cxn ang="0">
                <a:pos x="308" y="256"/>
              </a:cxn>
              <a:cxn ang="0">
                <a:pos x="322" y="248"/>
              </a:cxn>
              <a:cxn ang="0">
                <a:pos x="335" y="237"/>
              </a:cxn>
              <a:cxn ang="0">
                <a:pos x="340" y="221"/>
              </a:cxn>
              <a:cxn ang="0">
                <a:pos x="342" y="42"/>
              </a:cxn>
              <a:cxn ang="0">
                <a:pos x="340" y="33"/>
              </a:cxn>
              <a:cxn ang="0">
                <a:pos x="335" y="18"/>
              </a:cxn>
              <a:cxn ang="0">
                <a:pos x="322" y="7"/>
              </a:cxn>
              <a:cxn ang="0">
                <a:pos x="308" y="0"/>
              </a:cxn>
              <a:cxn ang="0">
                <a:pos x="299" y="0"/>
              </a:cxn>
              <a:cxn ang="0">
                <a:pos x="319" y="36"/>
              </a:cxn>
              <a:cxn ang="0">
                <a:pos x="320" y="42"/>
              </a:cxn>
              <a:cxn ang="0">
                <a:pos x="320" y="214"/>
              </a:cxn>
              <a:cxn ang="0">
                <a:pos x="228" y="114"/>
              </a:cxn>
              <a:cxn ang="0">
                <a:pos x="299" y="20"/>
              </a:cxn>
              <a:cxn ang="0">
                <a:pos x="170" y="134"/>
              </a:cxn>
              <a:cxn ang="0">
                <a:pos x="38" y="22"/>
              </a:cxn>
              <a:cxn ang="0">
                <a:pos x="299" y="20"/>
              </a:cxn>
              <a:cxn ang="0">
                <a:pos x="21" y="218"/>
              </a:cxn>
              <a:cxn ang="0">
                <a:pos x="21" y="42"/>
              </a:cxn>
              <a:cxn ang="0">
                <a:pos x="21" y="36"/>
              </a:cxn>
              <a:cxn ang="0">
                <a:pos x="21" y="218"/>
              </a:cxn>
              <a:cxn ang="0">
                <a:pos x="41" y="234"/>
              </a:cxn>
              <a:cxn ang="0">
                <a:pos x="128" y="127"/>
              </a:cxn>
              <a:cxn ang="0">
                <a:pos x="163" y="158"/>
              </a:cxn>
              <a:cxn ang="0">
                <a:pos x="170" y="160"/>
              </a:cxn>
              <a:cxn ang="0">
                <a:pos x="174" y="160"/>
              </a:cxn>
              <a:cxn ang="0">
                <a:pos x="212" y="127"/>
              </a:cxn>
              <a:cxn ang="0">
                <a:pos x="306" y="234"/>
              </a:cxn>
              <a:cxn ang="0">
                <a:pos x="41" y="234"/>
              </a:cxn>
            </a:cxnLst>
            <a:rect l="0" t="0" r="r" b="b"/>
            <a:pathLst>
              <a:path w="342" h="256">
                <a:moveTo>
                  <a:pt x="299" y="0"/>
                </a:moveTo>
                <a:lnTo>
                  <a:pt x="41" y="0"/>
                </a:lnTo>
                <a:lnTo>
                  <a:pt x="41" y="0"/>
                </a:lnTo>
                <a:lnTo>
                  <a:pt x="34" y="0"/>
                </a:lnTo>
                <a:lnTo>
                  <a:pt x="25" y="2"/>
                </a:lnTo>
                <a:lnTo>
                  <a:pt x="18" y="7"/>
                </a:lnTo>
                <a:lnTo>
                  <a:pt x="12" y="11"/>
                </a:lnTo>
                <a:lnTo>
                  <a:pt x="7" y="18"/>
                </a:lnTo>
                <a:lnTo>
                  <a:pt x="3" y="25"/>
                </a:lnTo>
                <a:lnTo>
                  <a:pt x="0" y="33"/>
                </a:lnTo>
                <a:lnTo>
                  <a:pt x="0" y="42"/>
                </a:lnTo>
                <a:lnTo>
                  <a:pt x="0" y="214"/>
                </a:lnTo>
                <a:lnTo>
                  <a:pt x="0" y="214"/>
                </a:lnTo>
                <a:lnTo>
                  <a:pt x="0" y="221"/>
                </a:lnTo>
                <a:lnTo>
                  <a:pt x="3" y="230"/>
                </a:lnTo>
                <a:lnTo>
                  <a:pt x="7" y="237"/>
                </a:lnTo>
                <a:lnTo>
                  <a:pt x="12" y="243"/>
                </a:lnTo>
                <a:lnTo>
                  <a:pt x="18" y="248"/>
                </a:lnTo>
                <a:lnTo>
                  <a:pt x="25" y="252"/>
                </a:lnTo>
                <a:lnTo>
                  <a:pt x="34" y="256"/>
                </a:lnTo>
                <a:lnTo>
                  <a:pt x="41" y="256"/>
                </a:lnTo>
                <a:lnTo>
                  <a:pt x="299" y="256"/>
                </a:lnTo>
                <a:lnTo>
                  <a:pt x="299" y="256"/>
                </a:lnTo>
                <a:lnTo>
                  <a:pt x="308" y="256"/>
                </a:lnTo>
                <a:lnTo>
                  <a:pt x="315" y="252"/>
                </a:lnTo>
                <a:lnTo>
                  <a:pt x="322" y="248"/>
                </a:lnTo>
                <a:lnTo>
                  <a:pt x="330" y="243"/>
                </a:lnTo>
                <a:lnTo>
                  <a:pt x="335" y="237"/>
                </a:lnTo>
                <a:lnTo>
                  <a:pt x="339" y="230"/>
                </a:lnTo>
                <a:lnTo>
                  <a:pt x="340" y="221"/>
                </a:lnTo>
                <a:lnTo>
                  <a:pt x="342" y="214"/>
                </a:lnTo>
                <a:lnTo>
                  <a:pt x="342" y="42"/>
                </a:lnTo>
                <a:lnTo>
                  <a:pt x="342" y="42"/>
                </a:lnTo>
                <a:lnTo>
                  <a:pt x="340" y="33"/>
                </a:lnTo>
                <a:lnTo>
                  <a:pt x="339" y="25"/>
                </a:lnTo>
                <a:lnTo>
                  <a:pt x="335" y="18"/>
                </a:lnTo>
                <a:lnTo>
                  <a:pt x="330" y="11"/>
                </a:lnTo>
                <a:lnTo>
                  <a:pt x="322" y="7"/>
                </a:lnTo>
                <a:lnTo>
                  <a:pt x="315" y="2"/>
                </a:lnTo>
                <a:lnTo>
                  <a:pt x="308" y="0"/>
                </a:lnTo>
                <a:lnTo>
                  <a:pt x="299" y="0"/>
                </a:lnTo>
                <a:lnTo>
                  <a:pt x="299" y="0"/>
                </a:lnTo>
                <a:close/>
                <a:moveTo>
                  <a:pt x="228" y="114"/>
                </a:moveTo>
                <a:lnTo>
                  <a:pt x="319" y="36"/>
                </a:lnTo>
                <a:lnTo>
                  <a:pt x="319" y="36"/>
                </a:lnTo>
                <a:lnTo>
                  <a:pt x="320" y="42"/>
                </a:lnTo>
                <a:lnTo>
                  <a:pt x="320" y="214"/>
                </a:lnTo>
                <a:lnTo>
                  <a:pt x="320" y="214"/>
                </a:lnTo>
                <a:lnTo>
                  <a:pt x="320" y="218"/>
                </a:lnTo>
                <a:lnTo>
                  <a:pt x="228" y="114"/>
                </a:lnTo>
                <a:close/>
                <a:moveTo>
                  <a:pt x="299" y="20"/>
                </a:moveTo>
                <a:lnTo>
                  <a:pt x="299" y="20"/>
                </a:lnTo>
                <a:lnTo>
                  <a:pt x="302" y="22"/>
                </a:lnTo>
                <a:lnTo>
                  <a:pt x="170" y="134"/>
                </a:lnTo>
                <a:lnTo>
                  <a:pt x="38" y="22"/>
                </a:lnTo>
                <a:lnTo>
                  <a:pt x="38" y="22"/>
                </a:lnTo>
                <a:lnTo>
                  <a:pt x="41" y="20"/>
                </a:lnTo>
                <a:lnTo>
                  <a:pt x="299" y="20"/>
                </a:lnTo>
                <a:close/>
                <a:moveTo>
                  <a:pt x="21" y="218"/>
                </a:moveTo>
                <a:lnTo>
                  <a:pt x="21" y="218"/>
                </a:lnTo>
                <a:lnTo>
                  <a:pt x="21" y="214"/>
                </a:lnTo>
                <a:lnTo>
                  <a:pt x="21" y="42"/>
                </a:lnTo>
                <a:lnTo>
                  <a:pt x="21" y="42"/>
                </a:lnTo>
                <a:lnTo>
                  <a:pt x="21" y="36"/>
                </a:lnTo>
                <a:lnTo>
                  <a:pt x="112" y="114"/>
                </a:lnTo>
                <a:lnTo>
                  <a:pt x="21" y="218"/>
                </a:lnTo>
                <a:close/>
                <a:moveTo>
                  <a:pt x="41" y="234"/>
                </a:moveTo>
                <a:lnTo>
                  <a:pt x="41" y="234"/>
                </a:lnTo>
                <a:lnTo>
                  <a:pt x="36" y="234"/>
                </a:lnTo>
                <a:lnTo>
                  <a:pt x="128" y="127"/>
                </a:lnTo>
                <a:lnTo>
                  <a:pt x="163" y="158"/>
                </a:lnTo>
                <a:lnTo>
                  <a:pt x="163" y="158"/>
                </a:lnTo>
                <a:lnTo>
                  <a:pt x="166" y="160"/>
                </a:lnTo>
                <a:lnTo>
                  <a:pt x="170" y="160"/>
                </a:lnTo>
                <a:lnTo>
                  <a:pt x="170" y="160"/>
                </a:lnTo>
                <a:lnTo>
                  <a:pt x="174" y="160"/>
                </a:lnTo>
                <a:lnTo>
                  <a:pt x="177" y="158"/>
                </a:lnTo>
                <a:lnTo>
                  <a:pt x="212" y="127"/>
                </a:lnTo>
                <a:lnTo>
                  <a:pt x="306" y="234"/>
                </a:lnTo>
                <a:lnTo>
                  <a:pt x="306" y="234"/>
                </a:lnTo>
                <a:lnTo>
                  <a:pt x="299" y="234"/>
                </a:lnTo>
                <a:lnTo>
                  <a:pt x="41" y="23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036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sz="quarter" idx="4294967295"/>
          </p:nvPr>
        </p:nvSpPr>
        <p:spPr>
          <a:xfrm>
            <a:off x="3512840" y="2852936"/>
            <a:ext cx="6010324" cy="13681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школьного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агропарка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«Эко-рост» на базе МОБУ гимназии № 44 г. Сочи им. В.А. Сухомлинского и создание с его помощью «эко – классов» – переход на ступени «эко–школа», «эко–город» в пределах региона и дальнейшее распространение опыта на другие субъекты Российской Федерации с созданием региональной и федеральной методической образовательной сети. Целью сетевой работы школ, реализующих программу проекта можно считать формирование эко-сознания школьников как основы экологически осознанного поведения во взрослой жизни.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4848" y="2276872"/>
            <a:ext cx="2295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D93635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СУТЬ ПРОЕКТА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80792" y="2060848"/>
            <a:ext cx="72008" cy="2408582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719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99" y="1945493"/>
            <a:ext cx="1967640" cy="318303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042444" y="180231"/>
            <a:ext cx="5832648" cy="720080"/>
          </a:xfrm>
        </p:spPr>
        <p:txBody>
          <a:bodyPr/>
          <a:lstStyle/>
          <a:p>
            <a:r>
              <a:rPr lang="ru-RU" dirty="0"/>
              <a:t>СУТЬ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798507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559" y="108223"/>
            <a:ext cx="5832648" cy="720080"/>
          </a:xfrm>
        </p:spPr>
        <p:txBody>
          <a:bodyPr/>
          <a:lstStyle/>
          <a:p>
            <a:r>
              <a:rPr lang="ru-RU" dirty="0">
                <a:latin typeface="Myriad Pro" panose="020B0503030403020204" pitchFamily="34" charset="0"/>
              </a:rPr>
              <a:t>ЦЕЛИ И ЗАДАЧИ ПРОЕКТА</a:t>
            </a:r>
          </a:p>
        </p:txBody>
      </p:sp>
      <p:grpSp>
        <p:nvGrpSpPr>
          <p:cNvPr id="34" name="Группа 33"/>
          <p:cNvGrpSpPr/>
          <p:nvPr/>
        </p:nvGrpSpPr>
        <p:grpSpPr>
          <a:xfrm>
            <a:off x="1602284" y="2005698"/>
            <a:ext cx="1836873" cy="1697283"/>
            <a:chOff x="1132866" y="1764408"/>
            <a:chExt cx="1836873" cy="1697283"/>
          </a:xfrm>
        </p:grpSpPr>
        <p:sp>
          <p:nvSpPr>
            <p:cNvPr id="9" name="Freeform 35"/>
            <p:cNvSpPr/>
            <p:nvPr/>
          </p:nvSpPr>
          <p:spPr>
            <a:xfrm rot="5400000">
              <a:off x="1202661" y="1694613"/>
              <a:ext cx="1697283" cy="1836873"/>
            </a:xfrm>
            <a:custGeom>
              <a:avLst/>
              <a:gdLst>
                <a:gd name="connsiteX0" fmla="*/ 0 w 1891278"/>
                <a:gd name="connsiteY0" fmla="*/ 0 h 1318766"/>
                <a:gd name="connsiteX1" fmla="*/ 1587500 w 1891278"/>
                <a:gd name="connsiteY1" fmla="*/ 0 h 1318766"/>
                <a:gd name="connsiteX2" fmla="*/ 1891278 w 1891278"/>
                <a:gd name="connsiteY2" fmla="*/ 659383 h 1318766"/>
                <a:gd name="connsiteX3" fmla="*/ 1587500 w 1891278"/>
                <a:gd name="connsiteY3" fmla="*/ 1318766 h 1318766"/>
                <a:gd name="connsiteX4" fmla="*/ 0 w 1891278"/>
                <a:gd name="connsiteY4" fmla="*/ 1318766 h 1318766"/>
                <a:gd name="connsiteX5" fmla="*/ 303778 w 1891278"/>
                <a:gd name="connsiteY5" fmla="*/ 659383 h 1318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91278" h="1318766">
                  <a:moveTo>
                    <a:pt x="0" y="0"/>
                  </a:moveTo>
                  <a:lnTo>
                    <a:pt x="1587500" y="0"/>
                  </a:lnTo>
                  <a:lnTo>
                    <a:pt x="1891278" y="659383"/>
                  </a:lnTo>
                  <a:lnTo>
                    <a:pt x="1587500" y="1318766"/>
                  </a:lnTo>
                  <a:lnTo>
                    <a:pt x="0" y="1318766"/>
                  </a:lnTo>
                  <a:lnTo>
                    <a:pt x="303778" y="659383"/>
                  </a:lnTo>
                  <a:close/>
                </a:path>
              </a:pathLst>
            </a:custGeom>
            <a:ln>
              <a:noFill/>
            </a:ln>
            <a:effectLst>
              <a:outerShdw blurRad="266700" dist="38100" dir="2700000" algn="tl" rotWithShape="0">
                <a:schemeClr val="tx1">
                  <a:alpha val="48000"/>
                </a:schemeClr>
              </a:outerShdw>
            </a:effectLst>
            <a:scene3d>
              <a:camera prst="perspectiveAbove" fov="1800000">
                <a:rot lat="21000000" lon="0" rev="0"/>
              </a:camera>
              <a:lightRig rig="threePt" dir="t">
                <a:rot lat="0" lon="0" rev="2400000"/>
              </a:lightRig>
            </a:scene3d>
            <a:sp3d prstMaterial="matte">
              <a:bevelT w="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32382" y="2681730"/>
              <a:ext cx="12378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>
                  <a:solidFill>
                    <a:schemeClr val="bg1"/>
                  </a:solidFill>
                  <a:latin typeface="Myriad Pro" panose="020B0503030403020204" pitchFamily="34" charset="0"/>
                </a:rPr>
                <a:t>ЦЕЛИ</a:t>
              </a: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674580" y="4109763"/>
            <a:ext cx="4546643" cy="2664296"/>
            <a:chOff x="674563" y="3857723"/>
            <a:chExt cx="4546643" cy="2664296"/>
          </a:xfrm>
        </p:grpSpPr>
        <p:sp>
          <p:nvSpPr>
            <p:cNvPr id="10" name="Объект 2"/>
            <p:cNvSpPr txBox="1">
              <a:spLocks/>
            </p:cNvSpPr>
            <p:nvPr/>
          </p:nvSpPr>
          <p:spPr>
            <a:xfrm>
              <a:off x="1116750" y="3857723"/>
              <a:ext cx="4104456" cy="266429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22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1pPr>
              <a:lvl2pPr marL="54864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20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2pPr>
              <a:lvl3pPr marL="82296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18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3pPr>
              <a:lvl4pPr marL="109728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16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4pPr>
              <a:lvl5pPr marL="1389888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14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5pPr>
              <a:lvl6pPr marL="1664208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96596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228600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587752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" indent="0">
                <a:lnSpc>
                  <a:spcPct val="170000"/>
                </a:lnSpc>
                <a:buNone/>
              </a:pPr>
              <a:r>
                <a:rPr lang="ru-RU" sz="1600" dirty="0" smtClean="0">
                  <a:latin typeface="Franklin Gothic Book (Основной текст)Calibri"/>
                </a:rPr>
                <a:t>Формирование </a:t>
              </a:r>
              <a:r>
                <a:rPr lang="ru-RU" sz="1600" dirty="0">
                  <a:latin typeface="Franklin Gothic Book (Основной текст)Calibri"/>
                </a:rPr>
                <a:t>эко-сознания школьников как основы экологически осознанного поведения во взрослой жизни</a:t>
              </a:r>
            </a:p>
          </p:txBody>
        </p:sp>
        <p:sp>
          <p:nvSpPr>
            <p:cNvPr id="22" name="Shape 2540"/>
            <p:cNvSpPr/>
            <p:nvPr/>
          </p:nvSpPr>
          <p:spPr>
            <a:xfrm>
              <a:off x="674563" y="3924647"/>
              <a:ext cx="316693" cy="31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rgbClr val="0B5B97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5221224" y="3924647"/>
            <a:ext cx="5472194" cy="2916336"/>
            <a:chOff x="674563" y="3857723"/>
            <a:chExt cx="4546643" cy="2664296"/>
          </a:xfrm>
        </p:grpSpPr>
        <p:sp>
          <p:nvSpPr>
            <p:cNvPr id="29" name="Объект 2"/>
            <p:cNvSpPr txBox="1">
              <a:spLocks/>
            </p:cNvSpPr>
            <p:nvPr/>
          </p:nvSpPr>
          <p:spPr>
            <a:xfrm>
              <a:off x="1116750" y="3857723"/>
              <a:ext cx="4104456" cy="266429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22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1pPr>
              <a:lvl2pPr marL="54864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20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2pPr>
              <a:lvl3pPr marL="82296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18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3pPr>
              <a:lvl4pPr marL="109728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16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4pPr>
              <a:lvl5pPr marL="1389888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14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5pPr>
              <a:lvl6pPr marL="1664208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96596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228600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587752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" indent="0" algn="just">
                <a:lnSpc>
                  <a:spcPct val="170000"/>
                </a:lnSpc>
                <a:buNone/>
              </a:pPr>
              <a:r>
                <a:rPr lang="ru-RU" sz="1050" dirty="0" smtClean="0">
                  <a:latin typeface="Franklin Gothic Book (Основной текст)Calibri"/>
                </a:rPr>
                <a:t>Разработка </a:t>
              </a:r>
              <a:r>
                <a:rPr lang="ru-RU" sz="1050" dirty="0">
                  <a:latin typeface="Franklin Gothic Book (Основной текст)Calibri"/>
                </a:rPr>
                <a:t>и внедрение в образовательную и просветительскую деятельность авторских программ по экологическому </a:t>
              </a:r>
              <a:r>
                <a:rPr lang="ru-RU" sz="1050" dirty="0" smtClean="0">
                  <a:latin typeface="Franklin Gothic Book (Основной текст)Calibri"/>
                </a:rPr>
                <a:t>воспитанию;</a:t>
              </a:r>
            </a:p>
            <a:p>
              <a:pPr marL="45720" indent="0" algn="just">
                <a:lnSpc>
                  <a:spcPct val="170000"/>
                </a:lnSpc>
                <a:buNone/>
              </a:pPr>
              <a:r>
                <a:rPr lang="ru-RU" sz="1050" dirty="0" smtClean="0">
                  <a:latin typeface="Franklin Gothic Book (Основной текст)Calibri"/>
                </a:rPr>
                <a:t>создание </a:t>
              </a:r>
              <a:r>
                <a:rPr lang="ru-RU" sz="1050" dirty="0">
                  <a:latin typeface="Franklin Gothic Book (Основной текст)Calibri"/>
                </a:rPr>
                <a:t>системы активного участия детей, их родителей и педагогов в природоохранных мероприятиях и ее расширение на микросоциум</a:t>
              </a:r>
              <a:r>
                <a:rPr lang="ru-RU" sz="1050" dirty="0" smtClean="0">
                  <a:latin typeface="Franklin Gothic Book (Основной текст)Calibri"/>
                </a:rPr>
                <a:t>;</a:t>
              </a:r>
            </a:p>
            <a:p>
              <a:pPr marL="45720" indent="0" algn="just">
                <a:lnSpc>
                  <a:spcPct val="170000"/>
                </a:lnSpc>
                <a:buNone/>
              </a:pPr>
              <a:r>
                <a:rPr lang="ru-RU" sz="1050" dirty="0" smtClean="0">
                  <a:latin typeface="Franklin Gothic Book (Основной текст)Calibri"/>
                </a:rPr>
                <a:t>освоение </a:t>
              </a:r>
              <a:r>
                <a:rPr lang="ru-RU" sz="1050" dirty="0">
                  <a:latin typeface="Franklin Gothic Book (Основной текст)Calibri"/>
                </a:rPr>
                <a:t>обучающимися современных форм землепользования</a:t>
              </a:r>
              <a:r>
                <a:rPr lang="ru-RU" sz="1050" dirty="0" smtClean="0">
                  <a:latin typeface="Franklin Gothic Book (Основной текст)Calibri"/>
                </a:rPr>
                <a:t>;</a:t>
              </a:r>
            </a:p>
            <a:p>
              <a:pPr marL="45720" indent="0" algn="just">
                <a:lnSpc>
                  <a:spcPct val="170000"/>
                </a:lnSpc>
                <a:buNone/>
              </a:pPr>
              <a:r>
                <a:rPr lang="ru-RU" sz="1050" dirty="0" smtClean="0">
                  <a:latin typeface="Franklin Gothic Book (Основной текст)Calibri"/>
                </a:rPr>
                <a:t>интегрирование </a:t>
              </a:r>
              <a:r>
                <a:rPr lang="ru-RU" sz="1050" dirty="0">
                  <a:latin typeface="Franklin Gothic Book (Основной текст)Calibri"/>
                </a:rPr>
                <a:t>научного, образовательного и административного потенциала для решения актуальных экологических проблем</a:t>
              </a:r>
              <a:r>
                <a:rPr lang="ru-RU" sz="1050" dirty="0" smtClean="0">
                  <a:latin typeface="Franklin Gothic Book (Основной текст)Calibri"/>
                </a:rPr>
                <a:t>;</a:t>
              </a:r>
            </a:p>
            <a:p>
              <a:pPr marL="45720" indent="0" algn="just">
                <a:lnSpc>
                  <a:spcPct val="170000"/>
                </a:lnSpc>
                <a:buNone/>
              </a:pPr>
              <a:r>
                <a:rPr lang="ru-RU" sz="1050" dirty="0" smtClean="0">
                  <a:latin typeface="Franklin Gothic Book (Основной текст)Calibri"/>
                </a:rPr>
                <a:t>обогащение </a:t>
              </a:r>
              <a:r>
                <a:rPr lang="ru-RU" sz="1050" dirty="0">
                  <a:latin typeface="Franklin Gothic Book (Основной текст)Calibri"/>
                </a:rPr>
                <a:t>системы </a:t>
              </a:r>
              <a:r>
                <a:rPr lang="ru-RU" sz="1050" dirty="0" err="1">
                  <a:latin typeface="Franklin Gothic Book (Основной текст)Calibri"/>
                </a:rPr>
                <a:t>профориентационной</a:t>
              </a:r>
              <a:r>
                <a:rPr lang="ru-RU" sz="1050" dirty="0">
                  <a:latin typeface="Franklin Gothic Book (Основной текст)Calibri"/>
                </a:rPr>
                <a:t> работы по направлению «экология и природопользование</a:t>
              </a:r>
              <a:r>
                <a:rPr lang="ru-RU" sz="1050" dirty="0" smtClean="0">
                  <a:latin typeface="Franklin Gothic Book (Основной текст)Calibri"/>
                </a:rPr>
                <a:t>».</a:t>
              </a:r>
              <a:endParaRPr lang="ru-RU" sz="1050" dirty="0">
                <a:latin typeface="Franklin Gothic Book (Основной текст)Calibri"/>
              </a:endParaRPr>
            </a:p>
          </p:txBody>
        </p:sp>
        <p:sp>
          <p:nvSpPr>
            <p:cNvPr id="30" name="Shape 2540"/>
            <p:cNvSpPr/>
            <p:nvPr/>
          </p:nvSpPr>
          <p:spPr>
            <a:xfrm>
              <a:off x="674563" y="3924647"/>
              <a:ext cx="316693" cy="31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rgbClr val="0B5B97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31" name="Shape 2540"/>
            <p:cNvSpPr/>
            <p:nvPr/>
          </p:nvSpPr>
          <p:spPr>
            <a:xfrm>
              <a:off x="674563" y="4364038"/>
              <a:ext cx="316693" cy="31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rgbClr val="0B5B97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32" name="Shape 2540"/>
            <p:cNvSpPr/>
            <p:nvPr/>
          </p:nvSpPr>
          <p:spPr>
            <a:xfrm>
              <a:off x="674563" y="4852911"/>
              <a:ext cx="316693" cy="31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rgbClr val="0B5B97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</p:grpSp>
      <p:sp>
        <p:nvSpPr>
          <p:cNvPr id="33" name="Freeform 35"/>
          <p:cNvSpPr/>
          <p:nvPr/>
        </p:nvSpPr>
        <p:spPr>
          <a:xfrm rot="5400000">
            <a:off x="7082129" y="1929691"/>
            <a:ext cx="1697283" cy="1836873"/>
          </a:xfrm>
          <a:custGeom>
            <a:avLst/>
            <a:gdLst>
              <a:gd name="connsiteX0" fmla="*/ 0 w 1891278"/>
              <a:gd name="connsiteY0" fmla="*/ 0 h 1318766"/>
              <a:gd name="connsiteX1" fmla="*/ 1587500 w 1891278"/>
              <a:gd name="connsiteY1" fmla="*/ 0 h 1318766"/>
              <a:gd name="connsiteX2" fmla="*/ 1891278 w 1891278"/>
              <a:gd name="connsiteY2" fmla="*/ 659383 h 1318766"/>
              <a:gd name="connsiteX3" fmla="*/ 1587500 w 1891278"/>
              <a:gd name="connsiteY3" fmla="*/ 1318766 h 1318766"/>
              <a:gd name="connsiteX4" fmla="*/ 0 w 1891278"/>
              <a:gd name="connsiteY4" fmla="*/ 1318766 h 1318766"/>
              <a:gd name="connsiteX5" fmla="*/ 303778 w 1891278"/>
              <a:gd name="connsiteY5" fmla="*/ 659383 h 131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1278" h="1318766">
                <a:moveTo>
                  <a:pt x="0" y="0"/>
                </a:moveTo>
                <a:lnTo>
                  <a:pt x="1587500" y="0"/>
                </a:lnTo>
                <a:lnTo>
                  <a:pt x="1891278" y="659383"/>
                </a:lnTo>
                <a:lnTo>
                  <a:pt x="1587500" y="1318766"/>
                </a:lnTo>
                <a:lnTo>
                  <a:pt x="0" y="1318766"/>
                </a:lnTo>
                <a:lnTo>
                  <a:pt x="303778" y="659383"/>
                </a:lnTo>
                <a:close/>
              </a:path>
            </a:pathLst>
          </a:custGeom>
          <a:solidFill>
            <a:srgbClr val="D93635"/>
          </a:solidFill>
          <a:ln>
            <a:noFill/>
          </a:ln>
          <a:effectLst>
            <a:outerShdw blurRad="266700" dist="38100" dir="2700000" algn="tl" rotWithShape="0">
              <a:schemeClr val="tx1">
                <a:alpha val="48000"/>
              </a:schemeClr>
            </a:outerShdw>
          </a:effectLst>
          <a:scene3d>
            <a:camera prst="perspectiveAbove" fov="1800000">
              <a:rot lat="21000000" lon="0" rev="0"/>
            </a:camera>
            <a:lightRig rig="threePt" dir="t">
              <a:rot lat="0" lon="0" rev="2400000"/>
            </a:lightRig>
          </a:scene3d>
          <a:sp3d prstMaterial="matte">
            <a:bevelT w="0" h="635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7057113" y="2799567"/>
            <a:ext cx="1792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Myriad Pro" panose="020B0503030403020204" pitchFamily="34" charset="0"/>
              </a:rPr>
              <a:t>Задачи</a:t>
            </a:r>
          </a:p>
        </p:txBody>
      </p:sp>
      <p:grpSp>
        <p:nvGrpSpPr>
          <p:cNvPr id="38" name="Группа 37"/>
          <p:cNvGrpSpPr/>
          <p:nvPr/>
        </p:nvGrpSpPr>
        <p:grpSpPr>
          <a:xfrm>
            <a:off x="7672274" y="2364854"/>
            <a:ext cx="482738" cy="558166"/>
            <a:chOff x="3793550" y="3206181"/>
            <a:chExt cx="319514" cy="369438"/>
          </a:xfrm>
          <a:solidFill>
            <a:schemeClr val="bg1"/>
          </a:solidFill>
        </p:grpSpPr>
        <p:sp>
          <p:nvSpPr>
            <p:cNvPr id="36" name="Freeform 47"/>
            <p:cNvSpPr>
              <a:spLocks noEditPoints="1"/>
            </p:cNvSpPr>
            <p:nvPr/>
          </p:nvSpPr>
          <p:spPr bwMode="auto">
            <a:xfrm>
              <a:off x="3859449" y="3206181"/>
              <a:ext cx="183721" cy="91860"/>
            </a:xfrm>
            <a:custGeom>
              <a:avLst/>
              <a:gdLst/>
              <a:ahLst/>
              <a:cxnLst>
                <a:cxn ang="0">
                  <a:pos x="58" y="14"/>
                </a:cxn>
                <a:cxn ang="0">
                  <a:pos x="44" y="14"/>
                </a:cxn>
                <a:cxn ang="0">
                  <a:pos x="29" y="0"/>
                </a:cxn>
                <a:cxn ang="0">
                  <a:pos x="15" y="14"/>
                </a:cxn>
                <a:cxn ang="0">
                  <a:pos x="0" y="14"/>
                </a:cxn>
                <a:cxn ang="0">
                  <a:pos x="0" y="29"/>
                </a:cxn>
                <a:cxn ang="0">
                  <a:pos x="58" y="29"/>
                </a:cxn>
                <a:cxn ang="0">
                  <a:pos x="58" y="14"/>
                </a:cxn>
                <a:cxn ang="0">
                  <a:pos x="29" y="22"/>
                </a:cxn>
                <a:cxn ang="0">
                  <a:pos x="22" y="14"/>
                </a:cxn>
                <a:cxn ang="0">
                  <a:pos x="29" y="7"/>
                </a:cxn>
                <a:cxn ang="0">
                  <a:pos x="37" y="14"/>
                </a:cxn>
                <a:cxn ang="0">
                  <a:pos x="29" y="22"/>
                </a:cxn>
              </a:cxnLst>
              <a:rect l="0" t="0" r="r" b="b"/>
              <a:pathLst>
                <a:path w="58" h="29">
                  <a:moveTo>
                    <a:pt x="58" y="14"/>
                  </a:moveTo>
                  <a:cubicBezTo>
                    <a:pt x="44" y="14"/>
                    <a:pt x="44" y="14"/>
                    <a:pt x="44" y="14"/>
                  </a:cubicBezTo>
                  <a:cubicBezTo>
                    <a:pt x="44" y="6"/>
                    <a:pt x="37" y="0"/>
                    <a:pt x="29" y="0"/>
                  </a:cubicBezTo>
                  <a:cubicBezTo>
                    <a:pt x="21" y="0"/>
                    <a:pt x="15" y="6"/>
                    <a:pt x="1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58" y="29"/>
                    <a:pt x="58" y="29"/>
                    <a:pt x="58" y="29"/>
                  </a:cubicBezTo>
                  <a:lnTo>
                    <a:pt x="58" y="14"/>
                  </a:lnTo>
                  <a:close/>
                  <a:moveTo>
                    <a:pt x="29" y="22"/>
                  </a:moveTo>
                  <a:cubicBezTo>
                    <a:pt x="25" y="22"/>
                    <a:pt x="22" y="18"/>
                    <a:pt x="22" y="14"/>
                  </a:cubicBezTo>
                  <a:cubicBezTo>
                    <a:pt x="22" y="10"/>
                    <a:pt x="25" y="7"/>
                    <a:pt x="29" y="7"/>
                  </a:cubicBezTo>
                  <a:cubicBezTo>
                    <a:pt x="33" y="7"/>
                    <a:pt x="37" y="10"/>
                    <a:pt x="37" y="14"/>
                  </a:cubicBezTo>
                  <a:cubicBezTo>
                    <a:pt x="37" y="18"/>
                    <a:pt x="33" y="22"/>
                    <a:pt x="29" y="2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  <p:sp>
          <p:nvSpPr>
            <p:cNvPr id="37" name="Freeform 48"/>
            <p:cNvSpPr>
              <a:spLocks noEditPoints="1"/>
            </p:cNvSpPr>
            <p:nvPr/>
          </p:nvSpPr>
          <p:spPr bwMode="auto">
            <a:xfrm>
              <a:off x="3793550" y="3252111"/>
              <a:ext cx="319514" cy="323508"/>
            </a:xfrm>
            <a:custGeom>
              <a:avLst/>
              <a:gdLst/>
              <a:ahLst/>
              <a:cxnLst>
                <a:cxn ang="0">
                  <a:pos x="138" y="0"/>
                </a:cxn>
                <a:cxn ang="0">
                  <a:pos x="138" y="35"/>
                </a:cxn>
                <a:cxn ang="0">
                  <a:pos x="22" y="35"/>
                </a:cxn>
                <a:cxn ang="0">
                  <a:pos x="22" y="0"/>
                </a:cxn>
                <a:cxn ang="0">
                  <a:pos x="0" y="0"/>
                </a:cxn>
                <a:cxn ang="0">
                  <a:pos x="0" y="162"/>
                </a:cxn>
                <a:cxn ang="0">
                  <a:pos x="160" y="162"/>
                </a:cxn>
                <a:cxn ang="0">
                  <a:pos x="160" y="0"/>
                </a:cxn>
                <a:cxn ang="0">
                  <a:pos x="138" y="0"/>
                </a:cxn>
                <a:cxn ang="0">
                  <a:pos x="74" y="138"/>
                </a:cxn>
                <a:cxn ang="0">
                  <a:pos x="66" y="128"/>
                </a:cxn>
                <a:cxn ang="0">
                  <a:pos x="33" y="97"/>
                </a:cxn>
                <a:cxn ang="0">
                  <a:pos x="51" y="81"/>
                </a:cxn>
                <a:cxn ang="0">
                  <a:pos x="74" y="105"/>
                </a:cxn>
                <a:cxn ang="0">
                  <a:pos x="120" y="58"/>
                </a:cxn>
                <a:cxn ang="0">
                  <a:pos x="138" y="74"/>
                </a:cxn>
                <a:cxn ang="0">
                  <a:pos x="74" y="138"/>
                </a:cxn>
              </a:cxnLst>
              <a:rect l="0" t="0" r="r" b="b"/>
              <a:pathLst>
                <a:path w="160" h="162">
                  <a:moveTo>
                    <a:pt x="138" y="0"/>
                  </a:moveTo>
                  <a:lnTo>
                    <a:pt x="138" y="35"/>
                  </a:lnTo>
                  <a:lnTo>
                    <a:pt x="22" y="35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162"/>
                  </a:lnTo>
                  <a:lnTo>
                    <a:pt x="160" y="162"/>
                  </a:lnTo>
                  <a:lnTo>
                    <a:pt x="160" y="0"/>
                  </a:lnTo>
                  <a:lnTo>
                    <a:pt x="138" y="0"/>
                  </a:lnTo>
                  <a:close/>
                  <a:moveTo>
                    <a:pt x="74" y="138"/>
                  </a:moveTo>
                  <a:lnTo>
                    <a:pt x="66" y="128"/>
                  </a:lnTo>
                  <a:lnTo>
                    <a:pt x="33" y="97"/>
                  </a:lnTo>
                  <a:lnTo>
                    <a:pt x="51" y="81"/>
                  </a:lnTo>
                  <a:lnTo>
                    <a:pt x="74" y="105"/>
                  </a:lnTo>
                  <a:lnTo>
                    <a:pt x="120" y="58"/>
                  </a:lnTo>
                  <a:lnTo>
                    <a:pt x="138" y="74"/>
                  </a:lnTo>
                  <a:lnTo>
                    <a:pt x="74" y="1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</p:grpSp>
      <p:sp>
        <p:nvSpPr>
          <p:cNvPr id="39" name="Freeform 50"/>
          <p:cNvSpPr>
            <a:spLocks noEditPoints="1"/>
          </p:cNvSpPr>
          <p:nvPr/>
        </p:nvSpPr>
        <p:spPr bwMode="auto">
          <a:xfrm>
            <a:off x="2225588" y="2407404"/>
            <a:ext cx="590261" cy="576996"/>
          </a:xfrm>
          <a:custGeom>
            <a:avLst/>
            <a:gdLst>
              <a:gd name="T0" fmla="*/ 282575 w 112"/>
              <a:gd name="T1" fmla="*/ 20273 h 109"/>
              <a:gd name="T2" fmla="*/ 262391 w 112"/>
              <a:gd name="T3" fmla="*/ 0 h 109"/>
              <a:gd name="T4" fmla="*/ 216977 w 112"/>
              <a:gd name="T5" fmla="*/ 53218 h 109"/>
              <a:gd name="T6" fmla="*/ 128673 w 112"/>
              <a:gd name="T7" fmla="*/ 17739 h 109"/>
              <a:gd name="T8" fmla="*/ 0 w 112"/>
              <a:gd name="T9" fmla="*/ 146982 h 109"/>
              <a:gd name="T10" fmla="*/ 128673 w 112"/>
              <a:gd name="T11" fmla="*/ 276225 h 109"/>
              <a:gd name="T12" fmla="*/ 257345 w 112"/>
              <a:gd name="T13" fmla="*/ 146982 h 109"/>
              <a:gd name="T14" fmla="*/ 237161 w 112"/>
              <a:gd name="T15" fmla="*/ 78559 h 109"/>
              <a:gd name="T16" fmla="*/ 282575 w 112"/>
              <a:gd name="T17" fmla="*/ 20273 h 109"/>
              <a:gd name="T18" fmla="*/ 239684 w 112"/>
              <a:gd name="T19" fmla="*/ 146982 h 109"/>
              <a:gd name="T20" fmla="*/ 128673 w 112"/>
              <a:gd name="T21" fmla="*/ 255952 h 109"/>
              <a:gd name="T22" fmla="*/ 20184 w 112"/>
              <a:gd name="T23" fmla="*/ 146982 h 109"/>
              <a:gd name="T24" fmla="*/ 128673 w 112"/>
              <a:gd name="T25" fmla="*/ 35478 h 109"/>
              <a:gd name="T26" fmla="*/ 204362 w 112"/>
              <a:gd name="T27" fmla="*/ 65889 h 109"/>
              <a:gd name="T28" fmla="*/ 126150 w 112"/>
              <a:gd name="T29" fmla="*/ 157119 h 109"/>
              <a:gd name="T30" fmla="*/ 65598 w 112"/>
              <a:gd name="T31" fmla="*/ 98833 h 109"/>
              <a:gd name="T32" fmla="*/ 45414 w 112"/>
              <a:gd name="T33" fmla="*/ 136845 h 109"/>
              <a:gd name="T34" fmla="*/ 108489 w 112"/>
              <a:gd name="T35" fmla="*/ 207802 h 109"/>
              <a:gd name="T36" fmla="*/ 121104 w 112"/>
              <a:gd name="T37" fmla="*/ 225542 h 109"/>
              <a:gd name="T38" fmla="*/ 136242 w 112"/>
              <a:gd name="T39" fmla="*/ 207802 h 109"/>
              <a:gd name="T40" fmla="*/ 224546 w 112"/>
              <a:gd name="T41" fmla="*/ 93764 h 109"/>
              <a:gd name="T42" fmla="*/ 239684 w 112"/>
              <a:gd name="T43" fmla="*/ 146982 h 10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12" h="109">
                <a:moveTo>
                  <a:pt x="112" y="8"/>
                </a:moveTo>
                <a:cubicBezTo>
                  <a:pt x="104" y="0"/>
                  <a:pt x="104" y="0"/>
                  <a:pt x="104" y="0"/>
                </a:cubicBezTo>
                <a:cubicBezTo>
                  <a:pt x="86" y="21"/>
                  <a:pt x="86" y="21"/>
                  <a:pt x="86" y="21"/>
                </a:cubicBezTo>
                <a:cubicBezTo>
                  <a:pt x="77" y="12"/>
                  <a:pt x="65" y="7"/>
                  <a:pt x="51" y="7"/>
                </a:cubicBezTo>
                <a:cubicBezTo>
                  <a:pt x="23" y="7"/>
                  <a:pt x="0" y="30"/>
                  <a:pt x="0" y="58"/>
                </a:cubicBezTo>
                <a:cubicBezTo>
                  <a:pt x="0" y="86"/>
                  <a:pt x="23" y="109"/>
                  <a:pt x="51" y="109"/>
                </a:cubicBezTo>
                <a:cubicBezTo>
                  <a:pt x="79" y="109"/>
                  <a:pt x="102" y="86"/>
                  <a:pt x="102" y="58"/>
                </a:cubicBezTo>
                <a:cubicBezTo>
                  <a:pt x="102" y="48"/>
                  <a:pt x="99" y="38"/>
                  <a:pt x="94" y="31"/>
                </a:cubicBezTo>
                <a:lnTo>
                  <a:pt x="112" y="8"/>
                </a:lnTo>
                <a:close/>
                <a:moveTo>
                  <a:pt x="95" y="58"/>
                </a:moveTo>
                <a:cubicBezTo>
                  <a:pt x="95" y="82"/>
                  <a:pt x="75" y="101"/>
                  <a:pt x="51" y="101"/>
                </a:cubicBezTo>
                <a:cubicBezTo>
                  <a:pt x="27" y="101"/>
                  <a:pt x="8" y="82"/>
                  <a:pt x="8" y="58"/>
                </a:cubicBezTo>
                <a:cubicBezTo>
                  <a:pt x="8" y="34"/>
                  <a:pt x="27" y="14"/>
                  <a:pt x="51" y="14"/>
                </a:cubicBezTo>
                <a:cubicBezTo>
                  <a:pt x="63" y="14"/>
                  <a:pt x="73" y="19"/>
                  <a:pt x="81" y="26"/>
                </a:cubicBezTo>
                <a:cubicBezTo>
                  <a:pt x="50" y="62"/>
                  <a:pt x="50" y="62"/>
                  <a:pt x="50" y="62"/>
                </a:cubicBezTo>
                <a:cubicBezTo>
                  <a:pt x="26" y="39"/>
                  <a:pt x="26" y="39"/>
                  <a:pt x="26" y="39"/>
                </a:cubicBezTo>
                <a:cubicBezTo>
                  <a:pt x="18" y="54"/>
                  <a:pt x="18" y="54"/>
                  <a:pt x="18" y="54"/>
                </a:cubicBezTo>
                <a:cubicBezTo>
                  <a:pt x="43" y="82"/>
                  <a:pt x="43" y="82"/>
                  <a:pt x="43" y="82"/>
                </a:cubicBezTo>
                <a:cubicBezTo>
                  <a:pt x="48" y="89"/>
                  <a:pt x="48" y="89"/>
                  <a:pt x="48" y="89"/>
                </a:cubicBezTo>
                <a:cubicBezTo>
                  <a:pt x="54" y="82"/>
                  <a:pt x="54" y="82"/>
                  <a:pt x="54" y="82"/>
                </a:cubicBezTo>
                <a:cubicBezTo>
                  <a:pt x="89" y="37"/>
                  <a:pt x="89" y="37"/>
                  <a:pt x="89" y="37"/>
                </a:cubicBezTo>
                <a:cubicBezTo>
                  <a:pt x="93" y="43"/>
                  <a:pt x="95" y="50"/>
                  <a:pt x="95" y="5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392" y="5471650"/>
            <a:ext cx="377825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392" y="5940871"/>
            <a:ext cx="377825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3354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sz="quarter" idx="4294967295"/>
          </p:nvPr>
        </p:nvSpPr>
        <p:spPr>
          <a:xfrm>
            <a:off x="4156224" y="3204237"/>
            <a:ext cx="5726980" cy="28806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88620" algn="l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 </a:t>
            </a:r>
          </a:p>
          <a:p>
            <a:pPr marL="388620" algn="l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Обучающиеся</a:t>
            </a:r>
          </a:p>
          <a:p>
            <a:pPr marL="388620" algn="l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Родители  </a:t>
            </a:r>
          </a:p>
          <a:p>
            <a:pPr marL="388620" algn="l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аучные специалисты</a:t>
            </a:r>
          </a:p>
          <a:p>
            <a:pPr marL="388620" algn="l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пециалисты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методических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центров</a:t>
            </a:r>
          </a:p>
          <a:p>
            <a:pPr marL="388620" algn="l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Общеобразовательные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учреждения муниципалитета, региона и субъектов РФ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94572" y="2556495"/>
            <a:ext cx="4725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D93635"/>
                </a:solidFill>
                <a:latin typeface="Myriad Pro" panose="020B0503030403020204" pitchFamily="34" charset="0"/>
              </a:rPr>
              <a:t>ЦЕЛЕВАЯ АУДИТОРИЯ ПРОЕКТА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44" y="2178126"/>
            <a:ext cx="2952328" cy="28986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16896" y="2394150"/>
            <a:ext cx="72008" cy="2408582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93635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78862" y="108223"/>
            <a:ext cx="5832648" cy="720080"/>
          </a:xfrm>
        </p:spPr>
        <p:txBody>
          <a:bodyPr/>
          <a:lstStyle/>
          <a:p>
            <a:r>
              <a:rPr lang="ru-RU" dirty="0"/>
              <a:t>ЦЕЛЕВАЯ АУДИТОРИЯ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523180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sz="quarter" idx="4294967295"/>
          </p:nvPr>
        </p:nvSpPr>
        <p:spPr>
          <a:xfrm>
            <a:off x="3978548" y="1476375"/>
            <a:ext cx="6335583" cy="608488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88620" algn="l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и работа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методических сетей с МУО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Сочинским центром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образования,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Эколого-биологическим центром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имени С. Ю. Соколова, ГБОУ ИРО Краснодарского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края.</a:t>
            </a:r>
          </a:p>
          <a:p>
            <a:pPr marL="388620" algn="l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методических рекомендаций «Реестр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растений, влияющих на снижение уровня загрязнения воздуха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 «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Растения в условиях школьного питомника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  брошюры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Эко-класс–Эко-школа–Эко-страна»; буклета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«Зеленый </a:t>
            </a:r>
            <a:r>
              <a:rPr lang="ru-RU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банк»,технологической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карты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«Береги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природу», сборника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исследовательских работ обучающихся по естественнонаучным предметам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88620" algn="l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видеоролика «Эко-класс – эко-школа – эко-город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marL="388620" algn="l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  <a:r>
              <a:rPr lang="ru-RU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целевых групп.</a:t>
            </a:r>
          </a:p>
          <a:p>
            <a:pPr marL="388620" algn="l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открытой авторской методической образовательной сети (федеральной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«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Эко-школа – эко-город – эко-страна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marL="388620" algn="l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повышения квалификации в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Центре ДПО ООО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«Международные Образовательные Проекты», город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Санкт-Петербург.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algn="l">
              <a:buFont typeface="Wingdings" panose="05000000000000000000" pitchFamily="2" charset="2"/>
              <a:buChar char="ü"/>
            </a:pPr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algn="l">
              <a:buFont typeface="Wingdings" panose="05000000000000000000" pitchFamily="2" charset="2"/>
              <a:buChar char="ü"/>
            </a:pPr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algn="l">
              <a:buFont typeface="Wingdings" panose="05000000000000000000" pitchFamily="2" charset="2"/>
              <a:buChar char="ü"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algn="l">
              <a:buFont typeface="Wingdings" panose="05000000000000000000" pitchFamily="2" charset="2"/>
              <a:buChar char="ü"/>
            </a:pPr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algn="l">
              <a:buFont typeface="Wingdings" panose="05000000000000000000" pitchFamily="2" charset="2"/>
              <a:buChar char="ü"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70636" y="972319"/>
            <a:ext cx="4094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D93635"/>
                </a:solidFill>
                <a:latin typeface="Myriad Pro" panose="020B0503030403020204" pitchFamily="34" charset="0"/>
              </a:rPr>
              <a:t>ОЖИДАЕМЫЕ РЕЗУЛЬТАТЫ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06" y="192595"/>
            <a:ext cx="3322255" cy="3588036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042444" y="180231"/>
            <a:ext cx="5832648" cy="720080"/>
          </a:xfrm>
        </p:spPr>
        <p:txBody>
          <a:bodyPr/>
          <a:lstStyle/>
          <a:p>
            <a:r>
              <a:rPr lang="ru-RU" dirty="0"/>
              <a:t>ОЖИДАЕМЫЕ РЕЗУЛЬТАТЫ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3768768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977666" y="4945870"/>
            <a:ext cx="2289114" cy="2321760"/>
          </a:xfrm>
          <a:prstGeom prst="rect">
            <a:avLst/>
          </a:prstGeom>
        </p:spPr>
        <p:txBody>
          <a:bodyPr lIns="99569" tIns="49785" rIns="99569" bIns="49785">
            <a:normAutofit fontScale="92500" lnSpcReduction="10000"/>
          </a:bodyPr>
          <a:lstStyle/>
          <a:p>
            <a:pPr marL="49785" indent="0"/>
            <a:r>
              <a:rPr lang="ru-RU" sz="1500" dirty="0" smtClean="0">
                <a:solidFill>
                  <a:schemeClr val="tx1"/>
                </a:solidFill>
                <a:latin typeface="Franklin Gothic Book (Основной текст)"/>
              </a:rPr>
              <a:t>Организация работы методической </a:t>
            </a:r>
            <a:r>
              <a:rPr lang="ru-RU" sz="1500" dirty="0">
                <a:solidFill>
                  <a:schemeClr val="tx1"/>
                </a:solidFill>
                <a:latin typeface="Franklin Gothic Book (Основной текст)"/>
              </a:rPr>
              <a:t>образовательной сети «Эко-школа – эко-город – эко-страна</a:t>
            </a:r>
            <a:r>
              <a:rPr lang="ru-RU" sz="1500" dirty="0" smtClean="0">
                <a:solidFill>
                  <a:schemeClr val="tx1"/>
                </a:solidFill>
                <a:latin typeface="Franklin Gothic Book (Основной текст)"/>
              </a:rPr>
              <a:t>»</a:t>
            </a:r>
          </a:p>
          <a:p>
            <a:pPr marL="49785" indent="0"/>
            <a:r>
              <a:rPr lang="ru-RU" sz="1500" dirty="0" smtClean="0">
                <a:solidFill>
                  <a:schemeClr val="tx1"/>
                </a:solidFill>
                <a:latin typeface="Franklin Gothic Book (Основной текст)"/>
              </a:rPr>
              <a:t>на сайте</a:t>
            </a:r>
            <a:endParaRPr lang="ru-RU" sz="1500" dirty="0">
              <a:solidFill>
                <a:schemeClr val="tx1"/>
              </a:solidFill>
              <a:latin typeface="Franklin Gothic Book (Основной текст)"/>
            </a:endParaRPr>
          </a:p>
          <a:p>
            <a:pPr marL="49785" indent="0"/>
            <a:r>
              <a:rPr lang="ru-RU" sz="1500" dirty="0" smtClean="0">
                <a:solidFill>
                  <a:schemeClr val="tx1"/>
                </a:solidFill>
                <a:latin typeface="Franklin Gothic Book (Основной текст)"/>
              </a:rPr>
              <a:t> </a:t>
            </a:r>
            <a:r>
              <a:rPr lang="en-US" sz="1500" dirty="0">
                <a:solidFill>
                  <a:schemeClr val="tx1"/>
                </a:solidFill>
                <a:latin typeface="Franklin Gothic Book (Основной текст)"/>
                <a:hlinkClick r:id="rId3"/>
              </a:rPr>
              <a:t>https://www.</a:t>
            </a:r>
            <a:r>
              <a:rPr lang="ru-RU" sz="1500" dirty="0" err="1">
                <a:solidFill>
                  <a:schemeClr val="tx1"/>
                </a:solidFill>
                <a:latin typeface="Franklin Gothic Book (Основной текст)"/>
                <a:hlinkClick r:id="rId3"/>
              </a:rPr>
              <a:t>конкурсшкол.рф</a:t>
            </a:r>
            <a:r>
              <a:rPr lang="ru-RU" sz="1500" dirty="0">
                <a:solidFill>
                  <a:schemeClr val="tx1"/>
                </a:solidFill>
                <a:latin typeface="Franklin Gothic Book (Основной текст)"/>
                <a:hlinkClick r:id="rId3"/>
              </a:rPr>
              <a:t>/</a:t>
            </a:r>
            <a:r>
              <a:rPr lang="en-US" sz="1500" dirty="0" smtClean="0">
                <a:solidFill>
                  <a:schemeClr val="tx1"/>
                </a:solidFill>
                <a:latin typeface="Franklin Gothic Book (Основной текст)"/>
                <a:hlinkClick r:id="rId3"/>
              </a:rPr>
              <a:t>methodical-network/subjects2020/</a:t>
            </a:r>
            <a:r>
              <a:rPr lang="en-US" sz="1500" dirty="0" err="1" smtClean="0">
                <a:solidFill>
                  <a:schemeClr val="tx1"/>
                </a:solidFill>
                <a:latin typeface="Franklin Gothic Book (Основной текст)"/>
                <a:hlinkClick r:id="rId3"/>
              </a:rPr>
              <a:t>konkurs</a:t>
            </a:r>
            <a:r>
              <a:rPr lang="en-US" sz="1500" dirty="0" smtClean="0">
                <a:solidFill>
                  <a:schemeClr val="tx1"/>
                </a:solidFill>
                <a:latin typeface="Franklin Gothic Book (Основной текст)"/>
                <a:hlinkClick r:id="rId3"/>
              </a:rPr>
              <a:t>/5</a:t>
            </a:r>
            <a:endParaRPr lang="ru-RU" sz="1500" dirty="0" smtClean="0">
              <a:solidFill>
                <a:schemeClr val="tx1"/>
              </a:solidFill>
              <a:latin typeface="Franklin Gothic Book (Основной текст)"/>
            </a:endParaRPr>
          </a:p>
          <a:p>
            <a:pPr marL="49785" indent="0"/>
            <a:endParaRPr lang="ru-RU" sz="1500" dirty="0" smtClean="0">
              <a:solidFill>
                <a:schemeClr val="tx1"/>
              </a:solidFill>
              <a:latin typeface="Franklin Gothic Book (Основной текст)"/>
            </a:endParaRPr>
          </a:p>
          <a:p>
            <a:pPr marL="49785" indent="0"/>
            <a:endParaRPr lang="ru-RU" sz="1500" dirty="0">
              <a:solidFill>
                <a:schemeClr val="tx1"/>
              </a:solidFill>
              <a:latin typeface="Franklin Gothic Book (Основной текст)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5299" y="4599269"/>
            <a:ext cx="2362486" cy="31598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Myriad Pro" panose="020B0503030403020204" pitchFamily="34" charset="0"/>
              </a:rPr>
              <a:t>РЕЗУЛЬТАТ ПРОЕКТА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ТЕКУЩИЕ РЕЗУЛЬТАТЫ ПРОЕКТА</a:t>
            </a:r>
          </a:p>
        </p:txBody>
      </p:sp>
      <p:grpSp>
        <p:nvGrpSpPr>
          <p:cNvPr id="37" name="Группа 36"/>
          <p:cNvGrpSpPr/>
          <p:nvPr/>
        </p:nvGrpSpPr>
        <p:grpSpPr>
          <a:xfrm>
            <a:off x="725710" y="1858811"/>
            <a:ext cx="9248003" cy="2311103"/>
            <a:chOff x="1674292" y="2112971"/>
            <a:chExt cx="6840752" cy="1709524"/>
          </a:xfrm>
        </p:grpSpPr>
        <p:grpSp>
          <p:nvGrpSpPr>
            <p:cNvPr id="54" name="Group 19"/>
            <p:cNvGrpSpPr/>
            <p:nvPr/>
          </p:nvGrpSpPr>
          <p:grpSpPr>
            <a:xfrm>
              <a:off x="1674292" y="2112971"/>
              <a:ext cx="6840752" cy="1709524"/>
              <a:chOff x="2675625" y="2463338"/>
              <a:chExt cx="6840752" cy="1709524"/>
            </a:xfrm>
          </p:grpSpPr>
          <p:grpSp>
            <p:nvGrpSpPr>
              <p:cNvPr id="55" name="Group 9"/>
              <p:cNvGrpSpPr/>
              <p:nvPr/>
            </p:nvGrpSpPr>
            <p:grpSpPr>
              <a:xfrm>
                <a:off x="2675625" y="2463338"/>
                <a:ext cx="3419047" cy="1709524"/>
                <a:chOff x="2432894" y="2346960"/>
                <a:chExt cx="3419047" cy="1709524"/>
              </a:xfrm>
            </p:grpSpPr>
            <p:sp>
              <p:nvSpPr>
                <p:cNvPr id="59" name="Arc 4"/>
                <p:cNvSpPr/>
                <p:nvPr/>
              </p:nvSpPr>
              <p:spPr>
                <a:xfrm rot="16200000" flipV="1">
                  <a:off x="2432894" y="2346960"/>
                  <a:ext cx="1709524" cy="1709524"/>
                </a:xfrm>
                <a:prstGeom prst="arc">
                  <a:avLst>
                    <a:gd name="adj1" fmla="val 16200000"/>
                    <a:gd name="adj2" fmla="val 5435075"/>
                  </a:avLst>
                </a:prstGeom>
                <a:ln>
                  <a:prstDash val="dash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60" name="Arc 5"/>
                <p:cNvSpPr/>
                <p:nvPr/>
              </p:nvSpPr>
              <p:spPr>
                <a:xfrm rot="5400000">
                  <a:off x="4142417" y="2346960"/>
                  <a:ext cx="1709524" cy="1709524"/>
                </a:xfrm>
                <a:prstGeom prst="arc">
                  <a:avLst>
                    <a:gd name="adj1" fmla="val 16200000"/>
                    <a:gd name="adj2" fmla="val 5435075"/>
                  </a:avLst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  <p:grpSp>
            <p:nvGrpSpPr>
              <p:cNvPr id="56" name="Group 10"/>
              <p:cNvGrpSpPr/>
              <p:nvPr/>
            </p:nvGrpSpPr>
            <p:grpSpPr>
              <a:xfrm>
                <a:off x="6097330" y="2463338"/>
                <a:ext cx="3419047" cy="1709524"/>
                <a:chOff x="2432894" y="2346960"/>
                <a:chExt cx="3419047" cy="1709524"/>
              </a:xfrm>
            </p:grpSpPr>
            <p:sp>
              <p:nvSpPr>
                <p:cNvPr id="57" name="Arc 11"/>
                <p:cNvSpPr/>
                <p:nvPr/>
              </p:nvSpPr>
              <p:spPr>
                <a:xfrm rot="16200000" flipV="1">
                  <a:off x="2432894" y="2346960"/>
                  <a:ext cx="1709524" cy="1709524"/>
                </a:xfrm>
                <a:prstGeom prst="arc">
                  <a:avLst>
                    <a:gd name="adj1" fmla="val 16200000"/>
                    <a:gd name="adj2" fmla="val 5435075"/>
                  </a:avLst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58" name="Arc 12"/>
                <p:cNvSpPr/>
                <p:nvPr/>
              </p:nvSpPr>
              <p:spPr>
                <a:xfrm rot="5400000">
                  <a:off x="4142417" y="2346960"/>
                  <a:ext cx="1709524" cy="1709524"/>
                </a:xfrm>
                <a:prstGeom prst="arc">
                  <a:avLst>
                    <a:gd name="adj1" fmla="val 16200000"/>
                    <a:gd name="adj2" fmla="val 5435075"/>
                  </a:avLst>
                </a:prstGeom>
                <a:ln>
                  <a:prstDash val="dash"/>
                  <a:head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grpSp>
          <p:nvGrpSpPr>
            <p:cNvPr id="61" name="Group 18"/>
            <p:cNvGrpSpPr/>
            <p:nvPr/>
          </p:nvGrpSpPr>
          <p:grpSpPr>
            <a:xfrm>
              <a:off x="6960137" y="2267587"/>
              <a:ext cx="1400290" cy="1400290"/>
              <a:chOff x="7961470" y="2617954"/>
              <a:chExt cx="1400290" cy="1400290"/>
            </a:xfrm>
          </p:grpSpPr>
          <p:sp>
            <p:nvSpPr>
              <p:cNvPr id="62" name="Oval 8"/>
              <p:cNvSpPr/>
              <p:nvPr/>
            </p:nvSpPr>
            <p:spPr>
              <a:xfrm>
                <a:off x="7961470" y="2617954"/>
                <a:ext cx="1400290" cy="140029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381000" algn="ctr" rotWithShape="0">
                  <a:schemeClr val="bg1">
                    <a:lumMod val="75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63" name="AutoShape 112"/>
              <p:cNvSpPr>
                <a:spLocks/>
              </p:cNvSpPr>
              <p:nvPr/>
            </p:nvSpPr>
            <p:spPr bwMode="auto">
              <a:xfrm>
                <a:off x="8463306" y="3119451"/>
                <a:ext cx="396618" cy="397296"/>
              </a:xfrm>
              <a:custGeom>
                <a:avLst/>
                <a:gdLst>
                  <a:gd name="T0" fmla="*/ 10510 w 21020"/>
                  <a:gd name="T1" fmla="*/ 10800 h 21600"/>
                  <a:gd name="T2" fmla="*/ 10510 w 21020"/>
                  <a:gd name="T3" fmla="*/ 10800 h 21600"/>
                  <a:gd name="T4" fmla="*/ 10510 w 21020"/>
                  <a:gd name="T5" fmla="*/ 10800 h 21600"/>
                  <a:gd name="T6" fmla="*/ 10510 w 2102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020" h="21600">
                    <a:moveTo>
                      <a:pt x="18846" y="7946"/>
                    </a:moveTo>
                    <a:lnTo>
                      <a:pt x="17740" y="9091"/>
                    </a:lnTo>
                    <a:cubicBezTo>
                      <a:pt x="17740" y="8939"/>
                      <a:pt x="17758" y="8792"/>
                      <a:pt x="17744" y="8636"/>
                    </a:cubicBezTo>
                    <a:cubicBezTo>
                      <a:pt x="17629" y="7331"/>
                      <a:pt x="17036" y="6068"/>
                      <a:pt x="16074" y="5080"/>
                    </a:cubicBezTo>
                    <a:cubicBezTo>
                      <a:pt x="15004" y="3980"/>
                      <a:pt x="13585" y="3348"/>
                      <a:pt x="12180" y="3345"/>
                    </a:cubicBezTo>
                    <a:lnTo>
                      <a:pt x="13268" y="2218"/>
                    </a:lnTo>
                    <a:cubicBezTo>
                      <a:pt x="13812" y="1659"/>
                      <a:pt x="14572" y="1350"/>
                      <a:pt x="15403" y="1350"/>
                    </a:cubicBezTo>
                    <a:cubicBezTo>
                      <a:pt x="16460" y="1350"/>
                      <a:pt x="17546" y="1840"/>
                      <a:pt x="18381" y="2696"/>
                    </a:cubicBezTo>
                    <a:cubicBezTo>
                      <a:pt x="19165" y="3500"/>
                      <a:pt x="19631" y="4499"/>
                      <a:pt x="19698" y="5510"/>
                    </a:cubicBezTo>
                    <a:cubicBezTo>
                      <a:pt x="19760" y="6453"/>
                      <a:pt x="19457" y="7317"/>
                      <a:pt x="18846" y="7946"/>
                    </a:cubicBezTo>
                    <a:moveTo>
                      <a:pt x="5828" y="19329"/>
                    </a:moveTo>
                    <a:cubicBezTo>
                      <a:pt x="5813" y="18424"/>
                      <a:pt x="5454" y="17481"/>
                      <a:pt x="4730" y="16739"/>
                    </a:cubicBezTo>
                    <a:cubicBezTo>
                      <a:pt x="4046" y="16034"/>
                      <a:pt x="3150" y="15628"/>
                      <a:pt x="2257" y="15592"/>
                    </a:cubicBezTo>
                    <a:lnTo>
                      <a:pt x="2911" y="13157"/>
                    </a:lnTo>
                    <a:cubicBezTo>
                      <a:pt x="2959" y="12995"/>
                      <a:pt x="3052" y="12835"/>
                      <a:pt x="3168" y="12695"/>
                    </a:cubicBezTo>
                    <a:cubicBezTo>
                      <a:pt x="4485" y="11726"/>
                      <a:pt x="6512" y="12012"/>
                      <a:pt x="7920" y="13460"/>
                    </a:cubicBezTo>
                    <a:cubicBezTo>
                      <a:pt x="9409" y="14990"/>
                      <a:pt x="9639" y="17230"/>
                      <a:pt x="8492" y="18568"/>
                    </a:cubicBezTo>
                    <a:cubicBezTo>
                      <a:pt x="8416" y="18609"/>
                      <a:pt x="8339" y="18648"/>
                      <a:pt x="8256" y="18675"/>
                    </a:cubicBezTo>
                    <a:cubicBezTo>
                      <a:pt x="8256" y="18675"/>
                      <a:pt x="5828" y="19329"/>
                      <a:pt x="5828" y="19329"/>
                    </a:cubicBezTo>
                    <a:close/>
                    <a:moveTo>
                      <a:pt x="2737" y="20164"/>
                    </a:moveTo>
                    <a:cubicBezTo>
                      <a:pt x="2665" y="20181"/>
                      <a:pt x="2443" y="20239"/>
                      <a:pt x="2291" y="20249"/>
                    </a:cubicBezTo>
                    <a:cubicBezTo>
                      <a:pt x="1751" y="20244"/>
                      <a:pt x="1313" y="19792"/>
                      <a:pt x="1313" y="19237"/>
                    </a:cubicBezTo>
                    <a:cubicBezTo>
                      <a:pt x="1321" y="19124"/>
                      <a:pt x="1365" y="18929"/>
                      <a:pt x="1380" y="18857"/>
                    </a:cubicBezTo>
                    <a:lnTo>
                      <a:pt x="2071" y="16283"/>
                    </a:lnTo>
                    <a:cubicBezTo>
                      <a:pt x="2822" y="16261"/>
                      <a:pt x="3630" y="16562"/>
                      <a:pt x="4265" y="17215"/>
                    </a:cubicBezTo>
                    <a:cubicBezTo>
                      <a:pt x="4911" y="17878"/>
                      <a:pt x="5214" y="18725"/>
                      <a:pt x="5181" y="19504"/>
                    </a:cubicBezTo>
                    <a:cubicBezTo>
                      <a:pt x="5181" y="19504"/>
                      <a:pt x="2737" y="20164"/>
                      <a:pt x="2737" y="20164"/>
                    </a:cubicBezTo>
                    <a:close/>
                    <a:moveTo>
                      <a:pt x="6888" y="11179"/>
                    </a:moveTo>
                    <a:cubicBezTo>
                      <a:pt x="6280" y="10927"/>
                      <a:pt x="5642" y="10783"/>
                      <a:pt x="5004" y="10774"/>
                    </a:cubicBezTo>
                    <a:lnTo>
                      <a:pt x="10063" y="5536"/>
                    </a:lnTo>
                    <a:cubicBezTo>
                      <a:pt x="10838" y="4759"/>
                      <a:pt x="11966" y="4536"/>
                      <a:pt x="13077" y="4819"/>
                    </a:cubicBezTo>
                    <a:cubicBezTo>
                      <a:pt x="13077" y="4819"/>
                      <a:pt x="6888" y="11179"/>
                      <a:pt x="6888" y="11179"/>
                    </a:cubicBezTo>
                    <a:close/>
                    <a:moveTo>
                      <a:pt x="9717" y="13672"/>
                    </a:moveTo>
                    <a:cubicBezTo>
                      <a:pt x="9473" y="13258"/>
                      <a:pt x="9194" y="12859"/>
                      <a:pt x="8848" y="12505"/>
                    </a:cubicBezTo>
                    <a:cubicBezTo>
                      <a:pt x="8447" y="12093"/>
                      <a:pt x="7986" y="11770"/>
                      <a:pt x="7507" y="11498"/>
                    </a:cubicBezTo>
                    <a:lnTo>
                      <a:pt x="13767" y="5064"/>
                    </a:lnTo>
                    <a:cubicBezTo>
                      <a:pt x="14259" y="5288"/>
                      <a:pt x="14729" y="5607"/>
                      <a:pt x="15145" y="6035"/>
                    </a:cubicBezTo>
                    <a:cubicBezTo>
                      <a:pt x="15500" y="6398"/>
                      <a:pt x="15775" y="6806"/>
                      <a:pt x="15987" y="7229"/>
                    </a:cubicBezTo>
                    <a:cubicBezTo>
                      <a:pt x="15987" y="7229"/>
                      <a:pt x="9717" y="13672"/>
                      <a:pt x="9717" y="13672"/>
                    </a:cubicBezTo>
                    <a:close/>
                    <a:moveTo>
                      <a:pt x="10519" y="16061"/>
                    </a:moveTo>
                    <a:cubicBezTo>
                      <a:pt x="10465" y="15452"/>
                      <a:pt x="10298" y="14854"/>
                      <a:pt x="10047" y="14288"/>
                    </a:cubicBezTo>
                    <a:lnTo>
                      <a:pt x="16257" y="7906"/>
                    </a:lnTo>
                    <a:cubicBezTo>
                      <a:pt x="16637" y="9140"/>
                      <a:pt x="16442" y="10429"/>
                      <a:pt x="15610" y="11284"/>
                    </a:cubicBezTo>
                    <a:cubicBezTo>
                      <a:pt x="15604" y="11290"/>
                      <a:pt x="15598" y="11293"/>
                      <a:pt x="15593" y="11298"/>
                    </a:cubicBezTo>
                    <a:lnTo>
                      <a:pt x="15602" y="11306"/>
                    </a:lnTo>
                    <a:lnTo>
                      <a:pt x="10525" y="16565"/>
                    </a:lnTo>
                    <a:cubicBezTo>
                      <a:pt x="10527" y="16397"/>
                      <a:pt x="10534" y="16232"/>
                      <a:pt x="10519" y="16061"/>
                    </a:cubicBezTo>
                    <a:moveTo>
                      <a:pt x="19308" y="1741"/>
                    </a:moveTo>
                    <a:cubicBezTo>
                      <a:pt x="18228" y="632"/>
                      <a:pt x="16805" y="0"/>
                      <a:pt x="15403" y="0"/>
                    </a:cubicBezTo>
                    <a:cubicBezTo>
                      <a:pt x="14220" y="0"/>
                      <a:pt x="13131" y="450"/>
                      <a:pt x="12335" y="1266"/>
                    </a:cubicBezTo>
                    <a:lnTo>
                      <a:pt x="9138" y="4577"/>
                    </a:lnTo>
                    <a:cubicBezTo>
                      <a:pt x="9129" y="4585"/>
                      <a:pt x="9118" y="4592"/>
                      <a:pt x="9108" y="4602"/>
                    </a:cubicBezTo>
                    <a:cubicBezTo>
                      <a:pt x="9103" y="4608"/>
                      <a:pt x="9100" y="4614"/>
                      <a:pt x="9095" y="4620"/>
                    </a:cubicBezTo>
                    <a:lnTo>
                      <a:pt x="9096" y="4621"/>
                    </a:lnTo>
                    <a:lnTo>
                      <a:pt x="2310" y="11647"/>
                    </a:lnTo>
                    <a:cubicBezTo>
                      <a:pt x="1998" y="11966"/>
                      <a:pt x="1771" y="12364"/>
                      <a:pt x="1645" y="12797"/>
                    </a:cubicBezTo>
                    <a:lnTo>
                      <a:pt x="102" y="18541"/>
                    </a:lnTo>
                    <a:cubicBezTo>
                      <a:pt x="100" y="18557"/>
                      <a:pt x="0" y="19008"/>
                      <a:pt x="0" y="19237"/>
                    </a:cubicBezTo>
                    <a:cubicBezTo>
                      <a:pt x="0" y="20541"/>
                      <a:pt x="1030" y="21599"/>
                      <a:pt x="2302" y="21599"/>
                    </a:cubicBezTo>
                    <a:cubicBezTo>
                      <a:pt x="2554" y="21599"/>
                      <a:pt x="3044" y="21475"/>
                      <a:pt x="3062" y="21473"/>
                    </a:cubicBezTo>
                    <a:lnTo>
                      <a:pt x="8630" y="19969"/>
                    </a:lnTo>
                    <a:cubicBezTo>
                      <a:pt x="9054" y="19839"/>
                      <a:pt x="9439" y="19604"/>
                      <a:pt x="9750" y="19283"/>
                    </a:cubicBezTo>
                    <a:lnTo>
                      <a:pt x="19776" y="8899"/>
                    </a:lnTo>
                    <a:cubicBezTo>
                      <a:pt x="21600" y="7023"/>
                      <a:pt x="21394" y="3881"/>
                      <a:pt x="19308" y="1741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grpSp>
          <p:nvGrpSpPr>
            <p:cNvPr id="64" name="Group 16"/>
            <p:cNvGrpSpPr/>
            <p:nvPr/>
          </p:nvGrpSpPr>
          <p:grpSpPr>
            <a:xfrm>
              <a:off x="5250614" y="2267587"/>
              <a:ext cx="1400290" cy="1400290"/>
              <a:chOff x="6251947" y="2617954"/>
              <a:chExt cx="1400290" cy="1400290"/>
            </a:xfrm>
          </p:grpSpPr>
          <p:sp>
            <p:nvSpPr>
              <p:cNvPr id="65" name="Oval 7"/>
              <p:cNvSpPr/>
              <p:nvPr/>
            </p:nvSpPr>
            <p:spPr>
              <a:xfrm>
                <a:off x="6251947" y="2617954"/>
                <a:ext cx="1400290" cy="140029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381000" algn="ctr" rotWithShape="0">
                  <a:schemeClr val="bg1">
                    <a:lumMod val="75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grpSp>
            <p:nvGrpSpPr>
              <p:cNvPr id="66" name="Group 22"/>
              <p:cNvGrpSpPr/>
              <p:nvPr/>
            </p:nvGrpSpPr>
            <p:grpSpPr>
              <a:xfrm>
                <a:off x="6815818" y="3119451"/>
                <a:ext cx="272548" cy="397296"/>
                <a:chOff x="3582988" y="3510757"/>
                <a:chExt cx="319088" cy="465138"/>
              </a:xfrm>
              <a:solidFill>
                <a:schemeClr val="bg1"/>
              </a:solidFill>
            </p:grpSpPr>
            <p:sp>
              <p:nvSpPr>
                <p:cNvPr id="67" name="AutoShape 113"/>
                <p:cNvSpPr>
                  <a:spLocks/>
                </p:cNvSpPr>
                <p:nvPr/>
              </p:nvSpPr>
              <p:spPr bwMode="auto">
                <a:xfrm>
                  <a:off x="3582988" y="3510757"/>
                  <a:ext cx="319088" cy="465138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5386" y="14175"/>
                      </a:moveTo>
                      <a:lnTo>
                        <a:pt x="6223" y="14175"/>
                      </a:lnTo>
                      <a:cubicBezTo>
                        <a:pt x="5734" y="13446"/>
                        <a:pt x="5147" y="12716"/>
                        <a:pt x="4568" y="12003"/>
                      </a:cubicBezTo>
                      <a:cubicBezTo>
                        <a:pt x="3287" y="10427"/>
                        <a:pt x="1963" y="8797"/>
                        <a:pt x="1963" y="7425"/>
                      </a:cubicBezTo>
                      <a:cubicBezTo>
                        <a:pt x="1963" y="4075"/>
                        <a:pt x="5927" y="1350"/>
                        <a:pt x="10800" y="1350"/>
                      </a:cubicBezTo>
                      <a:cubicBezTo>
                        <a:pt x="15672" y="1350"/>
                        <a:pt x="19636" y="4075"/>
                        <a:pt x="19636" y="7425"/>
                      </a:cubicBezTo>
                      <a:cubicBezTo>
                        <a:pt x="19636" y="8787"/>
                        <a:pt x="18312" y="10425"/>
                        <a:pt x="17029" y="12011"/>
                      </a:cubicBezTo>
                      <a:cubicBezTo>
                        <a:pt x="16455" y="12723"/>
                        <a:pt x="15873" y="13449"/>
                        <a:pt x="15386" y="14175"/>
                      </a:cubicBezTo>
                      <a:moveTo>
                        <a:pt x="10800" y="20249"/>
                      </a:moveTo>
                      <a:cubicBezTo>
                        <a:pt x="9805" y="20249"/>
                        <a:pt x="9347" y="20171"/>
                        <a:pt x="8839" y="19406"/>
                      </a:cubicBezTo>
                      <a:lnTo>
                        <a:pt x="13000" y="19048"/>
                      </a:lnTo>
                      <a:cubicBezTo>
                        <a:pt x="12398" y="20164"/>
                        <a:pt x="11959" y="20249"/>
                        <a:pt x="10800" y="20249"/>
                      </a:cubicBezTo>
                      <a:moveTo>
                        <a:pt x="7595" y="16813"/>
                      </a:moveTo>
                      <a:cubicBezTo>
                        <a:pt x="7417" y="16407"/>
                        <a:pt x="7215" y="15978"/>
                        <a:pt x="6991" y="15525"/>
                      </a:cubicBezTo>
                      <a:lnTo>
                        <a:pt x="14616" y="15525"/>
                      </a:lnTo>
                      <a:cubicBezTo>
                        <a:pt x="14496" y="15767"/>
                        <a:pt x="14375" y="16010"/>
                        <a:pt x="14270" y="16239"/>
                      </a:cubicBezTo>
                      <a:cubicBezTo>
                        <a:pt x="14270" y="16239"/>
                        <a:pt x="7595" y="16813"/>
                        <a:pt x="7595" y="16813"/>
                      </a:cubicBezTo>
                      <a:close/>
                      <a:moveTo>
                        <a:pt x="13345" y="18343"/>
                      </a:moveTo>
                      <a:lnTo>
                        <a:pt x="8476" y="18762"/>
                      </a:lnTo>
                      <a:cubicBezTo>
                        <a:pt x="8303" y="18416"/>
                        <a:pt x="8116" y="18011"/>
                        <a:pt x="7890" y="17483"/>
                      </a:cubicBezTo>
                      <a:cubicBezTo>
                        <a:pt x="7887" y="17477"/>
                        <a:pt x="7883" y="17469"/>
                        <a:pt x="7881" y="17462"/>
                      </a:cubicBezTo>
                      <a:lnTo>
                        <a:pt x="13957" y="16941"/>
                      </a:lnTo>
                      <a:cubicBezTo>
                        <a:pt x="13871" y="17140"/>
                        <a:pt x="13778" y="17350"/>
                        <a:pt x="13698" y="17537"/>
                      </a:cubicBezTo>
                      <a:cubicBezTo>
                        <a:pt x="13569" y="17841"/>
                        <a:pt x="13453" y="18104"/>
                        <a:pt x="13345" y="18343"/>
                      </a:cubicBezTo>
                      <a:moveTo>
                        <a:pt x="10800" y="0"/>
                      </a:moveTo>
                      <a:cubicBezTo>
                        <a:pt x="4835" y="0"/>
                        <a:pt x="0" y="3324"/>
                        <a:pt x="0" y="7425"/>
                      </a:cubicBezTo>
                      <a:cubicBezTo>
                        <a:pt x="0" y="10146"/>
                        <a:pt x="3621" y="13029"/>
                        <a:pt x="4939" y="15562"/>
                      </a:cubicBezTo>
                      <a:cubicBezTo>
                        <a:pt x="6906" y="19339"/>
                        <a:pt x="6688" y="21599"/>
                        <a:pt x="10800" y="21599"/>
                      </a:cubicBezTo>
                      <a:cubicBezTo>
                        <a:pt x="14972" y="21599"/>
                        <a:pt x="14692" y="19349"/>
                        <a:pt x="16660" y="15577"/>
                      </a:cubicBezTo>
                      <a:cubicBezTo>
                        <a:pt x="17983" y="13039"/>
                        <a:pt x="21600" y="10124"/>
                        <a:pt x="21600" y="7425"/>
                      </a:cubicBezTo>
                      <a:cubicBezTo>
                        <a:pt x="21600" y="3324"/>
                        <a:pt x="16764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5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charset="0"/>
                    <a:sym typeface="Gill Sans" charset="0"/>
                  </a:endParaRPr>
                </a:p>
              </p:txBody>
            </p:sp>
            <p:sp>
              <p:nvSpPr>
                <p:cNvPr id="68" name="AutoShape 114"/>
                <p:cNvSpPr>
                  <a:spLocks/>
                </p:cNvSpPr>
                <p:nvPr/>
              </p:nvSpPr>
              <p:spPr bwMode="auto">
                <a:xfrm>
                  <a:off x="3655219" y="3583782"/>
                  <a:ext cx="94456" cy="94456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9938" y="0"/>
                      </a:moveTo>
                      <a:cubicBezTo>
                        <a:pt x="8943" y="0"/>
                        <a:pt x="0" y="8942"/>
                        <a:pt x="0" y="19938"/>
                      </a:cubicBezTo>
                      <a:cubicBezTo>
                        <a:pt x="0" y="20855"/>
                        <a:pt x="743" y="21600"/>
                        <a:pt x="1661" y="21600"/>
                      </a:cubicBezTo>
                      <a:cubicBezTo>
                        <a:pt x="2579" y="21600"/>
                        <a:pt x="3323" y="20855"/>
                        <a:pt x="3323" y="19938"/>
                      </a:cubicBezTo>
                      <a:cubicBezTo>
                        <a:pt x="3323" y="10777"/>
                        <a:pt x="10777" y="3323"/>
                        <a:pt x="19938" y="3323"/>
                      </a:cubicBezTo>
                      <a:cubicBezTo>
                        <a:pt x="20856" y="3323"/>
                        <a:pt x="21600" y="2578"/>
                        <a:pt x="21600" y="1661"/>
                      </a:cubicBezTo>
                      <a:cubicBezTo>
                        <a:pt x="21600" y="744"/>
                        <a:pt x="20856" y="0"/>
                        <a:pt x="19938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5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charset="0"/>
                    <a:sym typeface="Gill Sans" charset="0"/>
                  </a:endParaRPr>
                </a:p>
              </p:txBody>
            </p:sp>
          </p:grpSp>
        </p:grpSp>
        <p:grpSp>
          <p:nvGrpSpPr>
            <p:cNvPr id="69" name="Group 15"/>
            <p:cNvGrpSpPr/>
            <p:nvPr/>
          </p:nvGrpSpPr>
          <p:grpSpPr>
            <a:xfrm>
              <a:off x="3538432" y="2267587"/>
              <a:ext cx="1400290" cy="1400290"/>
              <a:chOff x="4539765" y="2617954"/>
              <a:chExt cx="1400290" cy="1400290"/>
            </a:xfrm>
          </p:grpSpPr>
          <p:sp>
            <p:nvSpPr>
              <p:cNvPr id="70" name="Oval 6"/>
              <p:cNvSpPr/>
              <p:nvPr/>
            </p:nvSpPr>
            <p:spPr>
              <a:xfrm>
                <a:off x="4539765" y="2617954"/>
                <a:ext cx="1400290" cy="140029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381000" algn="ctr" rotWithShape="0">
                  <a:schemeClr val="bg1">
                    <a:lumMod val="75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grpSp>
            <p:nvGrpSpPr>
              <p:cNvPr id="71" name="Group 25"/>
              <p:cNvGrpSpPr/>
              <p:nvPr/>
            </p:nvGrpSpPr>
            <p:grpSpPr>
              <a:xfrm>
                <a:off x="5091094" y="3119451"/>
                <a:ext cx="297632" cy="397296"/>
                <a:chOff x="2639219" y="3510757"/>
                <a:chExt cx="348456" cy="465138"/>
              </a:xfrm>
              <a:solidFill>
                <a:schemeClr val="bg1"/>
              </a:solidFill>
            </p:grpSpPr>
            <p:sp>
              <p:nvSpPr>
                <p:cNvPr id="72" name="AutoShape 115"/>
                <p:cNvSpPr>
                  <a:spLocks/>
                </p:cNvSpPr>
                <p:nvPr/>
              </p:nvSpPr>
              <p:spPr bwMode="auto">
                <a:xfrm>
                  <a:off x="2639219" y="3510757"/>
                  <a:ext cx="348456" cy="465138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9800" y="12825"/>
                      </a:moveTo>
                      <a:lnTo>
                        <a:pt x="19800" y="13500"/>
                      </a:lnTo>
                      <a:lnTo>
                        <a:pt x="19800" y="14850"/>
                      </a:lnTo>
                      <a:lnTo>
                        <a:pt x="19800" y="15525"/>
                      </a:lnTo>
                      <a:cubicBezTo>
                        <a:pt x="19800" y="18129"/>
                        <a:pt x="16972" y="20249"/>
                        <a:pt x="13499" y="20249"/>
                      </a:cubicBezTo>
                      <a:lnTo>
                        <a:pt x="8099" y="20249"/>
                      </a:lnTo>
                      <a:cubicBezTo>
                        <a:pt x="4627" y="20249"/>
                        <a:pt x="1800" y="18129"/>
                        <a:pt x="1800" y="15525"/>
                      </a:cubicBezTo>
                      <a:lnTo>
                        <a:pt x="1800" y="14850"/>
                      </a:lnTo>
                      <a:lnTo>
                        <a:pt x="1800" y="13500"/>
                      </a:lnTo>
                      <a:lnTo>
                        <a:pt x="1800" y="12825"/>
                      </a:lnTo>
                      <a:lnTo>
                        <a:pt x="1800" y="10800"/>
                      </a:lnTo>
                      <a:cubicBezTo>
                        <a:pt x="1800" y="10427"/>
                        <a:pt x="2203" y="10124"/>
                        <a:pt x="2699" y="10124"/>
                      </a:cubicBezTo>
                      <a:lnTo>
                        <a:pt x="4499" y="10124"/>
                      </a:lnTo>
                      <a:lnTo>
                        <a:pt x="17100" y="10124"/>
                      </a:lnTo>
                      <a:lnTo>
                        <a:pt x="18899" y="10124"/>
                      </a:lnTo>
                      <a:cubicBezTo>
                        <a:pt x="19396" y="10124"/>
                        <a:pt x="19800" y="10427"/>
                        <a:pt x="19800" y="10800"/>
                      </a:cubicBezTo>
                      <a:cubicBezTo>
                        <a:pt x="19800" y="10800"/>
                        <a:pt x="19800" y="12825"/>
                        <a:pt x="19800" y="12825"/>
                      </a:cubicBezTo>
                      <a:close/>
                      <a:moveTo>
                        <a:pt x="14400" y="6075"/>
                      </a:moveTo>
                      <a:lnTo>
                        <a:pt x="14400" y="6076"/>
                      </a:lnTo>
                      <a:lnTo>
                        <a:pt x="14400" y="8774"/>
                      </a:lnTo>
                      <a:lnTo>
                        <a:pt x="7200" y="8774"/>
                      </a:lnTo>
                      <a:lnTo>
                        <a:pt x="7200" y="6076"/>
                      </a:lnTo>
                      <a:lnTo>
                        <a:pt x="7200" y="6075"/>
                      </a:lnTo>
                      <a:cubicBezTo>
                        <a:pt x="7200" y="4583"/>
                        <a:pt x="8811" y="3375"/>
                        <a:pt x="10800" y="3375"/>
                      </a:cubicBezTo>
                      <a:cubicBezTo>
                        <a:pt x="12788" y="3375"/>
                        <a:pt x="14400" y="4583"/>
                        <a:pt x="14400" y="6075"/>
                      </a:cubicBezTo>
                      <a:moveTo>
                        <a:pt x="4499" y="6075"/>
                      </a:moveTo>
                      <a:cubicBezTo>
                        <a:pt x="4499" y="3465"/>
                        <a:pt x="7320" y="1350"/>
                        <a:pt x="10800" y="1350"/>
                      </a:cubicBezTo>
                      <a:cubicBezTo>
                        <a:pt x="14279" y="1350"/>
                        <a:pt x="17100" y="3465"/>
                        <a:pt x="17100" y="6075"/>
                      </a:cubicBezTo>
                      <a:lnTo>
                        <a:pt x="17100" y="8774"/>
                      </a:lnTo>
                      <a:lnTo>
                        <a:pt x="15299" y="8774"/>
                      </a:lnTo>
                      <a:lnTo>
                        <a:pt x="15299" y="6076"/>
                      </a:lnTo>
                      <a:cubicBezTo>
                        <a:pt x="15299" y="4212"/>
                        <a:pt x="13285" y="2701"/>
                        <a:pt x="10800" y="2701"/>
                      </a:cubicBezTo>
                      <a:cubicBezTo>
                        <a:pt x="8314" y="2701"/>
                        <a:pt x="6299" y="4212"/>
                        <a:pt x="6299" y="6076"/>
                      </a:cubicBezTo>
                      <a:lnTo>
                        <a:pt x="6299" y="8774"/>
                      </a:lnTo>
                      <a:lnTo>
                        <a:pt x="4499" y="8774"/>
                      </a:lnTo>
                      <a:cubicBezTo>
                        <a:pt x="4499" y="8774"/>
                        <a:pt x="4499" y="6075"/>
                        <a:pt x="4499" y="6075"/>
                      </a:cubicBezTo>
                      <a:close/>
                      <a:moveTo>
                        <a:pt x="18899" y="8774"/>
                      </a:moveTo>
                      <a:lnTo>
                        <a:pt x="18899" y="6075"/>
                      </a:lnTo>
                      <a:cubicBezTo>
                        <a:pt x="18899" y="2719"/>
                        <a:pt x="15274" y="0"/>
                        <a:pt x="10800" y="0"/>
                      </a:cubicBezTo>
                      <a:cubicBezTo>
                        <a:pt x="6325" y="0"/>
                        <a:pt x="2699" y="2719"/>
                        <a:pt x="2699" y="6075"/>
                      </a:cubicBezTo>
                      <a:lnTo>
                        <a:pt x="2699" y="8774"/>
                      </a:lnTo>
                      <a:cubicBezTo>
                        <a:pt x="1208" y="8774"/>
                        <a:pt x="0" y="9681"/>
                        <a:pt x="0" y="10800"/>
                      </a:cubicBezTo>
                      <a:lnTo>
                        <a:pt x="0" y="12825"/>
                      </a:lnTo>
                      <a:lnTo>
                        <a:pt x="0" y="13500"/>
                      </a:lnTo>
                      <a:lnTo>
                        <a:pt x="0" y="14850"/>
                      </a:lnTo>
                      <a:lnTo>
                        <a:pt x="0" y="15525"/>
                      </a:lnTo>
                      <a:cubicBezTo>
                        <a:pt x="0" y="18880"/>
                        <a:pt x="3625" y="21599"/>
                        <a:pt x="8099" y="21599"/>
                      </a:cubicBezTo>
                      <a:lnTo>
                        <a:pt x="13499" y="21599"/>
                      </a:lnTo>
                      <a:cubicBezTo>
                        <a:pt x="17974" y="21599"/>
                        <a:pt x="21600" y="18880"/>
                        <a:pt x="21600" y="15525"/>
                      </a:cubicBezTo>
                      <a:lnTo>
                        <a:pt x="21600" y="14850"/>
                      </a:lnTo>
                      <a:lnTo>
                        <a:pt x="21600" y="13500"/>
                      </a:lnTo>
                      <a:lnTo>
                        <a:pt x="21600" y="12825"/>
                      </a:lnTo>
                      <a:lnTo>
                        <a:pt x="21600" y="10800"/>
                      </a:lnTo>
                      <a:cubicBezTo>
                        <a:pt x="21600" y="9681"/>
                        <a:pt x="20391" y="8774"/>
                        <a:pt x="18899" y="8774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5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charset="0"/>
                    <a:sym typeface="Gill Sans" charset="0"/>
                  </a:endParaRPr>
                </a:p>
              </p:txBody>
            </p:sp>
            <p:sp>
              <p:nvSpPr>
                <p:cNvPr id="73" name="AutoShape 116"/>
                <p:cNvSpPr>
                  <a:spLocks/>
                </p:cNvSpPr>
                <p:nvPr/>
              </p:nvSpPr>
              <p:spPr bwMode="auto">
                <a:xfrm>
                  <a:off x="2784475" y="3786982"/>
                  <a:ext cx="57944" cy="87313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0800" y="0"/>
                      </a:moveTo>
                      <a:cubicBezTo>
                        <a:pt x="4838" y="0"/>
                        <a:pt x="0" y="3226"/>
                        <a:pt x="0" y="7201"/>
                      </a:cubicBezTo>
                      <a:cubicBezTo>
                        <a:pt x="0" y="9390"/>
                        <a:pt x="1798" y="13537"/>
                        <a:pt x="3601" y="16821"/>
                      </a:cubicBezTo>
                      <a:cubicBezTo>
                        <a:pt x="5070" y="19493"/>
                        <a:pt x="6916" y="21600"/>
                        <a:pt x="10800" y="21600"/>
                      </a:cubicBezTo>
                      <a:cubicBezTo>
                        <a:pt x="15016" y="21600"/>
                        <a:pt x="16529" y="19514"/>
                        <a:pt x="18003" y="16858"/>
                      </a:cubicBezTo>
                      <a:cubicBezTo>
                        <a:pt x="19828" y="13567"/>
                        <a:pt x="21600" y="9397"/>
                        <a:pt x="21600" y="7201"/>
                      </a:cubicBezTo>
                      <a:cubicBezTo>
                        <a:pt x="21600" y="3226"/>
                        <a:pt x="16761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5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charset="0"/>
                    <a:sym typeface="Gill Sans" charset="0"/>
                  </a:endParaRPr>
                </a:p>
              </p:txBody>
            </p:sp>
          </p:grpSp>
        </p:grpSp>
        <p:grpSp>
          <p:nvGrpSpPr>
            <p:cNvPr id="74" name="Group 14"/>
            <p:cNvGrpSpPr/>
            <p:nvPr/>
          </p:nvGrpSpPr>
          <p:grpSpPr>
            <a:xfrm>
              <a:off x="1828908" y="2267587"/>
              <a:ext cx="1400290" cy="1400290"/>
              <a:chOff x="2830241" y="2617954"/>
              <a:chExt cx="1400290" cy="1400290"/>
            </a:xfrm>
          </p:grpSpPr>
          <p:sp>
            <p:nvSpPr>
              <p:cNvPr id="75" name="Oval 3"/>
              <p:cNvSpPr/>
              <p:nvPr/>
            </p:nvSpPr>
            <p:spPr>
              <a:xfrm>
                <a:off x="2830241" y="2617954"/>
                <a:ext cx="1400290" cy="1400290"/>
              </a:xfrm>
              <a:prstGeom prst="ellipse">
                <a:avLst/>
              </a:prstGeom>
              <a:ln>
                <a:noFill/>
              </a:ln>
              <a:effectLst>
                <a:outerShdw blurRad="381000" algn="ctr" rotWithShape="0">
                  <a:schemeClr val="bg1">
                    <a:lumMod val="75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76" name="AutoShape 117"/>
              <p:cNvSpPr>
                <a:spLocks/>
              </p:cNvSpPr>
              <p:nvPr/>
            </p:nvSpPr>
            <p:spPr bwMode="auto">
              <a:xfrm>
                <a:off x="3332077" y="3169283"/>
                <a:ext cx="396618" cy="297632"/>
              </a:xfrm>
              <a:custGeom>
                <a:avLst/>
                <a:gdLst>
                  <a:gd name="T0" fmla="+- 0 10799 1"/>
                  <a:gd name="T1" fmla="*/ T0 w 21596"/>
                  <a:gd name="T2" fmla="*/ 10800 h 21600"/>
                  <a:gd name="T3" fmla="+- 0 10799 1"/>
                  <a:gd name="T4" fmla="*/ T3 w 21596"/>
                  <a:gd name="T5" fmla="*/ 10800 h 21600"/>
                  <a:gd name="T6" fmla="+- 0 10799 1"/>
                  <a:gd name="T7" fmla="*/ T6 w 21596"/>
                  <a:gd name="T8" fmla="*/ 10800 h 21600"/>
                  <a:gd name="T9" fmla="+- 0 10799 1"/>
                  <a:gd name="T10" fmla="*/ T9 w 21596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596" h="21600">
                    <a:moveTo>
                      <a:pt x="4511" y="2151"/>
                    </a:moveTo>
                    <a:lnTo>
                      <a:pt x="6064" y="3877"/>
                    </a:lnTo>
                    <a:lnTo>
                      <a:pt x="4246" y="6302"/>
                    </a:lnTo>
                    <a:lnTo>
                      <a:pt x="1353" y="6302"/>
                    </a:lnTo>
                    <a:cubicBezTo>
                      <a:pt x="1353" y="6302"/>
                      <a:pt x="4511" y="2151"/>
                      <a:pt x="4511" y="2151"/>
                    </a:cubicBezTo>
                    <a:close/>
                    <a:moveTo>
                      <a:pt x="17348" y="6302"/>
                    </a:moveTo>
                    <a:lnTo>
                      <a:pt x="15531" y="3877"/>
                    </a:lnTo>
                    <a:lnTo>
                      <a:pt x="17082" y="2153"/>
                    </a:lnTo>
                    <a:lnTo>
                      <a:pt x="20191" y="6302"/>
                    </a:lnTo>
                    <a:cubicBezTo>
                      <a:pt x="20191" y="6302"/>
                      <a:pt x="17348" y="6302"/>
                      <a:pt x="17348" y="6302"/>
                    </a:cubicBezTo>
                    <a:close/>
                    <a:moveTo>
                      <a:pt x="17264" y="7202"/>
                    </a:moveTo>
                    <a:lnTo>
                      <a:pt x="19663" y="7202"/>
                    </a:lnTo>
                    <a:lnTo>
                      <a:pt x="13021" y="16638"/>
                    </a:lnTo>
                    <a:cubicBezTo>
                      <a:pt x="13021" y="16638"/>
                      <a:pt x="17264" y="7202"/>
                      <a:pt x="17264" y="7202"/>
                    </a:cubicBezTo>
                    <a:close/>
                    <a:moveTo>
                      <a:pt x="8574" y="16637"/>
                    </a:moveTo>
                    <a:lnTo>
                      <a:pt x="1933" y="7202"/>
                    </a:lnTo>
                    <a:lnTo>
                      <a:pt x="4330" y="7202"/>
                    </a:lnTo>
                    <a:cubicBezTo>
                      <a:pt x="4330" y="7202"/>
                      <a:pt x="8574" y="16637"/>
                      <a:pt x="8574" y="16637"/>
                    </a:cubicBezTo>
                    <a:close/>
                    <a:moveTo>
                      <a:pt x="8429" y="7202"/>
                    </a:moveTo>
                    <a:lnTo>
                      <a:pt x="10084" y="18249"/>
                    </a:lnTo>
                    <a:lnTo>
                      <a:pt x="5117" y="7202"/>
                    </a:lnTo>
                    <a:cubicBezTo>
                      <a:pt x="5117" y="7202"/>
                      <a:pt x="8429" y="7202"/>
                      <a:pt x="8429" y="7202"/>
                    </a:cubicBezTo>
                    <a:close/>
                    <a:moveTo>
                      <a:pt x="6584" y="4456"/>
                    </a:moveTo>
                    <a:lnTo>
                      <a:pt x="8246" y="6302"/>
                    </a:lnTo>
                    <a:lnTo>
                      <a:pt x="5200" y="6302"/>
                    </a:lnTo>
                    <a:cubicBezTo>
                      <a:pt x="5200" y="6302"/>
                      <a:pt x="6584" y="4456"/>
                      <a:pt x="6584" y="4456"/>
                    </a:cubicBezTo>
                    <a:close/>
                    <a:moveTo>
                      <a:pt x="6543" y="3238"/>
                    </a:moveTo>
                    <a:lnTo>
                      <a:pt x="5250" y="1800"/>
                    </a:lnTo>
                    <a:lnTo>
                      <a:pt x="7621" y="1800"/>
                    </a:lnTo>
                    <a:cubicBezTo>
                      <a:pt x="7621" y="1800"/>
                      <a:pt x="6543" y="3238"/>
                      <a:pt x="6543" y="3238"/>
                    </a:cubicBezTo>
                    <a:close/>
                    <a:moveTo>
                      <a:pt x="10797" y="3466"/>
                    </a:moveTo>
                    <a:lnTo>
                      <a:pt x="9299" y="1800"/>
                    </a:lnTo>
                    <a:lnTo>
                      <a:pt x="12296" y="1800"/>
                    </a:lnTo>
                    <a:cubicBezTo>
                      <a:pt x="12296" y="1800"/>
                      <a:pt x="10797" y="3466"/>
                      <a:pt x="10797" y="3466"/>
                    </a:cubicBezTo>
                    <a:close/>
                    <a:moveTo>
                      <a:pt x="13974" y="1800"/>
                    </a:moveTo>
                    <a:lnTo>
                      <a:pt x="16345" y="1800"/>
                    </a:lnTo>
                    <a:lnTo>
                      <a:pt x="15052" y="3238"/>
                    </a:lnTo>
                    <a:cubicBezTo>
                      <a:pt x="15052" y="3238"/>
                      <a:pt x="13974" y="1800"/>
                      <a:pt x="13974" y="1800"/>
                    </a:cubicBezTo>
                    <a:close/>
                    <a:moveTo>
                      <a:pt x="13349" y="6302"/>
                    </a:moveTo>
                    <a:lnTo>
                      <a:pt x="15011" y="4456"/>
                    </a:lnTo>
                    <a:lnTo>
                      <a:pt x="16394" y="6302"/>
                    </a:lnTo>
                    <a:cubicBezTo>
                      <a:pt x="16394" y="6302"/>
                      <a:pt x="13349" y="6302"/>
                      <a:pt x="13349" y="6302"/>
                    </a:cubicBezTo>
                    <a:close/>
                    <a:moveTo>
                      <a:pt x="13166" y="7202"/>
                    </a:moveTo>
                    <a:lnTo>
                      <a:pt x="16478" y="7202"/>
                    </a:lnTo>
                    <a:lnTo>
                      <a:pt x="11511" y="18249"/>
                    </a:lnTo>
                    <a:cubicBezTo>
                      <a:pt x="11511" y="18249"/>
                      <a:pt x="13166" y="7202"/>
                      <a:pt x="13166" y="7202"/>
                    </a:cubicBezTo>
                    <a:close/>
                    <a:moveTo>
                      <a:pt x="12478" y="7202"/>
                    </a:moveTo>
                    <a:lnTo>
                      <a:pt x="10797" y="18414"/>
                    </a:lnTo>
                    <a:lnTo>
                      <a:pt x="9117" y="7202"/>
                    </a:lnTo>
                    <a:cubicBezTo>
                      <a:pt x="9117" y="7202"/>
                      <a:pt x="12478" y="7202"/>
                      <a:pt x="12478" y="7202"/>
                    </a:cubicBezTo>
                    <a:close/>
                    <a:moveTo>
                      <a:pt x="8773" y="5716"/>
                    </a:moveTo>
                    <a:lnTo>
                      <a:pt x="7064" y="3817"/>
                    </a:lnTo>
                    <a:lnTo>
                      <a:pt x="8426" y="2000"/>
                    </a:lnTo>
                    <a:lnTo>
                      <a:pt x="10270" y="4051"/>
                    </a:lnTo>
                    <a:cubicBezTo>
                      <a:pt x="10270" y="4051"/>
                      <a:pt x="8773" y="5716"/>
                      <a:pt x="8773" y="5716"/>
                    </a:cubicBezTo>
                    <a:close/>
                    <a:moveTo>
                      <a:pt x="11325" y="4051"/>
                    </a:moveTo>
                    <a:lnTo>
                      <a:pt x="13169" y="2000"/>
                    </a:lnTo>
                    <a:lnTo>
                      <a:pt x="14531" y="3817"/>
                    </a:lnTo>
                    <a:lnTo>
                      <a:pt x="12822" y="5716"/>
                    </a:lnTo>
                    <a:cubicBezTo>
                      <a:pt x="12822" y="5716"/>
                      <a:pt x="11325" y="4051"/>
                      <a:pt x="11325" y="4051"/>
                    </a:cubicBezTo>
                    <a:close/>
                    <a:moveTo>
                      <a:pt x="12296" y="6302"/>
                    </a:moveTo>
                    <a:lnTo>
                      <a:pt x="9299" y="6302"/>
                    </a:lnTo>
                    <a:lnTo>
                      <a:pt x="10797" y="4638"/>
                    </a:lnTo>
                    <a:cubicBezTo>
                      <a:pt x="10797" y="4638"/>
                      <a:pt x="12296" y="6302"/>
                      <a:pt x="12296" y="6302"/>
                    </a:cubicBezTo>
                    <a:close/>
                    <a:moveTo>
                      <a:pt x="21200" y="5102"/>
                    </a:moveTo>
                    <a:lnTo>
                      <a:pt x="17771" y="527"/>
                    </a:lnTo>
                    <a:cubicBezTo>
                      <a:pt x="17518" y="189"/>
                      <a:pt x="17176" y="0"/>
                      <a:pt x="16817" y="0"/>
                    </a:cubicBezTo>
                    <a:lnTo>
                      <a:pt x="4779" y="0"/>
                    </a:lnTo>
                    <a:cubicBezTo>
                      <a:pt x="4420" y="0"/>
                      <a:pt x="4077" y="189"/>
                      <a:pt x="3824" y="527"/>
                    </a:cubicBezTo>
                    <a:lnTo>
                      <a:pt x="395" y="5102"/>
                    </a:lnTo>
                    <a:cubicBezTo>
                      <a:pt x="131" y="5455"/>
                      <a:pt x="-1" y="5921"/>
                      <a:pt x="-1" y="6387"/>
                    </a:cubicBezTo>
                    <a:cubicBezTo>
                      <a:pt x="1" y="6810"/>
                      <a:pt x="114" y="7233"/>
                      <a:pt x="341" y="7573"/>
                    </a:cubicBezTo>
                    <a:lnTo>
                      <a:pt x="9788" y="20995"/>
                    </a:lnTo>
                    <a:cubicBezTo>
                      <a:pt x="10045" y="21379"/>
                      <a:pt x="10412" y="21599"/>
                      <a:pt x="10797" y="21599"/>
                    </a:cubicBezTo>
                    <a:cubicBezTo>
                      <a:pt x="11183" y="21599"/>
                      <a:pt x="11550" y="21379"/>
                      <a:pt x="11807" y="20995"/>
                    </a:cubicBezTo>
                    <a:lnTo>
                      <a:pt x="21255" y="7573"/>
                    </a:lnTo>
                    <a:cubicBezTo>
                      <a:pt x="21485" y="7226"/>
                      <a:pt x="21598" y="6791"/>
                      <a:pt x="21595" y="6359"/>
                    </a:cubicBezTo>
                    <a:cubicBezTo>
                      <a:pt x="21593" y="5902"/>
                      <a:pt x="21459" y="5449"/>
                      <a:pt x="21200" y="5102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</p:grpSp>
      <p:sp>
        <p:nvSpPr>
          <p:cNvPr id="78" name="Объект 2"/>
          <p:cNvSpPr>
            <a:spLocks noGrp="1"/>
          </p:cNvSpPr>
          <p:nvPr>
            <p:ph sz="quarter" idx="4294967295"/>
          </p:nvPr>
        </p:nvSpPr>
        <p:spPr>
          <a:xfrm>
            <a:off x="5575901" y="4924348"/>
            <a:ext cx="2295735" cy="1508451"/>
          </a:xfrm>
          <a:prstGeom prst="rect">
            <a:avLst/>
          </a:prstGeom>
        </p:spPr>
        <p:txBody>
          <a:bodyPr lIns="99569" tIns="49785" rIns="99569" bIns="49785">
            <a:normAutofit fontScale="92500" lnSpcReduction="10000"/>
          </a:bodyPr>
          <a:lstStyle/>
          <a:p>
            <a:pPr marL="49785" indent="0"/>
            <a:r>
              <a:rPr lang="ru-RU" sz="1500" dirty="0" smtClean="0">
                <a:solidFill>
                  <a:schemeClr val="tx1"/>
                </a:solidFill>
                <a:latin typeface="Franklin Gothic Book (Основной текст)"/>
              </a:rPr>
              <a:t>Проведение мастер-классов по теме инновационной деятельности</a:t>
            </a:r>
          </a:p>
          <a:p>
            <a:pPr marL="49785" indent="0"/>
            <a:r>
              <a:rPr lang="en-US" sz="1500" dirty="0">
                <a:solidFill>
                  <a:schemeClr val="tx1"/>
                </a:solidFill>
                <a:latin typeface="Franklin Gothic Book (Основной текст)"/>
                <a:hlinkClick r:id="rId4"/>
              </a:rPr>
              <a:t>https://www.</a:t>
            </a:r>
            <a:r>
              <a:rPr lang="ru-RU" sz="1500" dirty="0" err="1">
                <a:solidFill>
                  <a:schemeClr val="tx1"/>
                </a:solidFill>
                <a:latin typeface="Franklin Gothic Book (Основной текст)"/>
                <a:hlinkClick r:id="rId4"/>
              </a:rPr>
              <a:t>конкурсшкол.рф</a:t>
            </a:r>
            <a:r>
              <a:rPr lang="ru-RU" sz="1500" dirty="0">
                <a:solidFill>
                  <a:schemeClr val="tx1"/>
                </a:solidFill>
                <a:latin typeface="Franklin Gothic Book (Основной текст)"/>
                <a:hlinkClick r:id="rId4"/>
              </a:rPr>
              <a:t>/</a:t>
            </a:r>
            <a:r>
              <a:rPr lang="en-US" sz="1500" dirty="0" smtClean="0">
                <a:solidFill>
                  <a:schemeClr val="tx1"/>
                </a:solidFill>
                <a:latin typeface="Franklin Gothic Book (Основной текст)"/>
                <a:hlinkClick r:id="rId4"/>
              </a:rPr>
              <a:t>idea/id/get/37937/methodical/430</a:t>
            </a:r>
            <a:endParaRPr lang="ru-RU" sz="1500" dirty="0" smtClean="0">
              <a:solidFill>
                <a:schemeClr val="tx1"/>
              </a:solidFill>
              <a:latin typeface="Franklin Gothic Book (Основной текст)"/>
            </a:endParaRPr>
          </a:p>
          <a:p>
            <a:pPr marL="49785" indent="0"/>
            <a:endParaRPr lang="ru-RU" sz="1500" dirty="0">
              <a:solidFill>
                <a:schemeClr val="tx1"/>
              </a:solidFill>
              <a:latin typeface="Franklin Gothic Book (Основной текст)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977666" y="4599269"/>
            <a:ext cx="2362486" cy="31598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Myriad Pro" panose="020B0503030403020204" pitchFamily="34" charset="0"/>
              </a:rPr>
              <a:t>РЕЗУЛЬТАТ ПРОЕКТА</a:t>
            </a:r>
          </a:p>
        </p:txBody>
      </p:sp>
      <p:sp>
        <p:nvSpPr>
          <p:cNvPr id="80" name="Объект 2"/>
          <p:cNvSpPr>
            <a:spLocks noGrp="1"/>
          </p:cNvSpPr>
          <p:nvPr>
            <p:ph sz="quarter" idx="4294967295"/>
          </p:nvPr>
        </p:nvSpPr>
        <p:spPr>
          <a:xfrm>
            <a:off x="532505" y="4924348"/>
            <a:ext cx="2295735" cy="1508451"/>
          </a:xfrm>
          <a:prstGeom prst="rect">
            <a:avLst/>
          </a:prstGeom>
        </p:spPr>
        <p:txBody>
          <a:bodyPr lIns="99569" tIns="49785" rIns="99569" bIns="49785">
            <a:normAutofit fontScale="92500" lnSpcReduction="10000"/>
          </a:bodyPr>
          <a:lstStyle/>
          <a:p>
            <a:pPr marL="49785" indent="0"/>
            <a:r>
              <a:rPr lang="ru-RU" sz="1500" dirty="0" smtClean="0">
                <a:solidFill>
                  <a:schemeClr val="tx1"/>
                </a:solidFill>
                <a:latin typeface="Franklin Gothic Book (Основной текст)"/>
              </a:rPr>
              <a:t>Презентация </a:t>
            </a:r>
            <a:r>
              <a:rPr lang="ru-RU" sz="1500" dirty="0">
                <a:solidFill>
                  <a:schemeClr val="tx1"/>
                </a:solidFill>
                <a:latin typeface="Franklin Gothic Book (Основной текст)"/>
              </a:rPr>
              <a:t>на августовской конференции </a:t>
            </a:r>
            <a:r>
              <a:rPr lang="ru-RU" sz="1500" dirty="0" err="1">
                <a:solidFill>
                  <a:schemeClr val="tx1"/>
                </a:solidFill>
                <a:latin typeface="Franklin Gothic Book (Основной текст)"/>
              </a:rPr>
              <a:t>педработников</a:t>
            </a:r>
            <a:r>
              <a:rPr lang="ru-RU" sz="1500" dirty="0">
                <a:solidFill>
                  <a:schemeClr val="tx1"/>
                </a:solidFill>
                <a:latin typeface="Franklin Gothic Book (Основной текст)"/>
              </a:rPr>
              <a:t> инновационного проекта в МОБУ гимназии № 44 </a:t>
            </a:r>
            <a:r>
              <a:rPr lang="ru-RU" sz="1500" dirty="0" err="1">
                <a:solidFill>
                  <a:schemeClr val="tx1"/>
                </a:solidFill>
                <a:latin typeface="Franklin Gothic Book (Основной текст)"/>
              </a:rPr>
              <a:t>им.В.А</a:t>
            </a:r>
            <a:r>
              <a:rPr lang="ru-RU" sz="1500" dirty="0">
                <a:solidFill>
                  <a:schemeClr val="tx1"/>
                </a:solidFill>
                <a:latin typeface="Franklin Gothic Book (Основной текст)"/>
              </a:rPr>
              <a:t>. Сухомлинского. 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469980" y="4608362"/>
            <a:ext cx="2362486" cy="31598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Myriad Pro" panose="020B0503030403020204" pitchFamily="34" charset="0"/>
              </a:rPr>
              <a:t>РЕЗУЛЬТАТ ПРОЕКТА</a:t>
            </a:r>
          </a:p>
        </p:txBody>
      </p:sp>
      <p:sp>
        <p:nvSpPr>
          <p:cNvPr id="82" name="Объект 2"/>
          <p:cNvSpPr>
            <a:spLocks noGrp="1"/>
          </p:cNvSpPr>
          <p:nvPr>
            <p:ph sz="quarter" idx="4294967295"/>
          </p:nvPr>
        </p:nvSpPr>
        <p:spPr>
          <a:xfrm>
            <a:off x="7744675" y="4924348"/>
            <a:ext cx="2948725" cy="1508451"/>
          </a:xfrm>
          <a:prstGeom prst="rect">
            <a:avLst/>
          </a:prstGeom>
        </p:spPr>
        <p:txBody>
          <a:bodyPr lIns="99569" tIns="49785" rIns="99569" bIns="49785">
            <a:normAutofit/>
          </a:bodyPr>
          <a:lstStyle/>
          <a:p>
            <a:pPr marL="49785" indent="0"/>
            <a:r>
              <a:rPr lang="ru-RU" sz="1500" dirty="0" smtClean="0">
                <a:solidFill>
                  <a:schemeClr val="tx1"/>
                </a:solidFill>
                <a:latin typeface="Franklin Gothic Book (Основной текст)"/>
              </a:rPr>
              <a:t>Формирование </a:t>
            </a:r>
          </a:p>
          <a:p>
            <a:pPr marL="49785" indent="0"/>
            <a:r>
              <a:rPr lang="ru-RU" sz="1500" dirty="0" smtClean="0">
                <a:solidFill>
                  <a:schemeClr val="tx1"/>
                </a:solidFill>
                <a:latin typeface="Franklin Gothic Book (Основной текст)"/>
              </a:rPr>
              <a:t>«</a:t>
            </a:r>
            <a:r>
              <a:rPr lang="ru-RU" sz="1500" dirty="0">
                <a:solidFill>
                  <a:schemeClr val="tx1"/>
                </a:solidFill>
                <a:latin typeface="Franklin Gothic Book (Основной текст)"/>
              </a:rPr>
              <a:t>Зеленого </a:t>
            </a:r>
            <a:r>
              <a:rPr lang="ru-RU" sz="1500" dirty="0" smtClean="0">
                <a:solidFill>
                  <a:schemeClr val="tx1"/>
                </a:solidFill>
                <a:latin typeface="Franklin Gothic Book (Основной текст)"/>
              </a:rPr>
              <a:t>банка» растений</a:t>
            </a:r>
            <a:r>
              <a:rPr lang="ru-RU" sz="1500" dirty="0">
                <a:solidFill>
                  <a:schemeClr val="tx1"/>
                </a:solidFill>
                <a:latin typeface="Franklin Gothic Book (Основной текст)"/>
              </a:rPr>
              <a:t>.	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744676" y="4608362"/>
            <a:ext cx="2362486" cy="31598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Myriad Pro" panose="020B0503030403020204" pitchFamily="34" charset="0"/>
              </a:rPr>
              <a:t>РЕЗУЛЬТАТ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953974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131900" y="2554117"/>
            <a:ext cx="6039335" cy="4394866"/>
          </a:xfrm>
          <a:prstGeom prst="rect">
            <a:avLst/>
          </a:prstGeom>
        </p:spPr>
        <p:txBody>
          <a:bodyPr lIns="99569" tIns="49785" rIns="99569" bIns="49785">
            <a:normAutofit fontScale="77500" lnSpcReduction="20000"/>
          </a:bodyPr>
          <a:lstStyle/>
          <a:p>
            <a:pPr marL="392685" algn="just"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tx1"/>
                </a:solidFill>
                <a:latin typeface="Franklin Gothic Book (Основной текст)"/>
              </a:rPr>
              <a:t>На территории школьного </a:t>
            </a:r>
            <a:r>
              <a:rPr lang="ru-RU" sz="2200" dirty="0" err="1" smtClean="0">
                <a:solidFill>
                  <a:schemeClr val="tx1"/>
                </a:solidFill>
                <a:latin typeface="Franklin Gothic Book (Основной текст)"/>
              </a:rPr>
              <a:t>агропарка</a:t>
            </a:r>
            <a:r>
              <a:rPr lang="ru-RU" sz="2200" dirty="0" smtClean="0">
                <a:solidFill>
                  <a:schemeClr val="tx1"/>
                </a:solidFill>
                <a:latin typeface="Franklin Gothic Book (Основной текст)"/>
              </a:rPr>
              <a:t> осуществлена посадка </a:t>
            </a:r>
            <a:r>
              <a:rPr lang="ru-RU" sz="2200" dirty="0">
                <a:solidFill>
                  <a:schemeClr val="tx1"/>
                </a:solidFill>
                <a:latin typeface="Franklin Gothic Book (Основной текст)"/>
              </a:rPr>
              <a:t>растений «Зеленого банка</a:t>
            </a:r>
            <a:r>
              <a:rPr lang="ru-RU" sz="2200" dirty="0" smtClean="0">
                <a:solidFill>
                  <a:schemeClr val="tx1"/>
                </a:solidFill>
                <a:latin typeface="Franklin Gothic Book (Основной текст)"/>
              </a:rPr>
              <a:t>».</a:t>
            </a:r>
          </a:p>
          <a:p>
            <a:pPr marL="392685" algn="just"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tx1"/>
                </a:solidFill>
                <a:latin typeface="Franklin Gothic Book (Основной текст)"/>
              </a:rPr>
              <a:t>Произведен сетевой обмен посадочным материалом с  Эколого-биологическим центром имени С. Ю. </a:t>
            </a:r>
            <a:r>
              <a:rPr lang="ru-RU" sz="2200" dirty="0" smtClean="0">
                <a:solidFill>
                  <a:schemeClr val="tx1"/>
                </a:solidFill>
                <a:latin typeface="Franklin Gothic Book (Основной текст)"/>
              </a:rPr>
              <a:t>Соколова.</a:t>
            </a:r>
            <a:endParaRPr lang="ru-RU" sz="2200" dirty="0">
              <a:solidFill>
                <a:schemeClr val="tx1"/>
              </a:solidFill>
              <a:latin typeface="Franklin Gothic Book (Основной текст)"/>
            </a:endParaRPr>
          </a:p>
          <a:p>
            <a:pPr marL="392685" algn="just"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tx1"/>
                </a:solidFill>
                <a:latin typeface="Franklin Gothic Book (Основной текст)"/>
              </a:rPr>
              <a:t>Совместно с общеобразовательными организациями города-курорта Сочи проведена экологическая акция по очистке побережья Черного моря в рамках Международной акции «Черное море</a:t>
            </a:r>
            <a:r>
              <a:rPr lang="ru-RU" sz="2200" dirty="0" smtClean="0">
                <a:solidFill>
                  <a:schemeClr val="tx1"/>
                </a:solidFill>
                <a:latin typeface="Franklin Gothic Book (Основной текст)"/>
              </a:rPr>
              <a:t>».</a:t>
            </a:r>
          </a:p>
          <a:p>
            <a:pPr marL="392685" algn="just"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tx1"/>
                </a:solidFill>
                <a:latin typeface="Franklin Gothic Book (Основной текст)"/>
              </a:rPr>
              <a:t>Высадка 75 кустов самшита на пришкольной территории гимназии в рамках краевой экологической акции, посвященной восстановлению самшита </a:t>
            </a:r>
            <a:r>
              <a:rPr lang="ru-RU" sz="2200" dirty="0" err="1" smtClean="0">
                <a:solidFill>
                  <a:schemeClr val="tx1"/>
                </a:solidFill>
                <a:latin typeface="Franklin Gothic Book (Основной текст)"/>
              </a:rPr>
              <a:t>колхидского</a:t>
            </a:r>
            <a:r>
              <a:rPr lang="ru-RU" sz="2200" dirty="0" smtClean="0">
                <a:solidFill>
                  <a:schemeClr val="tx1"/>
                </a:solidFill>
                <a:latin typeface="Franklin Gothic Book (Основной текст)"/>
              </a:rPr>
              <a:t> и приуроченной к 75-летию Великой Победы.</a:t>
            </a:r>
            <a:endParaRPr lang="ru-RU" sz="2200" dirty="0" smtClean="0">
              <a:solidFill>
                <a:schemeClr val="tx1"/>
              </a:solidFill>
              <a:latin typeface="Franklin Gothic Book (Основной текст)"/>
            </a:endParaRPr>
          </a:p>
          <a:p>
            <a:pPr marL="392685" algn="just"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tx1"/>
                </a:solidFill>
                <a:latin typeface="Franklin Gothic Book (Основной текст)"/>
              </a:rPr>
              <a:t>Созданы условия </a:t>
            </a:r>
            <a:r>
              <a:rPr lang="ru-RU" sz="2200" dirty="0">
                <a:solidFill>
                  <a:schemeClr val="tx1"/>
                </a:solidFill>
                <a:latin typeface="Franklin Gothic Book (Основной текст)"/>
              </a:rPr>
              <a:t>для повышения качества профессиональной </a:t>
            </a:r>
            <a:r>
              <a:rPr lang="ru-RU" sz="2200" dirty="0" smtClean="0">
                <a:solidFill>
                  <a:schemeClr val="tx1"/>
                </a:solidFill>
                <a:latin typeface="Franklin Gothic Book (Основной текст)"/>
              </a:rPr>
              <a:t>деятельности педагогов – участников инновационного проекта.</a:t>
            </a:r>
          </a:p>
          <a:p>
            <a:pPr marL="392685" algn="just"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tx1"/>
                </a:solidFill>
                <a:latin typeface="Franklin Gothic Book (Основной текст)"/>
              </a:rPr>
              <a:t>Публикация учебно-методических материалов на сайте учреждения.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743242" y="2554117"/>
            <a:ext cx="77732" cy="2655573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20" y="2250826"/>
            <a:ext cx="2561558" cy="3038257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ВНЕДРЕНИЕ РЕЗУЛЬТАТОВ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850401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8308" y="3564607"/>
            <a:ext cx="7632848" cy="936898"/>
          </a:xfrm>
        </p:spPr>
        <p:txBody>
          <a:bodyPr/>
          <a:lstStyle/>
          <a:p>
            <a:pPr algn="ctr"/>
            <a:r>
              <a:rPr lang="ru-RU" sz="4000" dirty="0" smtClean="0"/>
              <a:t>СПАСИБО ЗА ВНИМАНИЕ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45414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3F3F3F"/>
      </a:dk1>
      <a:lt1>
        <a:sysClr val="window" lastClr="FFFFFF"/>
      </a:lt1>
      <a:dk2>
        <a:srgbClr val="44546A"/>
      </a:dk2>
      <a:lt2>
        <a:srgbClr val="3E72C2"/>
      </a:lt2>
      <a:accent1>
        <a:srgbClr val="20497F"/>
      </a:accent1>
      <a:accent2>
        <a:srgbClr val="FE2E3E"/>
      </a:accent2>
      <a:accent3>
        <a:srgbClr val="7FB2F0"/>
      </a:accent3>
      <a:accent4>
        <a:srgbClr val="ADD5F7"/>
      </a:accent4>
      <a:accent5>
        <a:srgbClr val="B6B9BC"/>
      </a:accent5>
      <a:accent6>
        <a:srgbClr val="3E72C2"/>
      </a:accent6>
      <a:hlink>
        <a:srgbClr val="20497F"/>
      </a:hlink>
      <a:folHlink>
        <a:srgbClr val="ADD5F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520</Words>
  <Application>Microsoft Office PowerPoint</Application>
  <PresentationFormat>Произвольный</PresentationFormat>
  <Paragraphs>66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СУТЬ ПРОЕКТА</vt:lpstr>
      <vt:lpstr>ЦЕЛИ И ЗАДАЧИ ПРОЕКТА</vt:lpstr>
      <vt:lpstr>ЦЕЛЕВАЯ АУДИТОРИЯ ПРОЕКТА</vt:lpstr>
      <vt:lpstr>ОЖИДАЕМЫЕ РЕЗУЛЬТАТЫ ПРОЕКТА</vt:lpstr>
      <vt:lpstr>ТЕКУЩИЕ РЕЗУЛЬТАТЫ ПРОЕКТА</vt:lpstr>
      <vt:lpstr>ВНЕДРЕНИЕ РЕЗУЛЬТАТОВ ПРОЕКТА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Cris</dc:creator>
  <cp:lastModifiedBy>Гимназия 44</cp:lastModifiedBy>
  <cp:revision>91</cp:revision>
  <dcterms:created xsi:type="dcterms:W3CDTF">2015-12-13T19:38:35Z</dcterms:created>
  <dcterms:modified xsi:type="dcterms:W3CDTF">2020-11-19T07:44:17Z</dcterms:modified>
</cp:coreProperties>
</file>