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75" r:id="rId7"/>
    <p:sldId id="262" r:id="rId8"/>
    <p:sldId id="263" r:id="rId9"/>
    <p:sldId id="261" r:id="rId10"/>
    <p:sldId id="277" r:id="rId11"/>
    <p:sldId id="265" r:id="rId12"/>
    <p:sldId id="276" r:id="rId13"/>
    <p:sldId id="272" r:id="rId14"/>
    <p:sldId id="267" r:id="rId15"/>
    <p:sldId id="268" r:id="rId16"/>
    <p:sldId id="269" r:id="rId17"/>
    <p:sldId id="264" r:id="rId18"/>
    <p:sldId id="266" r:id="rId19"/>
    <p:sldId id="271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75" d="100"/>
          <a:sy n="75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Разноуровневая</a:t>
            </a:r>
            <a:r>
              <a:rPr lang="ru-RU" sz="2800" dirty="0" smtClean="0"/>
              <a:t> модель </a:t>
            </a:r>
            <a:r>
              <a:rPr lang="ru-RU" sz="2800" dirty="0"/>
              <a:t>непрерывного инженерно-технологического образования учащихся в общеобразовательной организации»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93096"/>
            <a:ext cx="4253384" cy="1752600"/>
          </a:xfrm>
        </p:spPr>
        <p:txBody>
          <a:bodyPr>
            <a:normAutofit/>
          </a:bodyPr>
          <a:lstStyle/>
          <a:p>
            <a:r>
              <a:rPr lang="ru-RU" sz="2000" dirty="0"/>
              <a:t>Гладышева Ирина Владимировна, </a:t>
            </a:r>
            <a:endParaRPr lang="ru-RU" sz="2000" dirty="0" smtClean="0"/>
          </a:p>
          <a:p>
            <a:r>
              <a:rPr lang="ru-RU" sz="2000" dirty="0" err="1" smtClean="0"/>
              <a:t>зам.директора</a:t>
            </a:r>
            <a:r>
              <a:rPr lang="ru-RU" sz="2000" dirty="0" smtClean="0"/>
              <a:t> </a:t>
            </a:r>
            <a:r>
              <a:rPr lang="ru-RU" sz="2000" dirty="0"/>
              <a:t>по УВР </a:t>
            </a:r>
          </a:p>
          <a:p>
            <a:r>
              <a:rPr lang="ru-RU" sz="2000" dirty="0"/>
              <a:t>МОУ </a:t>
            </a:r>
            <a:r>
              <a:rPr lang="ru-RU" sz="2000" dirty="0" err="1"/>
              <a:t>Мурмашинская</a:t>
            </a:r>
            <a:r>
              <a:rPr lang="ru-RU" sz="2000" dirty="0"/>
              <a:t> СОШ №1 Кольского района Мурманской области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461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е 2"/>
          <p:cNvSpPr txBox="1"/>
          <p:nvPr/>
        </p:nvSpPr>
        <p:spPr>
          <a:xfrm>
            <a:off x="971600" y="110283"/>
            <a:ext cx="3019425" cy="65442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+mn-cs"/>
              </a:rPr>
              <a:t>ДЛЯ ОБНОВЛЕНИЯ СУЩЕСТВУЮЩИХ И СОЗДАНИЯ НОВЫХ ТЕХНОЛОГИЙ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+mn-cs"/>
              </a:rPr>
              <a:t>ОБУЧЕНИЯ И ВОСПИТАНИЯ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1752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29" y="749300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dirty="0"/>
              <a:t>- 	</a:t>
            </a:r>
            <a:r>
              <a:rPr lang="ru-RU" sz="2000" dirty="0"/>
              <a:t> модернизировать материально-техническое оснащение школьной образовательной инфраструктуры 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/>
          <a:stretch/>
        </p:blipFill>
        <p:spPr bwMode="auto">
          <a:xfrm>
            <a:off x="372740" y="2371514"/>
            <a:ext cx="5544616" cy="2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38389"/>
            <a:ext cx="1298369" cy="87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54" y="2348881"/>
            <a:ext cx="1198018" cy="8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2454" y="1962195"/>
            <a:ext cx="1301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-принтер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8052" y="1962195"/>
            <a:ext cx="147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Станки с ЧПУ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2054365"/>
            <a:ext cx="147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823514"/>
            <a:ext cx="1268833" cy="100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092279" y="3356992"/>
            <a:ext cx="1301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-ручки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03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dirty="0"/>
              <a:t>- 	</a:t>
            </a:r>
            <a:r>
              <a:rPr lang="ru-RU" sz="2000" dirty="0"/>
              <a:t> модернизировать материально-техническое оснащение школьной образовательной инфраструктуры 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054365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Технолаб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(компании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Robotis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VEX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1" y="2503839"/>
            <a:ext cx="3848090" cy="236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8498"/>
            <a:ext cx="4314849" cy="36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28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12105"/>
            <a:ext cx="1907704" cy="192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88" y="14524"/>
            <a:ext cx="1459312" cy="17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разработать модель непрерывного технологического образования обучающихся в школе, создать организационную и методологическую основу для реализации  модели;</a:t>
            </a:r>
          </a:p>
          <a:p>
            <a:r>
              <a:rPr lang="ru-RU" dirty="0"/>
              <a:t>- определить психолого-педагогические условия внедрения модели на этапах </a:t>
            </a:r>
            <a:r>
              <a:rPr lang="ru-RU" dirty="0" err="1"/>
              <a:t>предпрофильной</a:t>
            </a:r>
            <a:r>
              <a:rPr lang="ru-RU" dirty="0"/>
              <a:t> подготовки и профильного обучения обучающихся;</a:t>
            </a:r>
          </a:p>
          <a:p>
            <a:r>
              <a:rPr lang="ru-RU" dirty="0"/>
              <a:t>- конкретизировать содержание общеобразовательных программ </a:t>
            </a:r>
            <a:r>
              <a:rPr lang="ru-RU" dirty="0" err="1"/>
              <a:t>предпрофильного</a:t>
            </a:r>
            <a:r>
              <a:rPr lang="ru-RU" dirty="0"/>
              <a:t> и профильного обучения, обеспечить разработку и внедрение части, формируемой участниками образовательных отношений, в рамках реализации общеобразовательных программ по технологии, программ элективных и факультативных  курсов, дополнительных общеразвивающих программ в целях практического освоения обучающимися прикладных систем и технологий (робототехника, </a:t>
            </a:r>
            <a:r>
              <a:rPr lang="ru-RU" dirty="0" err="1"/>
              <a:t>мехатроника</a:t>
            </a:r>
            <a:r>
              <a:rPr lang="ru-RU" dirty="0"/>
              <a:t>, материаловедение, программирование, 3D моделирование, инженерная графика);</a:t>
            </a:r>
          </a:p>
          <a:p>
            <a:r>
              <a:rPr lang="ru-RU" dirty="0"/>
              <a:t>- апробировать и внедрить инновационные технологии обучения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кейс-технологии, метод проектов, STEM – методики, методы наставничества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782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8879" r="69866" b="4901"/>
          <a:stretch/>
        </p:blipFill>
        <p:spPr bwMode="auto">
          <a:xfrm>
            <a:off x="7236296" y="4762500"/>
            <a:ext cx="183619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обеспечить повышение квалификации педагогических кадров</a:t>
            </a:r>
            <a:r>
              <a:rPr lang="ru-RU" dirty="0" smtClean="0"/>
              <a:t>,;</a:t>
            </a:r>
            <a:endParaRPr lang="ru-RU" dirty="0"/>
          </a:p>
          <a:p>
            <a:r>
              <a:rPr lang="ru-RU" dirty="0"/>
              <a:t>- обеспечить включение и координацию деятельности организаций общего, дополнительного, среднего профессионального и высшего образования, предприятий и </a:t>
            </a:r>
            <a:r>
              <a:rPr lang="ru-RU" dirty="0" smtClean="0"/>
              <a:t>бизнес-структур; </a:t>
            </a:r>
            <a:endParaRPr lang="ru-RU" dirty="0"/>
          </a:p>
          <a:p>
            <a:r>
              <a:rPr lang="ru-RU" dirty="0"/>
              <a:t>- разработать методические рекомендации  по созданию и функционированию образовательной сети, обеспечивающей подготовку компетентной  личности  выпускника в области высоких технологий;</a:t>
            </a:r>
          </a:p>
          <a:p>
            <a:r>
              <a:rPr lang="ru-RU" dirty="0"/>
              <a:t>- разработать критерии и инструментарий оценки </a:t>
            </a:r>
            <a:r>
              <a:rPr lang="ru-RU" dirty="0" err="1"/>
              <a:t>сформированности</a:t>
            </a:r>
            <a:r>
              <a:rPr lang="ru-RU" dirty="0"/>
              <a:t> универсальных учебных действий обучающихся по направлению инженерно-технологической подготовки;</a:t>
            </a:r>
          </a:p>
          <a:p>
            <a:r>
              <a:rPr lang="ru-RU" dirty="0"/>
              <a:t>- сформировать фонд оценочных материалов, основанных на </a:t>
            </a:r>
            <a:r>
              <a:rPr lang="ru-RU" dirty="0" err="1"/>
              <a:t>межпредметной</a:t>
            </a:r>
            <a:r>
              <a:rPr lang="ru-RU" dirty="0"/>
              <a:t> интеграции технологии, информатики, физики, математики;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11007"/>
            <a:ext cx="1403648" cy="14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83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06211"/>
            <a:ext cx="2339752" cy="194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начального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 предметных областей «Технология», «Математика и информатика», «Обществознание и естествознание»,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деятельности,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программы по образовательной и соревновательной  робототехнике,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3D-моделирование,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учебно-исследовательской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инженерных каникул на базе школы,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 региона.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44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53136"/>
            <a:ext cx="2286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60" y="787400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/>
              <a:t>Уровень основного общего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математики, информатики, физики,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предметных областей «Технология», «Естественно-научные  предметы», «Математика и информатика»,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учебного плана, формируемой участниками образовательных отношений, курсами «Программирование в среде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«Основы инженерной графики», «Компьютерное моделирование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«Мобильная робототехника»,  «Экспериментальная физика»,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и занятий внеурочной деятельности на базе собственной STA-студии,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сетевых образовательных программ с технопарком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- 51», Школьной лигой «РОСНАНО», российской образовательной платформой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сетевым сообществом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ГлобалЛаб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Информационным центром атомной энергии г. Мурманска,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каникул,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обучающихся в региональных и всероссийских робототехнических фестивалях,  чемпионатах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мероприятиях  Всероссийского форума научной молодёжи «Шаг в будущее».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871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883150"/>
            <a:ext cx="22129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60" y="787400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/>
              <a:t>Уровень среднего общего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инженерно-технологический класс,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учебного плана, формируемую участниками образовательных отношений, элективными курсами «Робототехника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«Прикладная геометрия», «Основы материаловедения», «Основы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технопредпринимательства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«Программирование в среде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++»,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 учреждениями профессионального образования и предприятиями региона организовать учебно-производственные практики, создать условия для выполнения профессиональных проб обучающимися,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научно-практических конференций, мастер-классов, дней науки, дней открытых дверей с участием преподавателей высшей школы и инженерного кластера региона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проектов со студентами технических вузов.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762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рамках реализации проекта будут созданы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интерактивный </a:t>
            </a:r>
            <a:r>
              <a:rPr lang="ru-RU" dirty="0"/>
              <a:t>навигатор образования юных инженеров  Арктики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стажировочная</a:t>
            </a:r>
            <a:r>
              <a:rPr lang="ru-RU" dirty="0"/>
              <a:t> площадка для педагогов общеобразовательных учреждений Мурманской области, реализующих практику проектного обучения в инженерно-технологическом направлении, </a:t>
            </a:r>
            <a:endParaRPr lang="ru-RU" dirty="0" smtClean="0"/>
          </a:p>
          <a:p>
            <a:r>
              <a:rPr lang="ru-RU" dirty="0" smtClean="0"/>
              <a:t>тренинги </a:t>
            </a:r>
            <a:r>
              <a:rPr lang="ru-RU" dirty="0"/>
              <a:t>и практические занятия по решению проектных задач (кейс-заданий), предложенных организациями и компаниями </a:t>
            </a:r>
            <a:r>
              <a:rPr lang="ru-RU" dirty="0" smtClean="0"/>
              <a:t> </a:t>
            </a:r>
            <a:r>
              <a:rPr lang="ru-RU" dirty="0"/>
              <a:t>региона ОАО «НОВАТЭК», ПАО «ТГК-1», ФГБОУ «МАГУ», ФГБОУ «МГТУ».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775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ru-RU" sz="4000" dirty="0"/>
              <a:t>Целевые группы  участников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3686850"/>
          </a:xfrm>
        </p:spPr>
        <p:txBody>
          <a:bodyPr/>
          <a:lstStyle/>
          <a:p>
            <a:r>
              <a:rPr lang="ru-RU" dirty="0" smtClean="0"/>
              <a:t>обучающиеся </a:t>
            </a:r>
            <a:r>
              <a:rPr lang="ru-RU" dirty="0"/>
              <a:t>1-11 классов,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родители (законные представители), </a:t>
            </a:r>
            <a:endParaRPr lang="ru-RU" dirty="0" smtClean="0"/>
          </a:p>
          <a:p>
            <a:r>
              <a:rPr lang="ru-RU" dirty="0" smtClean="0"/>
              <a:t>руководящие </a:t>
            </a:r>
            <a:r>
              <a:rPr lang="ru-RU" dirty="0"/>
              <a:t>и педагогические работники учреждений образования, </a:t>
            </a:r>
            <a:endParaRPr lang="ru-RU" dirty="0" smtClean="0"/>
          </a:p>
          <a:p>
            <a:r>
              <a:rPr lang="ru-RU" dirty="0" smtClean="0"/>
              <a:t>специалисты </a:t>
            </a:r>
            <a:r>
              <a:rPr lang="ru-RU" dirty="0"/>
              <a:t>организаций среднего профессионального и высшего образования, предприятий региона.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29" y="4386660"/>
            <a:ext cx="5993966" cy="24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99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ru-RU" sz="3600" dirty="0"/>
              <a:t>реализация проекта позволит создать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Создать </a:t>
            </a:r>
            <a:r>
              <a:rPr lang="ru-RU" dirty="0" smtClean="0">
                <a:solidFill>
                  <a:srgbClr val="FF0000"/>
                </a:solidFill>
              </a:rPr>
              <a:t>эффективно </a:t>
            </a:r>
            <a:r>
              <a:rPr lang="ru-RU" dirty="0">
                <a:solidFill>
                  <a:srgbClr val="FF0000"/>
                </a:solidFill>
              </a:rPr>
              <a:t>действующую образовательную сеть </a:t>
            </a:r>
            <a:r>
              <a:rPr lang="ru-RU" dirty="0"/>
              <a:t>организаций, ориентированных на совместную реализацию мероприятий для обеспечения непрерывного технологического образования учащихся, </a:t>
            </a:r>
            <a:endParaRPr lang="ru-RU" dirty="0" smtClean="0"/>
          </a:p>
          <a:p>
            <a:r>
              <a:rPr lang="ru-RU" dirty="0" smtClean="0"/>
              <a:t>сформировать </a:t>
            </a:r>
            <a:r>
              <a:rPr lang="ru-RU" dirty="0">
                <a:solidFill>
                  <a:srgbClr val="FF0000"/>
                </a:solidFill>
              </a:rPr>
              <a:t>комплексную систему развития и поддержки  </a:t>
            </a:r>
            <a:r>
              <a:rPr lang="ru-RU" dirty="0"/>
              <a:t>школьного технологического образования в  общеобразовательных организациях на муниципальном и региональном уровнях, </a:t>
            </a:r>
            <a:endParaRPr lang="ru-RU" dirty="0" smtClean="0"/>
          </a:p>
          <a:p>
            <a:r>
              <a:rPr lang="ru-RU" dirty="0" smtClean="0"/>
              <a:t>решить </a:t>
            </a:r>
            <a:r>
              <a:rPr lang="ru-RU" dirty="0"/>
              <a:t>на новом качественном образовательном уровне </a:t>
            </a:r>
            <a:r>
              <a:rPr lang="ru-RU" dirty="0">
                <a:solidFill>
                  <a:srgbClr val="FF0000"/>
                </a:solidFill>
              </a:rPr>
              <a:t>предметные и </a:t>
            </a:r>
            <a:r>
              <a:rPr lang="ru-RU" dirty="0" err="1">
                <a:solidFill>
                  <a:srgbClr val="FF0000"/>
                </a:solidFill>
              </a:rPr>
              <a:t>метапредметные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задачи физики, математики, информатики, технологии, </a:t>
            </a:r>
            <a:endParaRPr lang="ru-RU" dirty="0" smtClean="0"/>
          </a:p>
          <a:p>
            <a:r>
              <a:rPr lang="ru-RU" dirty="0" smtClean="0"/>
              <a:t>сформировать </a:t>
            </a:r>
            <a:r>
              <a:rPr lang="ru-RU" dirty="0">
                <a:solidFill>
                  <a:srgbClr val="FF0000"/>
                </a:solidFill>
              </a:rPr>
              <a:t>адаптационные механизмы </a:t>
            </a:r>
            <a:r>
              <a:rPr lang="ru-RU" dirty="0"/>
              <a:t>для успешной социализации  выпускников школы в системе среднего профессионального и высшего образования.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54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60" y="908720"/>
            <a:ext cx="8229600" cy="1944216"/>
          </a:xfrm>
        </p:spPr>
        <p:txBody>
          <a:bodyPr>
            <a:noAutofit/>
          </a:bodyPr>
          <a:lstStyle/>
          <a:p>
            <a:r>
              <a:rPr lang="ru-RU" sz="2400" b="1" dirty="0"/>
              <a:t>МОУ </a:t>
            </a:r>
            <a:r>
              <a:rPr lang="ru-RU" sz="2400" b="1" dirty="0" err="1"/>
              <a:t>Мурмашинская</a:t>
            </a:r>
            <a:r>
              <a:rPr lang="ru-RU" sz="2400" b="1" dirty="0"/>
              <a:t> СОШ №1 </a:t>
            </a:r>
            <a:r>
              <a:rPr lang="ru-RU" sz="2400" b="1" dirty="0" smtClean="0"/>
              <a:t>- получатель </a:t>
            </a:r>
            <a:r>
              <a:rPr lang="ru-RU" sz="2400" b="1" dirty="0"/>
              <a:t>федерального гранта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Построение и реализация </a:t>
            </a:r>
            <a:r>
              <a:rPr lang="ru-RU" sz="2400" b="1" dirty="0" err="1"/>
              <a:t>разноуровневой</a:t>
            </a:r>
            <a:r>
              <a:rPr lang="ru-RU" sz="2400" b="1" dirty="0"/>
              <a:t> модели непрерывного инженерно-технологического образования учащихся в общеобразовательной организации».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18 июня 2019г. №311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юридических лиц  - победителей конкурсного отбора на предоставление в 2019 году из федерального бюджета грантов в форме субсидий на поддержку проектов, связанных с инновациями в образовании» ведомственной целевой программы «Развитие современных механизмов и технологий дошкольного и общего образования» подпрограммы «Развитие дошкольного и общего образования» государственной программы Российской Федерации «Развитие образования»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539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5544616" cy="4926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Цели</a:t>
            </a:r>
            <a:r>
              <a:rPr lang="ru-RU" sz="2400" b="1" dirty="0"/>
              <a:t>, задачи и направления </a:t>
            </a:r>
            <a:r>
              <a:rPr lang="ru-RU" sz="2400" b="1" dirty="0" smtClean="0"/>
              <a:t> проекта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соответствуют </a:t>
            </a:r>
          </a:p>
          <a:p>
            <a:r>
              <a:rPr lang="ru-RU" dirty="0" smtClean="0"/>
              <a:t>основополагающим </a:t>
            </a:r>
            <a:r>
              <a:rPr lang="ru-RU" dirty="0"/>
              <a:t>инновационным идеям развития современной инфраструктуры образования, системы ранней профориентации обучающихся, наставничества, поддержки талантливых детей, отраженным в государственной программе Российской Федерации  «Развитие образования» на 2016-2020 годы, </a:t>
            </a:r>
            <a:endParaRPr lang="ru-RU" dirty="0" smtClean="0"/>
          </a:p>
          <a:p>
            <a:r>
              <a:rPr lang="ru-RU" dirty="0" smtClean="0"/>
              <a:t>Концепции </a:t>
            </a:r>
            <a:r>
              <a:rPr lang="ru-RU" dirty="0"/>
              <a:t>развития технологического  образования в системе общего образования в Российской Федерации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Национальной </a:t>
            </a:r>
            <a:r>
              <a:rPr lang="ru-RU" dirty="0"/>
              <a:t>технологической инициативе и федеральном проекте «Успех каждого ребенка» национального проекта «Образование» государственной программы Российской Федерации «Развитие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807575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492664"/>
          </a:xfrm>
        </p:spPr>
        <p:txBody>
          <a:bodyPr>
            <a:noAutofit/>
          </a:bodyPr>
          <a:lstStyle/>
          <a:p>
            <a:r>
              <a:rPr lang="ru-RU" sz="1800" b="1" dirty="0"/>
              <a:t>Модель открытой  образовательной сети по развитию школьного </a:t>
            </a:r>
            <a:r>
              <a:rPr lang="ru-RU" sz="1800" b="1" dirty="0" smtClean="0"/>
              <a:t>технологического </a:t>
            </a:r>
            <a:r>
              <a:rPr lang="ru-RU" sz="1800" b="1" dirty="0"/>
              <a:t>образования в Мурманской области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56084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3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3453" y="2967335"/>
            <a:ext cx="5777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Плодотворного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сотрудничества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209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программах профильного обучения выпускников общеобразовательных учреждений  и профессионального образования;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форм, методов образования и материально-технического обеспечения школы для выполнения задач профессионального самоопределения школьников в технической сфере;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 образовательных достижений обучающихся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 математике, информатике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отсутствие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механизма применения инструментов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общего, дополнительного и профессионального образования в сфере технологической подготовки обучающихся и развития научно-технического творчества.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7218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" y="4766767"/>
            <a:ext cx="3110072" cy="20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81" y="4766767"/>
            <a:ext cx="3127651" cy="20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860" y="544276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создать и последовательно внедрить </a:t>
            </a:r>
            <a:r>
              <a:rPr lang="ru-RU" dirty="0" err="1">
                <a:solidFill>
                  <a:srgbClr val="0070C0"/>
                </a:solidFill>
              </a:rPr>
              <a:t>разноуровневую</a:t>
            </a:r>
            <a:r>
              <a:rPr lang="ru-RU" dirty="0">
                <a:solidFill>
                  <a:srgbClr val="0070C0"/>
                </a:solidFill>
              </a:rPr>
              <a:t> модель непрерывного технологического образования в школе</a:t>
            </a:r>
            <a:r>
              <a:rPr lang="ru-RU" dirty="0"/>
              <a:t>, </a:t>
            </a:r>
            <a:r>
              <a:rPr lang="ru-RU" dirty="0" smtClean="0"/>
              <a:t>основанную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на изучении робототехники</a:t>
            </a:r>
            <a:r>
              <a:rPr lang="ru-RU" dirty="0"/>
              <a:t>, программирования как прикладных наук, находящихся на стыке математики и информатики, физики, технологии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и сетевом взаимодействии </a:t>
            </a:r>
            <a:r>
              <a:rPr lang="ru-RU" dirty="0"/>
              <a:t>заинтересованных организаций с перспективой открытия в школе инженерно-технологических классов для обучающихся из близлежащих населенных пунктов Кольского района.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31" y="4762006"/>
            <a:ext cx="3098973" cy="2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8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/>
              <a:t>Результаты инновационной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b="1" dirty="0">
                <a:latin typeface="Times New Roman"/>
                <a:ea typeface="Calibri"/>
              </a:rPr>
              <a:t>МОУ </a:t>
            </a:r>
            <a:r>
              <a:rPr lang="ru-RU" sz="2800" b="1" dirty="0" err="1" smtClean="0">
                <a:latin typeface="Times New Roman"/>
                <a:ea typeface="Calibri"/>
              </a:rPr>
              <a:t>Мурмашинская</a:t>
            </a:r>
            <a:r>
              <a:rPr lang="ru-RU" sz="2800" b="1" dirty="0" smtClean="0">
                <a:latin typeface="Times New Roman"/>
                <a:ea typeface="Calibri"/>
              </a:rPr>
              <a:t> </a:t>
            </a:r>
            <a:r>
              <a:rPr lang="ru-RU" sz="2800" b="1" dirty="0">
                <a:latin typeface="Times New Roman"/>
                <a:ea typeface="Calibri"/>
              </a:rPr>
              <a:t>СОШ № 1 </a:t>
            </a:r>
            <a:endParaRPr lang="ru-RU" sz="2800" b="1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инжиниринговый центр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ресурсный центр</a:t>
            </a:r>
            <a:endParaRPr lang="ru-RU" sz="2800" dirty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пилотная площадка </a:t>
            </a:r>
            <a:r>
              <a:rPr lang="ru-RU" sz="2800" dirty="0">
                <a:latin typeface="Times New Roman"/>
                <a:ea typeface="Calibri"/>
              </a:rPr>
              <a:t>по введению федеральных государственных образовательных стандартов общего </a:t>
            </a:r>
            <a:r>
              <a:rPr lang="ru-RU" sz="2800" dirty="0" smtClean="0">
                <a:latin typeface="Times New Roman"/>
                <a:ea typeface="Calibri"/>
              </a:rPr>
              <a:t>образования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муниципальный координационный центр </a:t>
            </a:r>
            <a:r>
              <a:rPr lang="ru-RU" sz="2800" dirty="0">
                <a:latin typeface="Times New Roman"/>
                <a:ea typeface="Calibri"/>
              </a:rPr>
              <a:t>по образовательной робототехнике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участница </a:t>
            </a:r>
            <a:r>
              <a:rPr lang="ru-RU" sz="2800" dirty="0">
                <a:latin typeface="Times New Roman"/>
                <a:ea typeface="Calibri"/>
              </a:rPr>
              <a:t>программы </a:t>
            </a:r>
            <a:endParaRPr lang="ru-RU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«</a:t>
            </a:r>
            <a:r>
              <a:rPr lang="ru-RU" sz="2800" dirty="0">
                <a:latin typeface="Times New Roman"/>
                <a:ea typeface="Calibri"/>
              </a:rPr>
              <a:t>Школьная лига РОСНАНО</a:t>
            </a:r>
            <a:r>
              <a:rPr lang="ru-RU" sz="2800" dirty="0" smtClean="0">
                <a:latin typeface="Times New Roman"/>
                <a:ea typeface="Calibri"/>
              </a:rPr>
              <a:t>»,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сетевого сообщества «</a:t>
            </a:r>
            <a:r>
              <a:rPr lang="ru-RU" sz="2800" dirty="0" err="1">
                <a:latin typeface="Times New Roman"/>
                <a:ea typeface="Calibri"/>
              </a:rPr>
              <a:t>ГлобалЛаб</a:t>
            </a:r>
            <a:r>
              <a:rPr lang="ru-RU" sz="2800" dirty="0" smtClean="0">
                <a:latin typeface="Times New Roman"/>
                <a:ea typeface="Calibri"/>
              </a:rPr>
              <a:t>»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9523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89782"/>
            <a:ext cx="2160240" cy="28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280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/>
              <a:t>Результаты инновационной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3" cy="4983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победители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призеры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региональных </a:t>
            </a:r>
            <a:r>
              <a:rPr lang="ru-RU" sz="2800" dirty="0">
                <a:latin typeface="Times New Roman"/>
                <a:ea typeface="Calibri"/>
              </a:rPr>
              <a:t>робототехнических </a:t>
            </a:r>
            <a:r>
              <a:rPr lang="ru-RU" sz="2800" dirty="0" smtClean="0">
                <a:latin typeface="Times New Roman"/>
                <a:ea typeface="Calibri"/>
              </a:rPr>
              <a:t>соревнований</a:t>
            </a:r>
            <a:r>
              <a:rPr lang="ru-RU" sz="2800" dirty="0">
                <a:latin typeface="Times New Roman"/>
                <a:ea typeface="Calibri"/>
              </a:rPr>
              <a:t>, турниров, </a:t>
            </a:r>
            <a:endParaRPr lang="ru-RU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Всероссийского </a:t>
            </a:r>
            <a:r>
              <a:rPr lang="ru-RU" sz="2800" dirty="0">
                <a:latin typeface="Times New Roman"/>
                <a:ea typeface="Calibri"/>
              </a:rPr>
              <a:t>технологического фестиваля PROFEST – 2018, </a:t>
            </a:r>
            <a:endParaRPr lang="ru-RU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Всероссийского </a:t>
            </a:r>
            <a:r>
              <a:rPr lang="ru-RU" sz="2800" dirty="0">
                <a:latin typeface="Times New Roman"/>
                <a:ea typeface="Calibri"/>
              </a:rPr>
              <a:t>робототехнического фестиваля Робофест-2019 в г. Перми</a:t>
            </a:r>
            <a:r>
              <a:rPr lang="ru-RU" sz="2800" dirty="0" smtClean="0">
                <a:latin typeface="Times New Roman"/>
                <a:ea typeface="Calibri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открытых соревнований по образовательной и соревновательной робототехнике ROBOSKILS в г. </a:t>
            </a:r>
            <a:r>
              <a:rPr lang="ru-RU" sz="2800" dirty="0" smtClean="0">
                <a:latin typeface="Times New Roman"/>
                <a:ea typeface="Calibri"/>
              </a:rPr>
              <a:t>Петрозаводске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ea typeface="Calibri"/>
              </a:rPr>
              <a:t>VII </a:t>
            </a:r>
            <a:r>
              <a:rPr lang="ru-RU" sz="2800" dirty="0" smtClean="0">
                <a:latin typeface="Times New Roman"/>
                <a:ea typeface="Calibri"/>
              </a:rPr>
              <a:t>Минского открытого </a:t>
            </a:r>
            <a:r>
              <a:rPr lang="ru-RU" sz="2800" dirty="0" err="1" smtClean="0">
                <a:latin typeface="Times New Roman"/>
                <a:ea typeface="Calibri"/>
              </a:rPr>
              <a:t>роботурнира</a:t>
            </a:r>
            <a:r>
              <a:rPr lang="ru-RU" sz="2800" dirty="0" smtClean="0">
                <a:latin typeface="Times New Roman"/>
                <a:ea typeface="Calibri"/>
              </a:rPr>
              <a:t> июнь 2019</a:t>
            </a:r>
            <a:endParaRPr lang="ru-RU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340769"/>
            <a:ext cx="28083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901751" cy="193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54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/>
              <a:t>Результаты инновационной деятельности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328592" cy="28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1628800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ГТРК  </a:t>
            </a:r>
            <a:r>
              <a:rPr lang="ru-RU" dirty="0" err="1"/>
              <a:t>Мурман</a:t>
            </a:r>
            <a:r>
              <a:rPr lang="ru-RU" dirty="0"/>
              <a:t> снимает сюжет для программы «Ступени»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7767"/>
            <a:ext cx="5449664" cy="307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71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/>
              <a:t>Результаты инновационной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995120" cy="4695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Сотрудничество: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ГАПОУ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МО «Мурманский индустриальный колледж»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ГАПОУ МО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«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Мурманский строительный колледж им. Н.Е. </a:t>
            </a:r>
            <a:r>
              <a:rPr lang="ru-RU" sz="2800" dirty="0" err="1">
                <a:solidFill>
                  <a:srgbClr val="0070C0"/>
                </a:solidFill>
                <a:latin typeface="Times New Roman"/>
                <a:ea typeface="Calibri"/>
              </a:rPr>
              <a:t>Момота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»,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 ФГБОУ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ВО «МАГУ»,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 ФГБОУ ВО «МГТУ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76" y="4221088"/>
            <a:ext cx="4579631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04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повышение </a:t>
            </a:r>
            <a:r>
              <a:rPr lang="ru-RU" b="1" dirty="0">
                <a:solidFill>
                  <a:srgbClr val="FF0000"/>
                </a:solidFill>
              </a:rPr>
              <a:t>качества предметных и </a:t>
            </a:r>
            <a:r>
              <a:rPr lang="ru-RU" b="1" dirty="0" err="1">
                <a:solidFill>
                  <a:srgbClr val="FF0000"/>
                </a:solidFill>
              </a:rPr>
              <a:t>метапредметных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 образовательных результатов обучающихся путем проектирования и реализации </a:t>
            </a:r>
            <a:r>
              <a:rPr lang="ru-RU" dirty="0" err="1"/>
              <a:t>разноуровневой</a:t>
            </a:r>
            <a:r>
              <a:rPr lang="ru-RU" dirty="0"/>
              <a:t> модели непрерывного технологического образования в школе, построенной на принципах преемственности </a:t>
            </a:r>
            <a:r>
              <a:rPr lang="ru-RU" dirty="0" err="1"/>
              <a:t>предпрофильного</a:t>
            </a:r>
            <a:r>
              <a:rPr lang="ru-RU" dirty="0"/>
              <a:t>, профильного и профессионального образования.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129" y="14524"/>
            <a:ext cx="4572000" cy="555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05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ИННОВАЦИОННЫЕ ПРОЕКТЫ И ПРОГРАММЫ</a:t>
            </a:r>
            <a:endParaRPr lang="ru-RU" sz="105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ДЛЯ ОБНОВЛЕНИЯ СУЩЕСТВУЮЩИХ И СОЗДАНИЯ НОВЫХ ТЕХНОЛОГИЙ</a:t>
            </a:r>
            <a:endParaRPr lang="ru-RU" sz="1100" kern="0" dirty="0">
              <a:latin typeface="Times New Roman"/>
              <a:ea typeface="Times New Roman"/>
            </a:endParaRPr>
          </a:p>
          <a:p>
            <a:pPr lvl="0" fontAlgn="base">
              <a:defRPr/>
            </a:pPr>
            <a:r>
              <a:rPr lang="ru-RU" sz="900" kern="0" dirty="0">
                <a:latin typeface="Arial"/>
                <a:ea typeface="Times New Roman"/>
              </a:rPr>
              <a:t>ОБУЧЕНИЯ И ВОСПИТАНИЯ</a:t>
            </a:r>
            <a:endParaRPr lang="ru-RU" sz="1100" kern="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4569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1514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«Разноуровневая модель непрерывного инженерно-технологического образования учащихся в общеобразовательной организации»</vt:lpstr>
      <vt:lpstr>МОУ Мурмашинская СОШ №1 - получатель федерального гранта  «Построение и реализация разноуровневой модели непрерывного инженерно-технологического образования учащихся в общеобразовательной организации». </vt:lpstr>
      <vt:lpstr>Проблемы</vt:lpstr>
      <vt:lpstr>Презентация PowerPoint</vt:lpstr>
      <vt:lpstr>Результаты инновационной деятельности </vt:lpstr>
      <vt:lpstr>Результаты инновационной деятельности </vt:lpstr>
      <vt:lpstr>Результаты инновационной деятельности </vt:lpstr>
      <vt:lpstr>Результаты инновационной деятельности </vt:lpstr>
      <vt:lpstr>цель проекта </vt:lpstr>
      <vt:lpstr>Задачи проекта</vt:lpstr>
      <vt:lpstr>Задачи проекта</vt:lpstr>
      <vt:lpstr>Задачи проекта</vt:lpstr>
      <vt:lpstr>Задачи проекта</vt:lpstr>
      <vt:lpstr>Уровень начального образования</vt:lpstr>
      <vt:lpstr>Уровень основного общего образования </vt:lpstr>
      <vt:lpstr>Уровень среднего общего образования </vt:lpstr>
      <vt:lpstr>В рамках реализации проекта будут созданы </vt:lpstr>
      <vt:lpstr>Целевые группы  участников проекта: </vt:lpstr>
      <vt:lpstr>реализация проекта позволит создать</vt:lpstr>
      <vt:lpstr>Цели, задачи и направления  проекта</vt:lpstr>
      <vt:lpstr>Модель открытой  образовательной сети по развитию школьного технологического образования в Мурманской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«Презентация разноуровневой модели непрерывного инженерно-технологического образования учащихся в общеобразовательной организации»</dc:title>
  <dc:creator>Ирина Гладышева</dc:creator>
  <cp:lastModifiedBy>Юрий Гладышев</cp:lastModifiedBy>
  <cp:revision>26</cp:revision>
  <dcterms:created xsi:type="dcterms:W3CDTF">2019-08-26T14:09:40Z</dcterms:created>
  <dcterms:modified xsi:type="dcterms:W3CDTF">2019-08-27T06:40:24Z</dcterms:modified>
</cp:coreProperties>
</file>