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FDEE"/>
    <a:srgbClr val="70C8DA"/>
    <a:srgbClr val="59CBD7"/>
    <a:srgbClr val="F3D3B3"/>
    <a:srgbClr val="73C6D7"/>
    <a:srgbClr val="5BC1D5"/>
    <a:srgbClr val="F2C8B0"/>
    <a:srgbClr val="E3F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D98A4-DF84-47BD-8FEF-9655E3746B2A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</dgm:pt>
    <dgm:pt modelId="{0D0F68CA-FD70-4880-864D-997EE8AA8979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Меры до рискового события</a:t>
          </a:r>
          <a:endParaRPr lang="ru-RU" sz="1000" dirty="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DAE64534-DBE3-43ED-880C-7D634E0D43D8}" type="parTrans" cxnId="{23F29C8E-F221-41A8-AD40-5EB83747893A}">
      <dgm:prSet/>
      <dgm:spPr/>
      <dgm:t>
        <a:bodyPr/>
        <a:lstStyle/>
        <a:p>
          <a:endParaRPr lang="ru-RU"/>
        </a:p>
      </dgm:t>
    </dgm:pt>
    <dgm:pt modelId="{3DE06CF9-5BFD-4DB5-A38B-6F9BB3BD79C2}" type="sibTrans" cxnId="{23F29C8E-F221-41A8-AD40-5EB83747893A}">
      <dgm:prSet/>
      <dgm:spPr/>
      <dgm:t>
        <a:bodyPr/>
        <a:lstStyle/>
        <a:p>
          <a:endParaRPr lang="ru-RU"/>
        </a:p>
      </dgm:t>
    </dgm:pt>
    <dgm:pt modelId="{A5102B61-A062-4CFC-BBBD-AAC297CAA898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Меры после рискового события</a:t>
          </a:r>
          <a:endParaRPr lang="ru-RU" sz="1000" dirty="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C456E304-3E50-4F08-B44A-DA48D6F8A794}" type="parTrans" cxnId="{FD25C063-E1B8-41CF-9684-0573243BE22C}">
      <dgm:prSet/>
      <dgm:spPr/>
      <dgm:t>
        <a:bodyPr/>
        <a:lstStyle/>
        <a:p>
          <a:endParaRPr lang="ru-RU"/>
        </a:p>
      </dgm:t>
    </dgm:pt>
    <dgm:pt modelId="{21E7E865-F538-4815-8CAE-7DB870ACD3AC}" type="sibTrans" cxnId="{FD25C063-E1B8-41CF-9684-0573243BE22C}">
      <dgm:prSet/>
      <dgm:spPr/>
      <dgm:t>
        <a:bodyPr/>
        <a:lstStyle/>
        <a:p>
          <a:endParaRPr lang="ru-RU"/>
        </a:p>
      </dgm:t>
    </dgm:pt>
    <dgm:pt modelId="{7AC9071A-184F-40E5-87D4-6ECB42BE9AD2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rPr>
            <a:t>Минимизация </a:t>
          </a:r>
          <a:endParaRPr lang="ru-RU" sz="9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AAAA8549-098B-4DD8-967F-71B64F910742}" type="parTrans" cxnId="{3B04E627-4CD2-4467-80C8-2B94E63ED63D}">
      <dgm:prSet/>
      <dgm:spPr/>
      <dgm:t>
        <a:bodyPr/>
        <a:lstStyle/>
        <a:p>
          <a:endParaRPr lang="ru-RU"/>
        </a:p>
      </dgm:t>
    </dgm:pt>
    <dgm:pt modelId="{6E47DCF6-6E28-44D6-BD0D-400574A6A394}" type="sibTrans" cxnId="{3B04E627-4CD2-4467-80C8-2B94E63ED63D}">
      <dgm:prSet/>
      <dgm:spPr/>
      <dgm:t>
        <a:bodyPr/>
        <a:lstStyle/>
        <a:p>
          <a:endParaRPr lang="ru-RU"/>
        </a:p>
      </dgm:t>
    </dgm:pt>
    <dgm:pt modelId="{38E0B7F5-1CEA-4DB1-A0A7-90D3365A60CD}" type="pres">
      <dgm:prSet presAssocID="{F39D98A4-DF84-47BD-8FEF-9655E3746B2A}" presName="linearFlow" presStyleCnt="0">
        <dgm:presLayoutVars>
          <dgm:dir/>
          <dgm:resizeHandles val="exact"/>
        </dgm:presLayoutVars>
      </dgm:prSet>
      <dgm:spPr/>
    </dgm:pt>
    <dgm:pt modelId="{A52A7978-456A-4097-98DA-C57180963B43}" type="pres">
      <dgm:prSet presAssocID="{0D0F68CA-FD70-4880-864D-997EE8AA897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DFF4C-6C3F-45FD-B0E7-8FAB3D2C9903}" type="pres">
      <dgm:prSet presAssocID="{3DE06CF9-5BFD-4DB5-A38B-6F9BB3BD79C2}" presName="spacerL" presStyleCnt="0"/>
      <dgm:spPr/>
    </dgm:pt>
    <dgm:pt modelId="{D7900333-82C8-448F-A54E-4FB0626AB7F2}" type="pres">
      <dgm:prSet presAssocID="{3DE06CF9-5BFD-4DB5-A38B-6F9BB3BD79C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94176AD-7D3C-46B1-8300-3C6DF3E178B9}" type="pres">
      <dgm:prSet presAssocID="{3DE06CF9-5BFD-4DB5-A38B-6F9BB3BD79C2}" presName="spacerR" presStyleCnt="0"/>
      <dgm:spPr/>
    </dgm:pt>
    <dgm:pt modelId="{A75C7DF7-8753-4AE6-8871-8DEDE18353D4}" type="pres">
      <dgm:prSet presAssocID="{A5102B61-A062-4CFC-BBBD-AAC297CAA89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1F60E-6552-4B47-BD6D-1AA68319132A}" type="pres">
      <dgm:prSet presAssocID="{21E7E865-F538-4815-8CAE-7DB870ACD3AC}" presName="spacerL" presStyleCnt="0"/>
      <dgm:spPr/>
    </dgm:pt>
    <dgm:pt modelId="{164679DE-23B3-4C98-8499-F2FBA2F5D4A2}" type="pres">
      <dgm:prSet presAssocID="{21E7E865-F538-4815-8CAE-7DB870ACD3A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16B4CC0-A53C-40F9-AC6E-232B874B42B6}" type="pres">
      <dgm:prSet presAssocID="{21E7E865-F538-4815-8CAE-7DB870ACD3AC}" presName="spacerR" presStyleCnt="0"/>
      <dgm:spPr/>
    </dgm:pt>
    <dgm:pt modelId="{04182945-FB43-449E-9EFA-BC8A80E281F7}" type="pres">
      <dgm:prSet presAssocID="{7AC9071A-184F-40E5-87D4-6ECB42BE9AD2}" presName="node" presStyleLbl="node1" presStyleIdx="2" presStyleCnt="3" custScaleX="124376" custScaleY="124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E2B1C8-5E93-41B0-90C0-B29369E66A89}" type="presOf" srcId="{3DE06CF9-5BFD-4DB5-A38B-6F9BB3BD79C2}" destId="{D7900333-82C8-448F-A54E-4FB0626AB7F2}" srcOrd="0" destOrd="0" presId="urn:microsoft.com/office/officeart/2005/8/layout/equation1"/>
    <dgm:cxn modelId="{752C06D5-8A64-41F9-994B-CA8B95FBC5AC}" type="presOf" srcId="{F39D98A4-DF84-47BD-8FEF-9655E3746B2A}" destId="{38E0B7F5-1CEA-4DB1-A0A7-90D3365A60CD}" srcOrd="0" destOrd="0" presId="urn:microsoft.com/office/officeart/2005/8/layout/equation1"/>
    <dgm:cxn modelId="{23F29C8E-F221-41A8-AD40-5EB83747893A}" srcId="{F39D98A4-DF84-47BD-8FEF-9655E3746B2A}" destId="{0D0F68CA-FD70-4880-864D-997EE8AA8979}" srcOrd="0" destOrd="0" parTransId="{DAE64534-DBE3-43ED-880C-7D634E0D43D8}" sibTransId="{3DE06CF9-5BFD-4DB5-A38B-6F9BB3BD79C2}"/>
    <dgm:cxn modelId="{4D0FA1C6-E7DF-47F7-A0E1-6D0557C513B8}" type="presOf" srcId="{0D0F68CA-FD70-4880-864D-997EE8AA8979}" destId="{A52A7978-456A-4097-98DA-C57180963B43}" srcOrd="0" destOrd="0" presId="urn:microsoft.com/office/officeart/2005/8/layout/equation1"/>
    <dgm:cxn modelId="{91C53769-5F6F-4058-9D4D-53B190BFEE7C}" type="presOf" srcId="{7AC9071A-184F-40E5-87D4-6ECB42BE9AD2}" destId="{04182945-FB43-449E-9EFA-BC8A80E281F7}" srcOrd="0" destOrd="0" presId="urn:microsoft.com/office/officeart/2005/8/layout/equation1"/>
    <dgm:cxn modelId="{C22CB8FF-67A9-4722-BE33-8B8167F8E9D8}" type="presOf" srcId="{21E7E865-F538-4815-8CAE-7DB870ACD3AC}" destId="{164679DE-23B3-4C98-8499-F2FBA2F5D4A2}" srcOrd="0" destOrd="0" presId="urn:microsoft.com/office/officeart/2005/8/layout/equation1"/>
    <dgm:cxn modelId="{088D45DB-2314-42BB-9307-966AF3722A1C}" type="presOf" srcId="{A5102B61-A062-4CFC-BBBD-AAC297CAA898}" destId="{A75C7DF7-8753-4AE6-8871-8DEDE18353D4}" srcOrd="0" destOrd="0" presId="urn:microsoft.com/office/officeart/2005/8/layout/equation1"/>
    <dgm:cxn modelId="{3B04E627-4CD2-4467-80C8-2B94E63ED63D}" srcId="{F39D98A4-DF84-47BD-8FEF-9655E3746B2A}" destId="{7AC9071A-184F-40E5-87D4-6ECB42BE9AD2}" srcOrd="2" destOrd="0" parTransId="{AAAA8549-098B-4DD8-967F-71B64F910742}" sibTransId="{6E47DCF6-6E28-44D6-BD0D-400574A6A394}"/>
    <dgm:cxn modelId="{FD25C063-E1B8-41CF-9684-0573243BE22C}" srcId="{F39D98A4-DF84-47BD-8FEF-9655E3746B2A}" destId="{A5102B61-A062-4CFC-BBBD-AAC297CAA898}" srcOrd="1" destOrd="0" parTransId="{C456E304-3E50-4F08-B44A-DA48D6F8A794}" sibTransId="{21E7E865-F538-4815-8CAE-7DB870ACD3AC}"/>
    <dgm:cxn modelId="{A0297636-038E-4056-BEDF-B440A8F51520}" type="presParOf" srcId="{38E0B7F5-1CEA-4DB1-A0A7-90D3365A60CD}" destId="{A52A7978-456A-4097-98DA-C57180963B43}" srcOrd="0" destOrd="0" presId="urn:microsoft.com/office/officeart/2005/8/layout/equation1"/>
    <dgm:cxn modelId="{253117F8-D8FE-4125-9BB8-4217376E93F7}" type="presParOf" srcId="{38E0B7F5-1CEA-4DB1-A0A7-90D3365A60CD}" destId="{EF9DFF4C-6C3F-45FD-B0E7-8FAB3D2C9903}" srcOrd="1" destOrd="0" presId="urn:microsoft.com/office/officeart/2005/8/layout/equation1"/>
    <dgm:cxn modelId="{3E03B364-7580-49F7-8930-4B7D2D86928D}" type="presParOf" srcId="{38E0B7F5-1CEA-4DB1-A0A7-90D3365A60CD}" destId="{D7900333-82C8-448F-A54E-4FB0626AB7F2}" srcOrd="2" destOrd="0" presId="urn:microsoft.com/office/officeart/2005/8/layout/equation1"/>
    <dgm:cxn modelId="{AD124525-60D6-411E-89BF-13991491A19E}" type="presParOf" srcId="{38E0B7F5-1CEA-4DB1-A0A7-90D3365A60CD}" destId="{494176AD-7D3C-46B1-8300-3C6DF3E178B9}" srcOrd="3" destOrd="0" presId="urn:microsoft.com/office/officeart/2005/8/layout/equation1"/>
    <dgm:cxn modelId="{96C528D2-116D-48BF-8E0D-C186C5C9C59C}" type="presParOf" srcId="{38E0B7F5-1CEA-4DB1-A0A7-90D3365A60CD}" destId="{A75C7DF7-8753-4AE6-8871-8DEDE18353D4}" srcOrd="4" destOrd="0" presId="urn:microsoft.com/office/officeart/2005/8/layout/equation1"/>
    <dgm:cxn modelId="{156C819E-68EF-4B4F-977F-4B713A4A39EE}" type="presParOf" srcId="{38E0B7F5-1CEA-4DB1-A0A7-90D3365A60CD}" destId="{2EE1F60E-6552-4B47-BD6D-1AA68319132A}" srcOrd="5" destOrd="0" presId="urn:microsoft.com/office/officeart/2005/8/layout/equation1"/>
    <dgm:cxn modelId="{68C31324-4A1C-47C6-886B-CF34C08CB1EA}" type="presParOf" srcId="{38E0B7F5-1CEA-4DB1-A0A7-90D3365A60CD}" destId="{164679DE-23B3-4C98-8499-F2FBA2F5D4A2}" srcOrd="6" destOrd="0" presId="urn:microsoft.com/office/officeart/2005/8/layout/equation1"/>
    <dgm:cxn modelId="{07639A04-F754-4F20-B20F-14F383770C2E}" type="presParOf" srcId="{38E0B7F5-1CEA-4DB1-A0A7-90D3365A60CD}" destId="{716B4CC0-A53C-40F9-AC6E-232B874B42B6}" srcOrd="7" destOrd="0" presId="urn:microsoft.com/office/officeart/2005/8/layout/equation1"/>
    <dgm:cxn modelId="{18C7B41B-87BE-4A02-BF66-B02958C20220}" type="presParOf" srcId="{38E0B7F5-1CEA-4DB1-A0A7-90D3365A60CD}" destId="{04182945-FB43-449E-9EFA-BC8A80E281F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A7978-456A-4097-98DA-C57180963B43}">
      <dsp:nvSpPr>
        <dsp:cNvPr id="0" name=""/>
        <dsp:cNvSpPr/>
      </dsp:nvSpPr>
      <dsp:spPr>
        <a:xfrm>
          <a:off x="519" y="718012"/>
          <a:ext cx="843049" cy="84304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Меры до рискового события</a:t>
          </a:r>
          <a:endParaRPr lang="ru-RU" sz="1000" kern="1200" dirty="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123981" y="841474"/>
        <a:ext cx="596125" cy="596125"/>
      </dsp:txXfrm>
    </dsp:sp>
    <dsp:sp modelId="{D7900333-82C8-448F-A54E-4FB0626AB7F2}">
      <dsp:nvSpPr>
        <dsp:cNvPr id="0" name=""/>
        <dsp:cNvSpPr/>
      </dsp:nvSpPr>
      <dsp:spPr>
        <a:xfrm>
          <a:off x="912024" y="895052"/>
          <a:ext cx="488968" cy="488968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976837" y="1082033"/>
        <a:ext cx="359342" cy="115006"/>
      </dsp:txXfrm>
    </dsp:sp>
    <dsp:sp modelId="{A75C7DF7-8753-4AE6-8871-8DEDE18353D4}">
      <dsp:nvSpPr>
        <dsp:cNvPr id="0" name=""/>
        <dsp:cNvSpPr/>
      </dsp:nvSpPr>
      <dsp:spPr>
        <a:xfrm>
          <a:off x="1469449" y="718012"/>
          <a:ext cx="843049" cy="843049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Меры после рискового события</a:t>
          </a:r>
          <a:endParaRPr lang="ru-RU" sz="1000" kern="1200" dirty="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1592911" y="841474"/>
        <a:ext cx="596125" cy="596125"/>
      </dsp:txXfrm>
    </dsp:sp>
    <dsp:sp modelId="{164679DE-23B3-4C98-8499-F2FBA2F5D4A2}">
      <dsp:nvSpPr>
        <dsp:cNvPr id="0" name=""/>
        <dsp:cNvSpPr/>
      </dsp:nvSpPr>
      <dsp:spPr>
        <a:xfrm>
          <a:off x="2380955" y="895052"/>
          <a:ext cx="488968" cy="488968"/>
        </a:xfrm>
        <a:prstGeom prst="mathEqual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445768" y="995779"/>
        <a:ext cx="359342" cy="287514"/>
      </dsp:txXfrm>
    </dsp:sp>
    <dsp:sp modelId="{04182945-FB43-449E-9EFA-BC8A80E281F7}">
      <dsp:nvSpPr>
        <dsp:cNvPr id="0" name=""/>
        <dsp:cNvSpPr/>
      </dsp:nvSpPr>
      <dsp:spPr>
        <a:xfrm>
          <a:off x="2938379" y="615261"/>
          <a:ext cx="1048551" cy="1048551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rPr>
            <a:t>Минимизация </a:t>
          </a:r>
          <a:endParaRPr lang="ru-RU" sz="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3091936" y="768818"/>
        <a:ext cx="741437" cy="741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1C00E-DF6A-4505-9EBE-003934B00A74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67A4-2962-4AA8-A814-61DB890D2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8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67A4-2962-4AA8-A814-61DB890D22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52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50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9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3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45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1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8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12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63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45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9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39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FAB36-F775-4F3F-B568-F8B0D6AABA7D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596EE-A67B-479F-BB0A-65186DE95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90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microsoft.com/office/2007/relationships/hdphoto" Target="../media/hdphoto3.wdp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5" Type="http://schemas.openxmlformats.org/officeDocument/2006/relationships/image" Target="../media/image10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15.png"/><Relationship Id="rId18" Type="http://schemas.openxmlformats.org/officeDocument/2006/relationships/image" Target="../media/image19.png"/><Relationship Id="rId3" Type="http://schemas.openxmlformats.org/officeDocument/2006/relationships/image" Target="../media/image2.png"/><Relationship Id="rId21" Type="http://schemas.openxmlformats.org/officeDocument/2006/relationships/image" Target="../media/image12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5.png"/><Relationship Id="rId17" Type="http://schemas.openxmlformats.org/officeDocument/2006/relationships/image" Target="../media/image18.png"/><Relationship Id="rId2" Type="http://schemas.openxmlformats.org/officeDocument/2006/relationships/image" Target="../media/image1.png"/><Relationship Id="rId16" Type="http://schemas.openxmlformats.org/officeDocument/2006/relationships/image" Target="../media/image17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14.png"/><Relationship Id="rId5" Type="http://schemas.openxmlformats.org/officeDocument/2006/relationships/image" Target="../media/image3.png"/><Relationship Id="rId15" Type="http://schemas.openxmlformats.org/officeDocument/2006/relationships/image" Target="../media/image16.png"/><Relationship Id="rId10" Type="http://schemas.microsoft.com/office/2007/relationships/diagramDrawing" Target="../diagrams/drawing1.xml"/><Relationship Id="rId19" Type="http://schemas.openxmlformats.org/officeDocument/2006/relationships/image" Target="../media/image20.png"/><Relationship Id="rId4" Type="http://schemas.microsoft.com/office/2007/relationships/hdphoto" Target="../media/hdphoto1.wdp"/><Relationship Id="rId9" Type="http://schemas.openxmlformats.org/officeDocument/2006/relationships/diagramColors" Target="../diagrams/colors1.xml"/><Relationship Id="rId14" Type="http://schemas.microsoft.com/office/2007/relationships/hdphoto" Target="../media/hdphoto4.wdp"/><Relationship Id="rId2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5063" y="1527175"/>
            <a:ext cx="3782350" cy="351649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50350" y="634878"/>
            <a:ext cx="7351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Классификация рисков 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означает систематизацию множества рисков на основании каких-то признаков и критериев, позволяющих объединить подмножества рисков в более общие понятия.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38632" y="3596165"/>
            <a:ext cx="23684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По характеру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учета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Внешние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Внутренние 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45439" y="1795400"/>
            <a:ext cx="3536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По 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степени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воздействия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Незначительные 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Малые 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Средние большие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38632" y="1795401"/>
            <a:ext cx="3267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По  последствиям: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Допустимый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Критический 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Катастрофический 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-2668319" y="3284774"/>
            <a:ext cx="622312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Риск</a:t>
            </a:r>
            <a:r>
              <a:rPr lang="ru-RU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 — это возможность возникновения неблагоприятной ситуации или неудачного исхода производственно-хозяйственной или какой-либо другой деятельности.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86467" y="3497074"/>
            <a:ext cx="34457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По возможности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предвидения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Прогнозируемые 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Не прогнозируемые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24651" y="538688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По  характеру проявления во времени</a:t>
            </a:r>
          </a:p>
          <a:p>
            <a:pPr algn="ctr"/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Временные</a:t>
            </a:r>
          </a:p>
          <a:p>
            <a:pPr algn="ctr"/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Постоянные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4284" y="6488668"/>
            <a:ext cx="11277716" cy="369332"/>
          </a:xfrm>
          <a:prstGeom prst="rect">
            <a:avLst/>
          </a:prstGeom>
          <a:solidFill>
            <a:srgbClr val="70C8DA"/>
          </a:solidFill>
          <a:ln>
            <a:solidFill>
              <a:srgbClr val="59CBD7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Алгоритм минимизации рисков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идентификация          оценка            стратегия           управление         анализ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475" b="90339" l="5176" r="9365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747" y="6523548"/>
            <a:ext cx="580472" cy="33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9888" y="6505679"/>
            <a:ext cx="579170" cy="33530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4125" y="6498675"/>
            <a:ext cx="579170" cy="33530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60587" y="6505679"/>
            <a:ext cx="579170" cy="335309"/>
          </a:xfrm>
          <a:prstGeom prst="rect">
            <a:avLst/>
          </a:prstGeom>
        </p:spPr>
      </p:pic>
      <p:pic>
        <p:nvPicPr>
          <p:cNvPr id="1030" name="Picture 6" descr="ÐÐ°ÑÑÐ¸Ð½ÐºÐ¸ Ð¿Ð¾ Ð·Ð°Ð¿ÑÐ¾ÑÑ ÑÐ¸ÑÐº Ð·Ð½Ð°ÑÐ¾Ðº Ð½Ð° Ð±ÐµÐ»Ð¾Ð¼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908" y="395906"/>
            <a:ext cx="1289057" cy="137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6891" y="1860986"/>
            <a:ext cx="1027309" cy="10273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284" y="3471902"/>
            <a:ext cx="1024217" cy="103031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35459" y="1857982"/>
            <a:ext cx="1024217" cy="10303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35458" y="3471901"/>
            <a:ext cx="1024217" cy="103031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8500" b="90000" l="10000" r="3861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656494" y="5834743"/>
            <a:ext cx="1662793" cy="102325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5125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91502" y="427531"/>
            <a:ext cx="1449008" cy="89169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839413">
            <a:off x="285601" y="6145372"/>
            <a:ext cx="1444877" cy="89619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66224" y="4579023"/>
            <a:ext cx="1481796" cy="148179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749696" y="4664926"/>
            <a:ext cx="1395893" cy="1395893"/>
          </a:xfrm>
          <a:prstGeom prst="rect">
            <a:avLst/>
          </a:prstGeom>
        </p:spPr>
      </p:pic>
      <p:sp>
        <p:nvSpPr>
          <p:cNvPr id="27" name="AutoShape 5" descr="data:image/png;base64,iVBORw0KGgoAAAANSUhEUgAAAXkAAAA0CAYAAABvskg7AAAAAXNSR0IArs4c6QAAAARnQU1BAACxjwv8YQUAAAAJcEhZcwAAFxEAABcRAcom8z8AAF67SURBVHhe7b0HmFzFsQb6T84zm3PWKieQkMiYnI0AE41xwtc2XIyNyRgDJhqTbGxsjA04YXJG5CyCck6rlXYlbd7Z2ck5vb96dqTVIkDC4b13vykxzJ5z+nRXV1dX/dVpNG6fP4sCFahABfr/CYnB0mk0cFgtuRsF+lzSjnz/R0kz6lOgAhWoQAX679F/zMgrb8uPlZbdMupj50fuF8KHAhWoQAX6z9N/ZLhGMhSDnmJI9VYCeD0GdKcy6t4pJuA0/iHeJcaEvFWgAhWoQHtMCkAWhmv2mP7tRl4ys9KCD6ayuLgjgnd8KRSVWdBvMwLJDBNk8TXC+/uKtHAyXbRg6AtUoALtBRWM/N7Rv324xkCLHc9q8EMa+Fe6woh5Iuhf54ZrIASDjg/53zNB4OLhDDJsLcPIewUqUIEKVKB/P30pI6+hFzXo9TAZDTs+RoMeWq0GNn5+647jDU8cMDN7kxY6gvjmQAS2aFLeVv89F8riz8EM7Eyi02phNhphtZhhs5rVt5F5allOgQpUoAIV6MvTXg/X6HU6pDMZuIf96B/yIpZIwGWzoaTIjvpSF9qhx2FrPAiEEkAqBQPh+h8ml+AbFWY8OpzERUEN4hlmxPtVOuDDRjOqkMbm/iH0DgxhiPnaLCZMaGlAbWWpcgCJZCpX+N4Sa6YzGOiQtEglk2SHBSu/QSdFJ6KjQ0qS/1Q6y2sj65a7TkuIMUJ6uc93EnKfEYqJ1xpkeJ1UYaMijVY5JU12zH2STqeHXq9TxWYyaSRZl/xz+dbrc/xlR79EyqRTSKbSI1c50rAc4Zts5+qTFkHmaaROI7zurILcN/J+BvG48MZrE69Zh7jwOpJOo9WxDnph8ovrwHbdwS+/8zJWsmTBkk4eG3hfr9t532CgLOnUJf/MjgzG8M1ro8h4N7IcTboRuaWSCSTZfkbmLe05Nr3wkkqNbnsS5SjAJM/naBJckUmnVdka1lvAy66URZr131X28p4WeqaVYYQs/6XYztJPdhDvK+DCUj/NY5Z6kWR6wMi22bXuGuZLOY7ITXjanb4o4nuiM5Jek02zfXffb+TVvN6N1fe8HmSpf4nkTv3Ly1vqvqte5tvv0/VSlK/LZ8h8d3oueeoIIkV3JH2aaVJMk39PpCqg0EkwuDtKU5A6vrs7SonujvwtpGc5ebUY+0x42JGLyHZHm7PO7A95Ev6yGh3bKJ8TVB/J0+7yEZAsJO+OEv8upGVbS78QiX1aRntOe2XkpWK+YBgfLVuPts5uBMNRRONxGo+E6mANNPIrSyrxrKUEcBWRNw2uaS7GbY0OBBNp2Cn4a8M6/NJNB8CGp7XBqV0bUfnWa1jeNQCP14dYOIxsIoK5s/bFQXP3xdeOOxQVpUV0JlTwET72lOgfEPJ6MeSPwlVWimK7mUYqSwXQwDs4AG8kjZLychRZDfAODcLH67KKcthNeiV4jSbNdEMIkN2KynJYdWn0DwwiCRMqKspg1El3pnKn4nAzXUprRmVlCd2cFK6DxWxE2OdG31BQdWCb04VqOq4sDVOCjSY64fd64AslVBQklJXeyz9dJWUop+OMx2KqDGV90gm4B9yIpDSKT4fFyPqI4mn4LwWP241wUkveymEx0BVR/iwMnkE3omkDKqvKGFilMNjHaxhRRV6NokVU0Gwyir6+QWSMVlSWl6hhN1FcC8uI+IbQ7wnQUANWhxM1lWU760AZBz0eDLEOJWVldPjCU5Z1y8I37IE3nEIZZey06MjHAAIM8JQsDXQzqqrkm849lNZSduUwaxKU8RDSOsqyvJQOVmS8K4msQpTbkD+GorJytqseQ4ODCMUyO+SoiLKUMhzFJShx5NpejHE6EcbgkE/VR6LS0STyNFkcqKxwIREOMF1AGShJptqGFS4tr0CJzaR0P0sZG0xmyiuBgT7WL0I9pUEsr6xEsdWIKNtPtUMmjsHBYSTokHYpk3lK+5YwT5te9Mut6l7BuhtYF6ORfc7dD3coTfmUIRX0YTgUIxu7GjHhTcuQubTEBt/QMNJsx6qyYjrz3ciPxQd8HnjYGFIXp8VAHskFHyQjIQwM+mBwuFBR4lD8iZGK+D0Y8ARhdZUovczSWCm9y7L9hqh3cZY/WvYkSaPRsx3ZV3TpCPrd5CvDd8QhiCz57WTbVBQ7qOdxxYOWsrOYdPCzP7q9YcI/LdMUq7qk4jFlIDXUiSD7dSrNvMa0t5blVZTZ4GVZMdpFJWoWJU3gcBWjkmXlDau8G2A5Q4EY9dqFqnLaLLa/yEveCw4PwRPM9b8S6pmLbS7PtKzXkLuPbS3l6divqmFIhdDj9jJvwMQ+Uk1bqBmpYzgwjMHhsPrbwX5d5jBiqK8fgZQW1VXSV9lKknYUiYziET96B/1K5pXFIvNd0+wp7bGRF6WK0Zi/9fFKdNFICEqJRmMIRiLqO8JG8tMBxOUehdftLEJ2/Hg8ffxc7FNTDp3ZjBTTLtvWjXMjdvRZXcyUqKFjM+p/dzd0lLo0RIxpQlTAGhqqcZOmorWhGpd+9wzYrRY26t54My0bToO3Hvojbn90Cc697DJ874QZVBIKffty3HjL/Vg3rMP3Lr8K3zm0EQ/e+XP85T0vrrzlOhwzrZp1ZWfX+/HgDXfg6fYMfnHH9Ti0bBhXXP0LdKAVt910FVqcaaQ0RsQH1+PGn92BAfss3HHH/6KKjaalGf3ozdcw/51FaNvupicGiisqMevAg3HmvKNR4zRBl03gyT/fjYdf3wIzw4UcohI5aFBR14jTzzkXx84ZjySNiclixfZl83H9HY9jIK7BseddgEvPPgyJSFSgNEzJIdx92y14Z7sZN996A2bXmBgx0ThFe3HnDbdg8XAN7vz1NZhg7sfNP7kVi9GAu275CcaXmBitaPHB04/grkfegH3SAbjlZxejwcF3s3Eseud1vPDmQrRvG1SdxkVln7P/gfjaqcehzmWG1pjAi/fdh3tf3oQfXncVzjmkFeFoCg5DHA//7i48/G4/rvjFDThzpgv33vwzPLsauOGXP8NBTXTcdFb6zCDuu+Z2vDHsxB2/+jmm6Tpw6VW3wlcyG7fdcCmqTTEaxlyL5kgDi1WH1x/5Le58dCW+e/U1+O7RNfjlDb/AG6t9MNHxKjEKsTOGKKszfnAxLjp1NqI0jjqTFYEtH+La2/+M/iCjEyLefHINdTzNhpqy//G49fpvYut7T+H6e55DlPIVdC9GREO0Xts8EeecdzYOnlLDd7UI9LbhmedewScrN7EzR1mGGY0TJuL4E47HMftPIRtEYsMbcdP1v8X6obhygPn+mmX5ibQZP775JhxX68elV9yM4aJ9cduNl1G/klj8zkv4419fwLpwEe689xoMP/cwfvPKWphocCRSEsAq0WEyEYe1YiIuv/hYPHbn7zHYfDB+c/UFcOmIgncIhESHJWsgnn34btz3/Eb8789uxBkHNKn+a7Sa0bX4NVzz87+g5sSzccvFp9E4p2nAvPj9nXfj+YVbcdhZ38HV3zyOjjLKrFh+dAD3/PJWvL8pAaM2vVP21GFKE5aaabj91itQNPAxLr/lQQwS5GnEkIoAdDqU1dThlDPPxIkHiJyIwFMBvDX/Zby2YDm29tCQZ7Uor63F/occhjNPOgIuE6NZXQT/oM499s4mylqrnLfoRToVg6NiX/zy+hPx0K2/xyrKWrUvH2fFOVfWsKyz8fVjZvE+LUSyH7dddyvmr+hF9dQDcM+tP0WDlY6OTS0B3AsP3IHfvLhKRZdHn38hrjv3MKUr8aFNuOaq27B8IAlrSQVuv/te1A++ju9d/wjoL1Ay6UDcd8uPUG0RR5zAP39zKx54bROy1KN5P7wMl5/cirt/ciWe6bbgN/dejzn1zl2Qv5Ag/Y0fPoHv3fgovnLexbj1O8fS/jFiEAb2knaFA59DEv50dg9gW3cPhunhent64SZylAYTypJJKwVpooGz0yg1bulAyQsv4LIrb8X3r7sLl9/0a3zr8pvxw/MuhPWpR6E3mST+RKKpBel990HEPYhwKERkKSFhGrFYFGaTAWs2bsFbHy7bTdi8NySSEaSiIwaP4PUXX8GmASqlxMC7CO0zJMjbO55QyrsV9I77GoaSWSx46THc+YcnsWyzGyUVNWhqrEbS148XHnsUd9xPQ03brCaimbMgGFdpOerrqlFXV4vachcGt2zEnx9+AhsHIgxzGbrSaaxYshrDiSzMNGRrli1HbzA1kkeeRjM6msbcF0ZHrvU0SL5ta/HcqwuR0MqwjtzVggAen7z6JH5FXpe2DcBVUY2WhhrCmyG88PjjuON3j6I3lCXazKvQmDJ20Jibu022600xAJ9Oszva5SWKnkajsionx9rcR/5WCGy0oeN7YlAMJguqa2tyaetqiBZdCqXl2lElU8jeaHMwnxrU19ei1G5Cx+ql+NNfnkZvzIisbwv+8Ovf49GXFsGbMKGpuQFVJVa0L1+EX99zP55+fx2MZhO1gtkxLw2j16rqHF87eayCjdGjqrf6iN82IDKwCX/5yzPwWlvxkx+cR4dsIcIuIh/kpbYSVhq4NI2goPEG3qutLqehzaHk0bX9bGKqsQnVrZ03LeyDqz58E++v7FbDMrsllqfR6lFeNSJ7+VRL1CjR5EgayVXJ3IoakWVDLaqKbRjsbMMjf34ca3pDcJpSeOWfj+A3D72EDd0hVNTWobG+AsHerXjskb/gnkdeRDA7MizCMtOUakl5JdPUopF5NtbXob6GEbaUK7I2mlHL/tTYwPuMzLzdHfjzHx/BgnaPimZ629Zh5eYBWGxWDHa0YdH6LuUEP0WZNNpWrYeXxl/asbdjAza7o+x7vBgtazo2iRSHtrWjrSegbmVCvVi9oVchfpFB7iNfub93vPsfpD2ynBI6iLd8Z8En+PPfHod7yIPamkpcfcn3MXXSBOUVV7Rvw2urNkDT2wcdkUWM0sjQAAx6/dje248EowBNJgUNwy3rB+/DeNTJSNU1qfDIvd8h+L7DgP2nTWSYW46Ozm146PHnEYsyHGa5K9e346tHH6iiidzwxJ6T8C7vybeRRn7z6o/wykdtRABGtqc0yq7pZIxOEJJEKuJNZU5Aq5WAbSSdXLMhZdzTYJB8ifLYgPKuhKt6dmJf11I89cICxK3lOPsb5+KMI2YzJAO625bgj398DIs/fh/zZ8/Cj06ZoWSXIuL+2vcuxqlz6hElbNUmvXj413fhsQ960NPvwcz6cYj2b8CilZtRMX4qZpQm8dqiDVjV1oOG2XVEcTlVEQUbGzILjb2v6iA14n2zJoq3X3kFG/oZLTBMFjnojCYEulfiqeffQ9hQhrO+fja+duxconMqePsKPPCnf2LRJx/ghX1n46dfm72L7IyUS4II3WhIK2CgZJ8vV6XLoRQlY17rM3kZ7+QvJ0siNiVjIjHV72QsfCdSzJfJL0VZdkQto8MLr/455tSZlBxHnvA9Rp2R+Mi1kAapRAyVkw7FjVd8D06EoaHB71/1Lq676UFlPEaSqfHkSYeegNsuOJ59nZFBz2r88o7fYWFPN7oG3di+hAZw7QDGzT4IF37vLEyvL0My5sO7Lz6JR55agOeefgn7z5qCehlHTyWhr5uBn19/MWqtzFvG8Ehq6IMONubu21F3M53s6oUfYr2b0eb3z8U3j5jMSDmIg878Fg46Ww87/Ljvrjvx4voUfvyjS3FYaxHiWT3CvSvUSmUtdV3Jj15bI0ITo0hUnu89Y+W3g3bcpx4YGKUObcRzLy+gcTUSgLH/fuoFZk2EqbdX4+JrLseUUiOSMuMT7MAdV92JtTusPGUej6Fm5lG45UrKXBtHItCHB+75NV5cth2dfcNoivfhmdeWQlfeiG9/5zyceOBkUEvQvuID/PHPT+GTN1/HO/vNwjcOq2W/ySCis+Kci36CeTNrdyBhGVpKutfRdkRhaj4Qd9/6I5RRbzMJH/507x148M0OLGvrwuHjS7Fi6VL0JV047YRZ+OSNd7Hgw+WYN6dpBOjkZCR9pYmOZqh/K9p6Izig3oq2dVugcZSghtHqYCqv30xLGdtqqqD3BbBybTsOb51Dg9+pwFhTfQm2dPl2yE/1wZE2EsqP0Yt92zGXM6ot/hXajdv6NMlkayAUwfx3P8JwmCGv2YrjjzkKF5x9KmZMHof9p49H//TpmD9jPyw7+CvonDoN1tJidqQEojTUUhmzTPbp9Iiz70Vp9MuWfiwtwtgnjnBNPeq/+x2cPe9YHLzfDHz7nHk4/JADEQpHWOk0vIEAgiGGwbsxYHtKGh2NemoIzz/3OoYYHleXO0eGR0ZTFkGfF4ODQ4xShjDo9iLK2G0XGfNClNo7JM9zH/dwgGGlamYaeQ06163FVncI0w8+AufPOwJOs4yM6jBpv6PwjdO+Alc2hNWr18Gf1Kk6SfYRRjHDXh98fr8aWx/yhuGgI62tLFZKt619Pdq6Apg09zDMO24OrIlhfLJsLeLM98tKxWhmeL72Yzz/7nqUVJbCbs2NzRr1WXQQ5WzujWLK/ofh/DOORjHrwGAa42d9Bd88g3XQJ7B6+ToEGA7LpJvwEAr4MDAiOxl/jcR2ZxSy8HspY5HbiIxjFN5YGWdoED1Kxh6VVibkKVwaPyJe/tstkfdQwK/k6PX54VXyDCPzWQJiBxLHtPPz6e4g/KfiUZWXV+Z3PLLYQACAEdroMJavbUPKXoEzzz0Lh0yuIwtZmOyVmHfW2ThsWjUGezuxassAZUokJ5VkvfyKN35GeAxQt4UXRXxfRwSKUB/eem85LHUTMGtyPftCiMY7Nz6ugAg/+VfknlzLfVVVlpNNxjGk5Jv7DNHwaGi0TYyIhccvJjoaXRoLXpuPpVtDjBxKWB7zHXm6O9pVlqMmG/NEvtLJBHxKlj4MDQ0jFKeOMAqwEDBtXLMa3aEMDjjmBJxz3FyYpb/T+c3+ykk467j9YKTOL1uzCUl6/bwp0Eo5FEQOOLDcvFBEBpS11xuA3x9Qow5BmS/hPzPtFzJD+HjxBlhrxuOMM76KGY0OrFm+jAid9m1UdCwT7BNnTEV50oeNnX28E8GKDZtRM3EKahnVJUeBzjTLc1Y3YZ9xNqzbuFnda9uwDmFTLaaNK1WTxztJnAJtm8ej9HWAbTRA8JyUOR7W5d9Je5SbKIUou5Vhq0xeyMoOUaw4v638fOxN4Dc9QaScJRgoKkNiwiQ8XGuCZ2M7Plm9EZs7tyMYDKnlkc0Mq+ZObUXR9Gk4n2jKIzJi/rd3enGoIYX9rEZE6BScDgcSVAjpF/JcS1S4R7q5W9LAYtZjzYdv4fXF2zDzmHmYVjyEh55fM/JcdIJeVZvAP39/Hx5ThQplkSEPZnNFrvOQBKnHBrpxx43X77gn6eIxHUqLBdEnMDTgQzxhRmtjA6MHRjV0FMJ6JJZGJUPZIqceA2zYsDhAOlBZ1PLsn+/DcyPlynhnXO/ENy/6OpFhEZ0lkcGSlQgYSjBr2gRMHpfA1CYn1i5bgU7PUZhQbJT51b0iNZ4aH8KLz72KrpgDPzjvaKx8+yV0pilrKu7wsAdhjR4NrU2wMPPIyEqLCCOy8up6VBKBhLxD8BEx61gHG9tu/t//hFf/sVMqmXQSdsvODSuyMkSX8eKhu+/Ew6NlnIjD7CwbuSaqMZkR6NmMm6+9Vl2rsVqzBROm74sz2SFnNRWp+6NJJuwQ8+P3t9+c0xlSOpWAydGC6265BOOLiEp36WQkKpQgJ/knw465sd3RJAbBhI4PX8NFH7+u2jsei8AfiGL6UUehuUSPlwcCKC5tQmNtKSLhaC4/1sdisqGmoRyp5e00Zh5kJlpUhJTu3YSbf/bzXPakRDSCmukH4oZrL1abA3VGInpPF35/34NY3pXGvO+eiNZS6pzMvZBEFuSa+HbnsFIe/WUkIiDp6SQiHatx3dXr1LU8N1hsmDxjFs4666uYXkMj9wUkbeDZuhJPz18ER+NMzDu2Hg89/NLn9kFVd/lQUvI9NqnRYkXfhmW46qcr1HWa/d8XCKFq0gGY2VqGpZ+4qSNmTGihs2S/y61mySAWN6KmsQYGow7DNIZRgqw8eBB5CO1AvyOOWuZFklvX4rJLLlPXmVScBj+I8qbpOHJ2C9zr38PKDi+mzZuKhoo6HDx3Kl56aBE+Xt2BKUdN4Rs57lMEIMV83lC9Cqs2dCIyJYENHVEcfO5kBOIbkXarZIokItOb7ZjQ0IxFCzahPxzGBiL6stZ90FwTY17rR1JKXzDCEHfj3pt/ofRK2Vj2j+bxE3HG2Wfg0Cn1uYT/BvqUs90difI77RaUlZbQyDFso7J2betGNhbFG+E0vtsZhE+2NYmHpOf9QaUDh9aW4aRjD8MNl16AB355Nf5630148K6f41Yq8xlnnIwTmqrwLTsFKVrDBnNHk/jm+gG86osQKafp2TxqSZOs3HHarXA5bDsbci9JS9QVHdyEp194F3FnA844/RiUGqRjfFpjZRhGlrrlPkRru4seNFo1LLEjHRHEzmQMiyVf1iuHmEa9L4qp7snwz6757iyXaIuGUZ+KYPGHn2CrJ4HEcDcWU/nK6ppQ7aJxzVgwbXILgjSEy9Z1UuSM7feSTETmaz5+G68tpFIfeDhOOGgyEWti5Ck5VLLO12E0yZivdGT5a6QWUl1+yTI7tWeCH/lWSxrHvs43ZCnlDtnxs7v9EDLEJEs/5bnZYkY6GsCHr76M3zz8LAbjzGN37SJ5j8pXfSjX3WS/VySRqLSLLJEsLq/A0aeeiksuOA3F+iSSKTFmnyUn3hspewcLUq8xOiYINP9cls3JaqblqzYhpTdBk44rY7fb6n4OyXBAXhYWiwmpkBfvzn8Rv334RXiTjGA+L0PWV58J4NUX52PDkAYnzDsZ02tduyyp/FJEeQhf+Trbikpw4JHH4rKLz0dzsYHGnEiFIlMrfUZeUaT6Tf7PvRAE6yhliQxsDhf2P/xIXHflDzG5WI+PPlpIgGnHtEmNCIXCqJ8wFXWWBD76eAlCO5qS7ZrWwlVVjUkNNehdvxYLlyyH22DDxNYGymhnfxGSUQezpRhTJk2ANtyDj5YsxpqtYUwc14Iii9iFkYQ7SPqC9BWjAhOS37KP3sftdz+ETV4CH8ro30F7lIsgBLPBjKlEdYsWr4CDgu5JAedtGMLLWSsSCfoKek4QBc4gurm4woIgGyxBBCiNIg1qNEiol0U0FkckGoOJbfVjpp0fSKMtyMyI1Df4ozh50UacqYkjvq03N16dSGBcfY3qrLKKYO+JaIwGfeG7b6N/uw+HnfYdHDC+Ck++tSv0lVUOyYwJ5154CQ6fXKlCcpM+gL/98j682LFzvXZKUGdZM6645hI0OTJIaQxIuNtwxy2/wZCMGTOP8upiioMev30LwqlDYCNUT6Q1sLPSqzu2YdifxrjSYqJcExEGHRmrdfr3LsFJs2qo6Gnos2HMf/wR3P/sa6ibPAMnVfajy5tGVLsJN1x+BWtEpEQ0Y9KlsGzJapxy2Ax18FueJDoQdK2jQdHwO/coN76n/tJRlr5uvPDSJoRt9bjo9GNRYnDTmLCW8h/TlZaVw0aZdKxvQ+C0w+A0JRWfNpMBa7d2oi+RRH1pGVwm2TeRJtLX46zz/wenH9Cshmns+gQe/fPv8OhHg6pMIRnmSmtt+O5lP8XcehdilImeYfODN92L93w72yNJ8OCs2xc3Xv2/qDLFkaKahvvX4b7fPExnt4YdZ5AdY+c6ZSEZ3oHFiYuuvhb71hINs/1UZRihmUyMOsei+D2iLGLU19Zjvoafff1IJOMxGikdHE6nGhbIBm0oLrPD2zaAto5+zDqklcY0TDRuQSrSha2dA2rStby8jMY6iDTf19VOxfVXfh8CpmVMXvqEGHaLhg6DLEsZxU2zcdk3j8AT9/8Wf3/wYRSVlOGMg1sRjsRG+Pp8kuEly7iDcftPz4dLJ3MaWvi6V+O+ex7B2pXL0dZ9vOqTn0ViGLevXYItQ31omnUw5h0+E8NLNog0/yVKsF2rphyCa3/0DepWWE0a2xixm3QaOsssyiqLqSMbsW59B9JHTIfJkEQqq4PFmEXH5m0EfBmUVpTBQnmJI/g8ElkbG/fDndf+AOUm9lOCFpvdSXDAVg1tw6I1XbQpGTx+/9148n4ZqSB/WhOCG9di7fYgDmh0jOTENtK6CKqa8PfFH+Cp+Wzz4lpMaCzF8uyIIx9FMm9T09KEUnMW859/jTZBg+OntMLasUEh6nzqLJ13wlyOy268GrNrHQrAJkNDeOQPv8Xj76/DQvL3FYfsyfnXaY+QvBQk59EcOmMClacVwXPOw4pvXYhnUzTwYhhogKUz1duM+H29FaVstPhIbUQIsjlBlj/Kd14o8rySevb7GgMqTMxc8tHr2FnTmE/DJeN1sp5VUMV+0yepw82+VIXZejp6yL4uNyx1U3DmSYdATwF/Vpe32mxwuZxwsSO7nHa1jnzXdhQ0ooPdIc8dKp3TYVXj5tJhk+yprdNmooXRzMZF7+Ohx19BP51XOhnG4vfm4+8vfoSQzomZM6fBaaBMRvIWw2wgEha0aDJbqOBEjpSH39ONpZSHj870gEMPw7wTj8Lxxx2JU084FM10pu1rVmNjj1+taspRFvFoFBGG9+pDh6rKoKPOb7ARNJUK+dHVH8EBxxyHQ6aU0/nuRCUCqFrpXCbWWbFp+cd46NGX0MMIK5WMYuWCV/D3Zz9EJGvCPrOnw0UVSlNAkq/ZyoiLsnOK7FzsvGr9by7PnSTDfvZRMrapycGxycSR5cd2FdqhsRQnJVGEWkq7W0SX20Sj5Cjv8j3Z4CYR4Zcl0VcZZlH88uNgVClDeLEYDbarAvvNmAxT1IPnHn8cbyxrQ4LI3jewBY/9/Z/4eMMgKurGYZ/Wyp0omHxLG4+uG2tFIzfynOVJ5NwwbTbOPf0rcKaG8eKLr6M7lFYrz/aUFLga0SeJnMysg5rTojERg/d5JHsT/INu+DIunH7Giai10ADKpNO/SiJL8uTc0W9sajGGLM1OZvWYMnNfNDh1WPbe6/jr8+/BF+b9mB/vzX8ST7+5EmlLGebMmAiDJrcs8nNJEtAZOF1W2O3UN5Yns0pCHWtXYU2nB42T98FZ847HaScfh9O/egIOn9XCiH87Ply6UaVjJvzkJsLrW5thD4ewdnM3XOMmoLbIAg2dYU7zc6SKpIidFU2YXGnEpratSGgqMKm5gn3BBCMT7Mp2TsfF4YoemAn6VBuLjlMfZA/Gv4M+F8kLQ0aWIwb2PV8M95W3YuuPLkOcnVRtZpLOptBfFkcXafHLSgOmE60GqKR7wl6Qrx9q0eHZZgsu357Gwn7mRbRe6x5i9knqYwbDJcX4ZQT4qTeMQ60MZekoZDHJnlY/bxQSWgtO/eqJmFRpocKG1f2c0xlJx7KUM6JwxSjIDkliVHVPpcslUzzxLtSuR0lLtCzp1ZioPKMBcNVNwzmnHY67HnoNL/zjr1jy9muwGLLwDAzCE0ph9pEn4qRDpiLNKEXy1WsyeOZP92H+X2SCVnhJwksnZ3KWY0KFActe2ARLZSu+/t3vYCqjH3GQJk0KxfE+3PX0Kixe0YaDTmqhn6XBZVj+wK9u22k4icbDjD+zsW34x9Nv4Orz5yijkmBEUlQ/CaefeAgMrEeUbab4JypPJ+Ow10zE2V87GtsffAkvPfYPLH3/DVgZjQ27WYdAAjMOOw6nHDqdzS8roHIyktUvOdnxQ/5kNcenZSyTWfl0bEUpT97ls1wyIlsaJW9XO5H81WqYQto6Fg3B7fbS+B2MKY0VWLcwOZL3SObsiOmwF7+//aZc3dV9Ro7hOOYcfxouPO8Y2YSRS8v7su79U2PwfGeX+7zO1WFnvfLFCcUSOhx83AlYsaYDryxbhl/duhVVpU6kokH09g1B66jEeWd9Fc1FBoT60mqTVLKrDTdd+/Pc8Itkxk+UwODE7/wvzp3KyI5ykCgtFGZUfPAROOj1hXhl1WK8+sFB+N6J+yIxCs2r9hqlmzli39MbEdy8Etdcca3yhUp+4aDaANYwez9MqC3BAvbf0W2zg3hDnECU+r/vUUfgyH2aEGNfzIE1yuZTL4zwsaP9dlL+fo5yspUyVb/JUp6jfE2Shr560hyc9dXVuP/xBXj0wT/hvRfLaNBTGOyXTXRafGXePBy+bxOBVGCHzu2GHVK+LGk3XurEBrAw9lX2VixevBS9YR3OPO0MfOuQcblXSN5N1Vi++E588tFCRq9zVL9MpbTUJx2KqxtRX2ZAx5YUJrTIeLlO1YNF5OotcmNhJjHaOhuaWsqRXEKHUF+HWrsBQ7Rro+WX1eihjQzgrhuvZ/rcCh2Zi5OFC/bqcZg9pQ7Yvm6Xd74sfSY0kGzVccH84+feLI7rSeGFuA5xszln4I1EINTUfXj5x3ojnuJnijLwuff3lPzsULPNOrw43ok7p9ZiJg2otq9fhbJiBIfKijG/z4vjlnbhuu0hdXyxmXztabW1Wr1a2tQ6+0CcfNh0pGQH4sh92b5N25BLx8YZfZ0nQYbq/si1eF4jP7uSrNKQbd9yn52WXujAE8/CNT/5Bg7bp5Gd3o8hTxBFtY0465vn4/IfnolSI50VhZsvVybgvL6AWnnhC0ThrKrD+d/5BsZZotjcF8eU6dNRZcti2B9AUFYbxYFp++2DWqcWq1eshjtCBRO0QPQfCQVzeTGtLxBhuEn+2akCwTDrrlVDORq9DceecjKmVttorKip7AA768Y6MDTe75gzcc2l38JXZjcjS8Pl9vjhrKzH6eedhysuOheVashhZx3Gym7s/bGyzJMql2gmd1/G1eWIgqyqp491kFUosWQWE2btjx9ecBbq7Tq1CkHGWvNzJiL/XeoeCKqPj3+HJUrZBfmzrizjU6tpyKg63iJ/n9dqLH5sxUYonYpDX9yMH/zkYvzPmUegocQAj9uDUFKLGQcegksvuxinHTwJCRUlEbUxL8OoeuV59PLvWEImE3fqUTadhM5Zi+OPP5SRbhIfvPMBOjyxXdC8ktun5DlSB7Z0YJT8ohkNps49BBd99zRUWOgQmS4nv5HX8sQbOiJ5Jw3NGfOOhA25YaT8WPruZJHXm7FPdu0rnyHzPFE/Y2kjjj37W7jyorMwd1IlogEfPL4wqsZNxvnfuwCXfOskxQ9t62fqXI5yZY3tp+qIFG8nlq7pQknDeMwaX827EkXR4dCgFDdOxJzpjRjoaMOqbQNqA6LISM1PmcvQ3FQBnaUErU1i5LOwMHLdUe8d8snp2fjmcXCwn7U2NkIOXzAZLbAxL+FBSNrZZNAiEmT7e3MrwiRyqW6djB9dcgFmVtkQpxdUbbn7Su4xfeaOV1m9KYjxB8MZPK9mIviRL9ZX2qm6sx36d97Gj+ZMxqXnnghfJK4E9WXJwE7osltw50NP4/d/ewYOk5EOI4Nthx0ETJpGp+Ji2WacWu/Cg5MdkKlG9vvPJfYZxChEXzAGW1Gx2hQjnlHaIRwMqC3ojqIiOMx6BP1eBGMZuHhtMea2Gee2T/sQpk8rLimCWcvIgtdJdqHiYtfI1n+ixrQsC/MjrTGhpMSRa3QWLhNeibAP7mE6J8rNwrCxvLRIrb6QsF7sTjjoRyg6eqlhrlImq00d5+AfGsBwKAG7qwguOcYg79UlvSB+Gt4kSywpcbGufkQSkm8+L2FDB2M6jEfu+yXaHQfiriu/ibRvEGEinNKyUtaByJEGU+UlddAaUFzkVOf1yHZ+i8U8UoegqoOZUZzwlSHaFyUU/YvQkASiIkuXGrMX2cmuTjFmoVhaydRq1CLg85I/oIi8mqhEEo5qaG4ClGk0rVUyNhJpDdMoyejGrjKhfpSUwEkZxGVpLo25PxRX7WcnSPD7mMeYust7ss9CeJaFAwr28bksL5QyNAYLil0O5ixtTU4SMd4PQGfKncWUjIVpIMMw8P1ivr8jahhFckdWXJn1GbXkUx1roNOjpLQUTupVRPZ6sASRrzicTx1rIDwyEznywk6lHh72sQ2MbAOXGmoiUxgmApffXigqKqF85TgIypfv+f0+sDjed8FMgyHlyBEbXl9wZBhwlPxYZlFJqdJ1OcMoEhL9T8DJfmEd2YglfOWWiwahtdhQVuykblNReF9kMewPw2RzqH6qmGb+sgzQz3aNZYh2i9l+1AdV32wS/mE/EhqD0k1tmjKnfmkMVsrcLpzmWBtDoq9yHEgkMIwhX4R1pWxcLpQXOZCIx2jgpS4EIXSOGeZdxDJt0l9H3heSSHjY41MT1+XUZRGj4lbaOB6B2xuAhm0sz7Q0aPl3Zd9MmHrkC8XgLCmGPh2DN8jIXMowGxCmjfDTRpSUlqgNiQE6ITlKQ/qRPh1VS6kNFgdKnVakiMqH2GcsziIU0e4kopQfdcnEuhRZDJQN+8KIDVBEJoQP0YMSyld2tyYoc3FyZptTHckyuo57Q7s18lKujf+7io/u87Fni1UUafPrCIYe5sf/id53P6BxSmLunJn43Y2XqPckPPuyJONeEn794KpfYvnajdBnM6iYPB7+44/Feh8VzSZL7ExAFLjyoGrc3GBG4Iu8Ch+Lx88frJQ/VEre0rMjygFI6vAqKo4av6WCyuTu6PBI7ouSqAOkBD3yWkPFGH3QmLSUjKnJBo1d7pNkrF32GQjJhh0J8UY/F3SrJvF2uStpc+Ff/kCqzzoUS02gjZQr4505ZLszL1kqaUwHcO8NV2CFYQ7uvvoCFBllvE/mD0bXdaQOY+tGktUlMj8g9Kk68A+djDGLLEVGoie52wqt5GUq4/YyRixAVGQ5koyUG6MWGcsQnToLRvhgRx5LEoLnZSCTlSIXdVAbM5O8x9Y9R7lJ6l1kR7lJ5CB1GX3wU16e6j55zsmeBoTv7zyc6jOIOiA6ledBhq52DlUISb0YVape/WkeZY21FCErYvJ6JDJSa8D5nrwjdc3LTb52K09Vh93vncjzJElH6//oVWZqVY4g4DG6rMACZSHzZLvqobQfZc/2Ej52dh2JyEb1ic+Q+WeRtK/wJzWVyczRR5pI6SaW6bJaaHOkTjv5VyQyUO9C9aFdnn7eM5JEHyI7yVfObhK9zJeRf5Y/+2aXa7qLXL65+RWRl6B6GRaWiD0/Z5YbPs7sePfTtHN+Jp+Haosv0r/PId2VV19z48jfO0iGadYSIfyERp5fEufAxcKvLtLigSozti5diYVt22Cy29T43WH7TUcpEdGuSr13JEvutmzvwd+ffVVNxESJ1i446Ujcf95XEaJEl/ZFCHuZfyKLDVVOnOwyoJwy/dwpNdYjt3Y4CzsNrZkKbKZhkHuysUQ2W5hZN7mn472IrPmmYB1skHxatjCio5RSEIiFLS/PxTALupWOaGNSiX4EoUoaiTKsqlNQqfkRoy0z+6IsolgWNrJNlZtFjJ1AGt5IBZShKMlHK0aYacUIW8inbBEXXiV6kDkJOzuM3CduVh8pT3RMVuvIUFeGjkvmU8RwajV6NE/aBwfMmkJUYVQ/yShlyqoL56i6aonKRtdV6mVnHcysr+qoLEPKSoz0ZHFOUl8xQXFlEHL5iE6IHAV7xMiLjWXIkRfCj6SVDSTSKvK+yFqishjLFWfioJCMNBgiA73IgO+baBgljWxXFyaU02F7yTsUETsXO6PqZmJcc/UXMyeLBQxMJxGHlGcRR8X3BQwKL8pZUeZW4Zn3LBSg1EOchhhBOXokzcSiJ4mRdjOz3ZS8ea02+THkkfTyTC/OniWpfREsR+7JsQ95fYqTN9EFATP5ttbyXWkL4UmWklpZlvAm7S6OcYdu8bm0v9wXnRPdtqoGl7NvxCBoVP0EaIkuidobKEeJGEVnpP2UoeI78l5+tZGddd/R/rxO8H3RWZG1+NkRc8N3ZAVMTjZGylvqJDopbS0GWHh3snyT5CVpJR+mlbJzRjg/pi8yFIMn/Iqu5ORkYp6Sn8hZ2tNOuYqcpd0lyhfXZGabSFspfplW5C+GUHC85KucNPNWMQ3LzYMR2Xkt9Za5Ft5WMhWSr/z8izg2GUqR50IyRCOylFhT0qtn4qAo2zxwy6cVxy6T2jknms2tbFN5S5tmsGhTJ57oGEBPVodpLqvK97M/OX4Usa3VPX7/K7RbJE9bjr9Hsviulx6IDZYZjuJWlxZX1FmQNpnw3HuLce09DyvPLBW65+of4MB9J6vQ9MuSHED25oIl+MmN96iKyZrt+2+/CqcceZBazXD5sh7c+04XMLmWn0o8XgqcTmvlF4X/HJLG8TK0e9cTpEPIKcbBFaWoM6XxSZ8X22SpHSVQ67Tj0EonfAyB3xgIIc1WEiWfyFBtZpFZdWoTFSgYDuCt3gCizOeAqjJMlkmVUBDvDQZz62uZbhzf2c9pxCqGa43FLriomLFYGB2hNFpLGa5pM1jYN4iN4RRKbHYcXV3MTpzC2sFhrAnnjuEtsdlwVHURdIk43hvwYkAtCQQqnA58xWnCBwMe9OfHq8jLEZVFiEQiMDNcrJIxV3bItd4wWops6PKFUFVehir2uEQ0iAXuCGZUlMCRiuFlyiAq6srsqx12HFxuV3WQdk3FInitd5j10uGwunKYYiEqqgn7uEw0ihpGckFsl9lz1q+52AFdMoItgTQmlDnJSxCdCS2m2XX4oN8Hdz7qIq+HV5einiGrj+3y6oAPSUYbJ9SVIRr24z1PVJUtVipDJHVgiQ1b/UH0sa6i63Ory6CnLJNGCybQYUmbevwBDEiH4jvFNgearHp0Dg3jveEwdCYL5tWWwk5ztcYTYCjtRJkuhQ3U6Tq2jYUh+ZpQEhPtRmwKxtneTjpfDds5yPbJotyQRltShxMrXOwtGWzo9yDCUH/fIguC0RC2hjIYX+JQBriPoX5XSotZvFbLjqkvQ34/Xh8MIKM34STWsYj9SYzvin63KtdpteLYmhLl0OSohTf6huFnHvuT54msnzvgx7uDIcRFd2nE9qsoRouVERLzf5+8uBwuzHSY1LHRa9jOTSP6FqWMtpL/FqcBnb4o6lkvMcz+UAjrqWNzq4rVDuWxur4P6yXLiTdQVnbqZgPbSTaVraIuNRa5UGvWYbPbgwXeiBqmOrG+HMVsrm3DPnzIe+IU5DiEk2rLqLsRtAdTGFfiVM5PLG86GUNHkPWmt++IZnAQ+TCx8I7hYXSnjTik3IFu3zA+oB7IBkiZT5OllgdWOOEJh9DOPiM7mMUlyV4cXyiMypIyNLPNkYrig74gJpRYmDaDcdRDcZjeIPU0Acwsc9EhxPHB1kFsi2VQU1qEo9hvxPl0eTz4yBtVYECOrT6KelbGugf8w5jf56eO6nFUXRVqLXq4fV686Q7mHCCZmVBspTPSsN+7FHCL0EaspF7MoE61R5NotuiwJpBANT31cMaAuazjv2q494ZyLm0MiYdKyP/JcLE/hsy6ATTrWH0qraBIqxy4xAZTY1z0bOLJc2Holyd5X8ahJHyUzVASmsvYXFQ8J5Vuls0CjKsEJpSzMXPIdU9KlI62qqsX8wcCaKVxWtnZiYVDKRrVIJ5e16XOLNGHfHh4cx8FH8Pf13bCS7zZ5LAgHhjCq51DdBQ6hS4CXjfuXb1djfVVapN4aGU71lBZhj19mN/pQyU7bAV5dsqEEI3zw8yrnxBNUHs4OITHN/Qp5PH6hs14qT+EZqcVW/q78GDbgEJ2z2zoxBYKeLzTjGVbOslzGOZkGH/euJ18WqGPevHQpn6EI2E8sqELZrMZlRYjytkeDm0Kr27cgrX0erJFXE/H+Jd1nfDQWT69vgMrg1Ei+AwWtG3Gdxe1I0yE9wzTr6JnanRYYYsH8bctPYiTP0Ep8fAwbl2+BSGdCdU0ivcv24jFNJxPtG1HkF2FtgPvbd6Oxf1ePLO5Cz7ei0U8eHx9NzI6AwbcA3io041gyIvnybPTbM3xajIoxDk0PIBbVm+F0WyBMxXGHUva2Ml1aLWbsGjLViwMJZR8YoEAHmrrgcvG9xlX/oN1ahv2kI8+GicD653E822d2B6I4qmNlB9Dz7burbh2fS+q7HyfbXbX2u3UhAxe3LQVG2N01tkQnlq7FW6Wlwl78cCmXmX8HtywDX62vZPd94Ela3HNul7YtWk8vJx1p8HUhobxm9XbEKfzETQbCLpZ3xwflkwEd368AndvGVLDGgIItg/24va13YyebDBG/Lh9aTsC1NoPNnXg6Z4Amli/Hncvfs88BPE9vXozNie1lHcCf+XfAykNuvq78V5vGONcNizt7MJrdBgyXxUJ+fHosnX444YBVb6OxnOsvj2xcYDRKeu6bhu8rKuD7fjP5atxzdo+ZOng/yG6zihPdD1GXX99a07XrazzMxs6sNAfVxGjic77z+s7MUBju6FnO+U1iApG8Rq27d2UR4S6u3DrNrxB8DBeDh0b6McftwwSqPnwBNshltWrOR4t5ZaK+XM6wuun1mzE8+4YbOkw7l7J+vKmGGUDEXuD3Yy1W7fjbRreBuqnM83+RB68WQPqqEcV1COH0Yj+gW7csKSd/UqLV9a04VmJ+KND+Nua7SyXiJrt1NnThz+xjXXUn0eWrqMxTxPQGPHR+s34Gw2+pHljXTs+8NMQ2zV4c+0mbGK/8Az14bYVHdAYbCjWRHDvwnXYHKfT79yKp3q8qKZOVtnMsCZD+M3ydrgzgvjT+PvCJbhpeR+GvB7cRz2T5daH1zpx/0dL8QvWXcr716zl3tFujbwY0Gq2ShUNQYDGK02Orm0fxrv01BYasO09/coTSWhho4EpctgU+v5XSIZ6iolSzQaDGnuMEUW2bdysQrp3fUncEKennlqtULcsbaolelBDSV9AEjZnKNRZ5aU4qqEMc1xmNrbyEyhj9HBsbQWOrXShTM7tpkHpTBlwwaRmHNdUhVOIpEsoIfHYZk0aL7T3oKW6DhdMqMJpE1pwRqUer9JAi5dvJe/H0PsfU1uOWUVWVa50dAnf4nRUshrESsX0eAbwxnAKF82cgKNrynHljFYMs6MvINpyMUqaQ4R9JFHzgUV0pETvik+LBcfUVeI48lnBdpG1GuVUsCNrSokCS1luMUqNsp5XAlcpj2E6yxVjI2G0ODoZZhgYHsRCbwJHEGkmk1Gs8CfxtfG1OL6pBmfWl6KKeUh5NiKr1zb3wFpaiR+Or8ZJ4+rwzaZyzKmvw1xzEvPlCIuID+1xA+Y1V1CeuTBYwuVcKE7FYqeT4Q/Rilq7HUfVlI3wWoIaAoan2nsxrq4O5zdX4szxjTinoQT1jKaOrq9gFGTB7PISHFtPNMV2KbNY1fvH1RWjhjnObmhAQzqA94di8BAB9unsRJTFZIDIjwj275vdOGtSK05rqMQlM1tgiQzj/cEYnS8RMBkVboVPpfx8R/gUkCH3bHSQK7p7GHmYMN2mRUV5DW4YX8JOvApXrerGkVPG48hiOcZZhgRyw1VWVvmDjh4aAzPGEenJAWeWdAJPbO7HnJYmnN1YgW9MasI5jSXwewfwMnn5Ptv/GLb/5TPGI0GH98pQGMdMasHFrXU4uo4RXDSK/khajU3PJXo/mnWZ47KoMWI5MO+DrkGMZ3tUp/1Yx4jASHkL/3l9k0hLDR2O1Esc/zqCnb6kRkWmHkYYW9MGfG+UrheP6DpVQL0jw46Sl/zIj+y+NETD+FuHBydPbcXpbJsLWIe6ZACPbffASoM7jVHqkdT/Y8vs0DGTrJZGWw3dpJU+yrCJDF9JG9jt5bhqRi3eWr8RP1nUielN4/D1WgeCyTRK7Q6cwPru77Jin7Ii/l2GGpMeViLsg6tGdJ6RTh0N7GmzpqIp5ccV7y/Bm0EdfrZfi9oYKMMnMmSkhgYpAxfB19aeHrTFLbhmdjP1rAY/m12Pje3bMESgJv1jLtvjaNqDfQg0TJo4XiagmdTYinPGVeCr4yfipPIsnt00wMwZzZazTVjXY6iv08mnQfSI/Wfb9u0EGjocwv4rbSAO10R5Liagimns1Cm9ku9/k3Zr5OXHtQ+hS51OVB2RXk/D2E5FmvfxFly/pgMfrducM5SpFCrZsPXV5Uj8i1ueZcywqb5arXaIh4LI0gt+uGQF7vAkcepgBh3soCpeJz9HmzWYZdKA0d4XkKgpI4FMCuw2DE/SqnPmnsioRJaINo0wFVmcjNNZhGlGEFltxrM0ck/1+hFi48kiqVQmCjp6TCDqiTA09gq/RQ52xKAKpVd63Lh1zWbctGwD7tvUJ4N8ajXAX9u24S6izz92DMHNfOQHTDJUonJjFl7ZdaQ3EuECW4hc5cS9J6h0Ny1rxx96iOKJWGQMO8dnSvEpVZYO7aaM7l69BTev2oJ7NvTAR9QnyySf7diOO9dtxb2burGBTsJMBWdPJ9KM4clNbsyiEamXIx2oqIeUmfEs+XuuvQt/2+ZRR6nK6gh6bGwLpzGp2KLG9L3s5dPZNo10iofTAbV1bcOfiHKLS8vQaGEE9jlaK7xuCfhwx+p2xesdRFTDrPdgHJhSlJOlj+Xu31hDvjSIx1OqjeKM5NLUKdm12xsM4FdEtjes2IoP+J7DbMNR9UX4sL2diNGNxqoKuGg54jSs/9iwHYsICGa6jPDLKhKi3H0dBnXOe3655WeRoNhIwIsX+iM4a2ItTDROfvJw4IQmlATceDdpp7MrRWCUrstY7qCnHx8HtTiDkaaMy0op8qtMQ0Tlk8lHkNFUQIa8WuoYDcQQpsGppA5L+6d1RnUiZXswjZYyFwIhN25a3IEhWzGmFRnhjqbh04veJ3OORbpsPILl3hgOaW7ETOrOW93DygjHRunbA9S3fiJjGROX6DHBiOWl3ghOGV8Pg5wpRF2fuhtdz7loGmdGz/M7e3AH87qbbdZJ3Y/HEoxiCGjsesV7hHWaSl3ui0SUMX93ex8RbDvuYTTj1JsJFnToDgfxh41b8RvajV+t2QYPqyI8halXUxobMJ5x4cPeDL4/vkotIxXhSV+UuZEY6yvzK3HKW1Qskozjz4wwfkE9uoV5bfDH2Gg2OspKPMCIYv8J4wmCxFHpsI06dy917nZG249sG0KCXqc/HEC9LXfukcxb6OhMBLy1R2JquC03T0GHRBknEmH2OQ1mFzlpd3LtPbWSzssfVsu+1SofkoA5aRcZp5c9Kk93hXDmlCaY2Relr8rk+MCwG68PZ/DtKfVqzuy/Tbs18lIlC1m8rsKA8lJqkXQOIpQgO97Nby3BJwyPrVQqmXU+aNp4VFMQMq71r5AM+dSVFWMuUaOGCMR25tl46aRzcXVXFAGRy4iBb6Lzua1ER4MoAfgXk4a1iVKw5XLswg4fKuObMvOdm/RRJDNVRge+Obkcr9CJrZV15zRQIw+ZXmbDs3QsGaIRjTI+yXSK4byB+dAIlpThsmnjcN3MOgT7e/HxQBxFRODfmdSIq6Y146Jx5aikGOWUSi3rkWXoy0vFh+i2lUZKxqBPG1ePa/dpxU9bnOxkDMVHeNjBJ0nQSZnNjouoTJdPbcKFRNsOKrFssDijpQFXT+P9iXWYQosdYx1led2qrh4kLEU4scKOICO0CNN+fXIjOmmwXyWylMlkISlH/IKZvT1CRVaTiewAg0R+K4ZDqK2owhwbjWlvDMc3lpJ3mXD9bJKJvCaHC5dMaVG8/nhclRozltUYUZU/lJy3en1oI5BQuzJHkbxf7XDgR1OacfPcCZiUjeC5bi8mN9ajhmj+6YAGp9cWIU0hGmgwz5/UgMPtWrXySqokE3cB1tdIJKh06HNIhine7uhHbU0tJhOeC38ytNTeN4Co3oH6TAgfeaJq3DWXE9FbNo5XOt2Y2VCPKkNWRZfyTFZFyM7RGA2t1FF+7njTkBf9NC5mJpBVRNKycoKn/BiLbDSTyfliexGuP2AqJrKsNwZy69vNhpzpFZJ18m7vMBYHE3i3dwCLiPaXuT108lnYqeOj9a2KiF8iSBt1493OXlRU1GKqg85AHJHJSVmV4uW1m7GOjkQmt3cSjSt18eTmWlzLvK6cWINxBFWCzAVwJJincCT1EuAh6FyGcQ+tq8LPprfixplV2Nzbh07m2+R04mK2/XWzx2F8yotXO3wqwpT5PDlsrC2txxHGJN7o9ytZf1YLySS01WDC+RMacSX16LLJdXQ20ropvEiHdgAjxNXUcbFCYpeaXMW4nJHGz/adgAsaywlyGNmyr4YzufhfJlTFeOtYlyJD7vRVJskR/5YTc6W/i81THYIkx1enBJnzepTlUGRjdPoaHWxDVT0Bhl5tLpT3rARXLxL970ugUE9gJ3L6b9NujbyQLGQ5gIr++AwXppbT0ItQiKZtvmGUyJZuaSiTCZ01ddgQTaCIii+oc2/rIOnlPRc56Yyl4PnqGQjedBe6f3gZIs0T2WIUsiTi11yixsertDReNEB7UhCFrE0k0En0V1dCI0/Bq4bUZBAlupI17tIZZahJQlItvfevVm7DydOm4foZjTiqlGGYIEppUo0Z+1VY8fa2AYbyfC8Zw7Odw5jA0NFOdyMTs6Ls8pFVAtLBJdSVcFkMl5iFKFFrQ0U5ymJhvNzrg4OGZ2VvD7pTZhxSbENQrD1JVgJIsFzJeob4jlp+SPmIIkqe4pwE4cjqFEHK4nSkIXPLrHJ1EuOhrvntJxJ+biCKk1proKNjkhUvDCbx11WbYa1pxP1zWnBylUs5dtn4Ih380GoHFmztQzf7hCUTx++WrsfH/jhkM4vMPZw7vhZNFiJE1lt4kXpKHdXqA/4tHUXWJki3lTNxRC7CK19HhujmEOrU/C29anxfEw/hV4s3KGOjfmeXeST5vnSt0XVltdQGk2KxLkSRVQ4nvt1So47HkBgnJijJYsMRzPslGmtBV32DbrwTAGZWWdVJmpKrGH8pI8+zGAYxpGv7B7A6ZcA5DWWUe0pN6sZkHH5NL87cbxbumeDCvSs3oYs9NTd2DCzt7seAwYXjqu3qnTh1iSzTc5lwQImRKDk3Zh8P+XDLwvVIFZWiOR3DC11e9TOT6wkINidMOKrIgD8v24iVwQwNhkYdwRtJxOigNNiXhlKiK9EDCw23jJ0fPK4ZP5vaiNvmTEBt0o9X+sOqLqP1TeooCw863G4sjxkxr7lETdCKodHGqeurtmPe9Gn4+fQGHFWW0/WcBknQK+tZduqSrAAyO+yYaQOe2TwAWebq8w7hTV8Sh1eVEoXLOTN0WtRdaX4Xn6vVPdL2BESyCUzJm3WQtpVo5N5VnTh44lQ8MLsGTxN1r6LDkr4jJP8XtC39KndnpD+N6JE4OwP14KMNG/FKyIrn5x2CylAfHtg0rPqDvCt6KLwLgAuy0hMY8bl9/VgynCCfIFjtQsjqwAQ6sEHqhgAaKSfBSCers2MaZfLMlq3qpykzyRD+ucmLpoYSOnaJMkRSORLd7Bygww2bcMI4kTEjHpYvOv/Btu3oJ3g8ucwGv8ie9//btNsllHmSzVCthCCnMKxPGfXYHIqgaMUKlEZzZ7snSorwamk5npEVFkYaQXpWQdhiqnIN8/kkfUGWa9KZ4n5vGhd2x/GxuRSpsjIWTstMIdGToFqbwY+KNLinQo9mIp7QHslJo36o44P2LXi6P8kQK44Fg36s9YcQYIN7Q1F2uBIcS+Mm59bLUIolHsT7YT2umNmgfvjEHWZoljViSqlNGbPW0mIkIl48s9WDDwaG4Soux/njKxCLhPHmQACrAyG82+2BubgMX62xo80fwZSKEhRTIaOJCHpjGuxTW4lZ7NBvbevBggEflviTOItIZ5pNhw0eHxb6wlg+4MXGmA7fmVKJJVv7oXOU4WiGiqFoBF1JHQ4qs2Px4DBWBqL4xO3FR4MBWM0GaMlzqbOY4b+W0X0am0Ix7FNehHaPH+NqG3BKtY2GI44t4RQqiTxeH4jg4pmtKCPS8zLk3kq5zC6TTWdZ1MsGGxrfx7e78VG/D7VVVfhWYxFe2dSJ+T7gm4wUZCmmlk54KRHqkuEwlnoj2E5D1xYMY6UvhI0Bll/iwGZfEIsp949HeHWa7TispgQhvxdPdg3jPSLWOUTmp1ZL2RlsY3q7y4UpdrPa7v4x818diOD97mGUVlTgdBrUv69vx/qUBd9rraIeMdLie21M01BSSgflQv+QB0/0DOFtTwSnE0UdXGTCavcwPmI0soy8dhBQdLDdl1He6/lpsVnRHk9jHtPKuKk/GscgHaKc7x+1V+Db7LwVDO8HhtxoixuwPzttlIbyI18a501vQR11zRMKY5D6ckCZg/oCTC5zwu3x4OmeYbwzGMRRjLJkTmKi04QF23tZbx8+8cUwb1IzZhdZqEchPNE1iIV9w6hkxFQfC+CPfTIcmKKueLGB+rSFOiYHzB3bVIsqehotgVc2EqXcMyih05hYVoSiEX3rj+sws8yCTwZDOHpyM/Zl/wxQh3pTOV3/KGrA5TMalN4MUdcDStftkA1OWyiTqqIitFiNao5sYzCOSQQoR1O2mxhBPN/vxfvU+SNam3A8o8Nenx/vDYWw1uvHu+44jp9Yj0kMWd6l7iwPhLGgxw23zoFzxxVhmMZ8MBzAOq0NVzFKcNltagL8XX8ah1Y4qQJE0rQvvayr1ubAdJcFGjqgZewfq3wRLKE+f0idCScjzDeIs2ZPwnibGVNdRry4pQ+VLjuNvBbTZOUOTYhftYsWhzfWYpwtg2faurGgfwjrKZ8L921F3NuLN71ZnDm+jgAija3DEbVi54C6MqT9bjzaOYT3+9xorqjH15vL0M+6hk1WzKFuCwhBhjo6EMLx0ydiht1AvYigh/13RrEJb9AJXrjPeFQbdQhQ3wYyWrWiSL33X6Iv/I1XeSjreR1WM55cvRl33/sQzFR++e3HtQ11cE+fzoeljFeKcFZdMX5Xa1VLogQtfB7l85WI4X/7knjWS9fAa/UR424ywrp9K1yLFuDBM47GyVOaEJAxQb4oSb6YGCoZ03h04RpYKibhhHoKP61DMtqHR1YG8PUDplDwsrlGUDoRC98QFCbrddWGBZYjSEAQsiAoRbyW9cK+OFELnxSzU8laXJnYkSVzuR1sGrjoEHMT0bnwNvd2DkEqVC5l0DjKWeyy1VnWc8sqIkEdsk5dHIqVeYgDlHBYeJL88ihU8hQZyHxCrhRBlbI+mfiN7+Z9oOQn5QnSEESdn48QdKYQt7pPVKvy28mfopG6yri2/NRCscmghtQiLFNCWRl+yKMsAV9hQclEbLJGWiIFpy6NR5asQ23TFJxcbcIQjarkLOkVCtPq1Dp0GduVXxArZn3lh8EFVSv0xdTCrshToLHUVdqpSGTL/EO8VpOBTCdtJSTviWxkMtVE5DhMNCybTlzkSa3S4nMZustNiGmJqtKUsw6vrVoDt5zGOamcTjCVQ5rkVAIGkZla+8/3pXyCPpWX8CX/1Dk5TCPvjNUXNRGt+Mjtgi0m9Jf2VWusVfunCEQYHTMPOZPJzPtRGlSZE2u0mXDfR8sQq2zAhQ00jBSMKeTHFYw0rz50HzQyXxkSEElJ+4r+CT+70zd5LgMMoleSJlevT+u65KXkRxJZiiEarUtK75iXHMsldZKNfEUMMeWcG3ku8hTZyFZ/h5Kv8JJVOiMlO9h2oofSrjIMJyuUBGWrSWIyq8bER/gQyvGU29eQv5b2U3tC+HcxHbNMmOopC4kWpZ6Sn0TlMkeQW58vWe5sF1lHn6aMgzK8ZTaqpaiCutWvvbHgFNOIgxFHI+0t7Rui3UkzunWN9HfhcXQ7C6mNULyWPpGXvchLonK1sZF/Cx/S3+Tv/ybt8Q952ywmPPvye3jgyZcZqukZapqwcsoEdDlLgPJqZeRhsOKCagt+x04dYcXyCrI7ksrKhosLuqN4wp2QVlNCEgNfSgRpeuFpGBZ/gijD7dtuuBznnXuqQtx7Q3L+SfdwAHqzAzVW2Q7OMC4VQYcvhcZSJzushMC5tHnFEhotELk/VkBi1ISE3fyz/D2h/P2x746+lr+l0aUj7Xov9/foPIRGp1H3+Uf+mZCkV9+5L0U70qqrXfNQxD/y7wnl04+msXWVS/mMbtuxvMiVnJ2yhbI3MxyusbBjjSoon5eQdFy5GumPivJ55W+Nzn8HH7nXdqQRGrm1g8bmLVfq1iiSEL3H50NMb0ULkW6uk+ZodNL83fy9Hde88cUyzN0dW8ex7S8kSeWZGLEtRK6wWDHeasqtJEvGFZKdUFoEi+Qn90ZI3hHaJS9+5Hp3POZpd+mFxuY3+pnQ7uo0ug/skDnv7ciL9+T2qGS75JnLcSfteG/kW65VXfgt8lE/SCPXo14aYUvR2Lx25MNE6nqU7FW+Ixej0wp9VvuNTjP6faH8c5HJ57333yBxSF9IIhRBMmu2bFdLukQ4LfXVeOqsE/CtaSOnuKkaAQ97Ung5lCaSo8enM5A19bLRyUGvK98WXouTkJ2Njw3H8URvgK4tTngUVWt9L60y4eUGE+pXLkJEzjAxW/Dxmo2qTCXrvaBURoOG0hJUEyqrIwnIn9Vow9RKpzJC6mwWoglZQicoWBpTvPjoYmRMU8bWlA8auSfppEHlmbwrH5k8zE2lihcX/JEzhJJGGlqQgnpPMiDl0ZWkERSQ40Gnxhslb7mf50fekY9C5Pm8+T+5lnJNRMWCzuW+kLSX1EvVidf594U3QdFyX/KRPHJLHXfKQL7lnVxZglakLCKakbLVzsSRdPIRIylBi9Qvn6cYdEE+Eyooe0J+tXyOzylw9S1SEn6ET/U+L+RvqX9eDjKuKmmElDxGPqPv5f/O09hrQVLyTp7kz3w++Y8g9ZriEoyjgRc+R5Nc5T95+tT16AvSmEtFY/kQkku5Pza95Cdp1fBgWQlarUY1/iuRXEZvxP6VJZ8y8EKSz6fyyn+PeZBP+1nphcY+H5t2d3WS6/wnT/n6yCd/W77zn9G0u+vR9+Tv0WXI9afqlr+fu9xBo6/FloyV/eh8xr77We03mka/L5S//KL3/hv0uWPyeZLwMkgU/doHSxCOEE2T01nTJuLMQ/fDvHIXLEYj3vbRUBuM7K06bKMGnunSwecPYvn6LXh38Wp8uGwtNnRs5/txtWY1Yibq39Svfr8VqZhCKb9uLcX1NTZUuZx4c8kqbN7aTYOThcNuw8nHHAbZRCANtKckxkQMjoSFsXgESz0h9DO0rLEY1QRQKB7Hen8YneEYuiMJGhbZXs+wmSG0VJL2BoFIDF6G/TKkIEZQwkG/DAPwb28shg18fyvTdDMPmc2R8C9EyyhHGoiZkiGmNGuRTDEMZ6QnwxliQP3RGGK872KhPf4Q1gai6GI+Pr5bRCcoE5Ty84rBpITxNKB8J0p+A3wuqxAk7O0NR9U49FaWrdUZUMK8ZLmcJpXAYk8A3bE0qqxmNaSRoXG16bNoJ7reEIyrSExC7SDrkJeBlO9heU4j2zsuIerIZCnfd8fialv7Om8Ivay/m/xvIc9S5yKTDgFeB9IMyYXxkXrHZWWJOE3K2sNr2XrvZ75qWzj/lvH8Ad4XeRsyKawmbx2hGHqjCXWEs8sgtfzPkuiIdGJxZvL3/1cor7tj+ZJI4z8tk/8/kAAgOb+mQF9Me2Tkxbj6giF8sGgVEtJJqXYt9ZWYve80NQ53eIkd62lK1svRhuzkfToTNr/xFp78w1/x9LsL8cmKdVi6ZjMWrt6Itz5ahg8Xr8T7m7uw0O2hAaTli0dxRmMZ7pxQo4Z5dGYzFny8FCtWrSWCSauf/jvtxGNgpmHa201XYuAHvQP43YY+RMj38r5BbIlmcHC1HfNXr8MTfUkqS4aGJYVGqw7PrO2A3kEE5TAhEvDgT+u6sWrAgy6DBQeynplEEH9dux11/PuplRuwIqpHKpukwY2j0mHH2o6teIuRjGyXNmQT+OeqNkTNReju2YJlQSMOqXUi5B3Eue+uRkVFNYrDA/j1hn5kqLAyGfVS+wAmVpSjyW7Amm1b8Oz2OA6hbCzJMC55Zxk2amw4rtoFQyyIq5dsUMcMyOqUl7e5yVM5SrNh/GFlBzYTNfd7PPjQE8OssmI4NQk8t7EDH3rTNNZBvNzB9KVObOxoxyNdcTpqwEMj/7f1UjcrXt+4FVGrE/sVW9FGPn64aDumlxWhJxzCax3b8OxglE5Fx5DZjPFW4I4Pl+NvAwmc1FSBYpb1jxUb4dEWY0axEZpEHL9a1o7KIhP+smarOmJhIuv37vp1uGadF6e3VOHtdW2Y70uoyGVd7yDmeyI4pa5UjY0WqEBjqWDk95wEdn0hyeSMxWRUH0GU8nNqnyxagm3dvQgnUuqg+wM3r4Y2ElTITlDj6xkTtvX0IM0OLifRyS49wWVyLkZ7zwCWvbUAU99+By1vvY2m1atwXMSvzpgIETFu2LQFi5cuU8ehRmn4yuWMERqT3GFje04yBKBNRvDXdT2Y29yCn85oxh2zW+Ad6MW7fRE1vPDVhnpcMrMVl09vxDSGx0dX2/BeZz8MRLmLu4doiCvQaNTsmEgWVCXRhBzMZNAa8O2J4/DjmeNw+T7jcCANYjiZUkMSMlQly/IUiua7Ktzm23ok8dqWbkqezzVpvNflxsymFvxkZgsunVaPuRYtYgLfSFJfBhaw64AFndvhTmTU8IzwkOIzE8P3C6aMw4X7jcccUwp9lN+LNM6m0hrcPGMcrps9CXVxL57o8mLLQD8+9mvx431bcdH0VhxfYYY/nGC9sjiyuhqXTG3Cj6Y04gCbnhFHrn5ZRgX0dHh+2yAqjHq4bEX45rQWnFZmwz5lpfjx9CYcVGLD5t5+RPV2jKMbXe6ViCg36SVDOzI56pCoRlCp8M18ZeLW7x3Ca31+tFhMjBKHsdqXxmUzJuN/Z7TgwuYKOKkn+aN5ClSgAn152iMjL+fTFDltaKytUOPiMr6+kEZ+3te/j2/88HIc+42L8ZsfX4WiZR8DZgt7cgrx/fZHprERwf4BFZrLedyyCSJGtGiUVQ0mOYY0i3KvF3UbN+GxP/wdP/j5Pbjm1t/h0p/dAa8/jIkTxmPi+Ik44rCDYaUxED72hmSbv5fOIwYz9isxwxelUZOlnsVmrBjyq1UTT23dRpS5CT9b2o6l3hjmNNXBEB3G8+1d+NCXwtH15TDKOfJRIn6jQa0cCtMIypCL7LB8YH07fsn3b16+BcuDcbUNf0HvAO5cvQV3rNmGN/w0enqNcjhyGuNKGuuAsQTH19gYtQCNdis2DXqwfsiHxQN+dKck7xz/8o6JRrLX3YdlIT0Rb5mKbMT26elIZAfg/WvacfeiDXgikEULEfWqYBJza10IR+Nql+X+5Q60Bz1Y541gSmkJEX0SbolkWlpwRJUs9ZOTItOI0lnLjkNxZmwuVbZdl8XLdEi1lTXYz8m2Y7psIqmiLdmQJStR5McePqSxnjquEefWWPFht1s5ei1N+rOs6x1rOnA7o4OVsUxuySX5tjDCebpjEHMb6+hAafT1VpaVwlu9brS5KQdvCHGmk8n5AhWoQP8a7RmSV//X4CsH7EsDb1FGQNDYps2d+GTxcvQRycuhTeb33oLG51FWImk0IXXK6bjuR9/Cn269DH+761o88Isf48f/czYCTfUIE4lmEwk1zhuhsQ/H4+himL5h8zZkNQZMmEgUWt+IqVOn4MjD9lfL974MCerd3SCm3BeEPbOkGPMaq3CwLYVHV3fAo7Hj3HGl+PWSNqSLyog0dfjKuFqkhwZw28rNuH3tNqwPpZUhlmWAB1aW4aS6chxfW4I6k045gIlFLpzMe1+tK8U0q16hWnE4qYgXb/bHcGRrDYw01iHayKOnTUBZpBcXfNSGD4YC6lTM3KYMYVsLczaGVzqGMEN2eOpluaN6pMaRTWyDg6rKMK+5FgfKDwf3DKvzcvIkuTDZDsr/KVPLIk85vCxX0qdJHHLPYD/WRww4ualkx9G0o0nDNs9Ew3jHHcRKtx/v+KN0VEMYltMa6ATl/Jmv1pbjxJqSHdGQnImytrsbXp0TR9fYEU2mkTE4cPE+DXhy+Src1taLpb4w9YNR2GcxV6ACFWiPaY+MvJCcYTJlfDPOOeVo2K1WlDNcF1QpxiKmJhGJ8AcHULu1nRbCCNnMNDh9FprPPQcHThuPqrJiHLDPZJjnzsL26TOw+dCDsWnGdKTqahXCjRJ5yo8jy8YLOWVRfoGpyGnH988/HeOIruVHqPeWhL9iaxGs2hgWeqIokrNgYjREROyzyovU+tgmu0NtIDmqpgi2VBK+pAYTKkvUpqBT6svUDsEiZyku3Xc8jqgoxqlN1djHoc/tvqP4JtOgT2faOfxUmPRqJUSJ2YTJLjsmOa3qQDFxJkZNGq91DKCishpT7HoaeNnFqcPgkBvrYkbcfsBUXD6lHvvTqeSHa2St77LtffCYi3B8lV0d3pQ32jL9JitjppY40VpRqjaixXQGTLMbsLDLCxvr6kAKH9MAT3KWYXqJDes9HvizBpRZdXhz/Ub8afOQimZGO4L8qgNNOoYXt3qxf0u92jgl54jkk8lwlbAoa5tXMVKzO8rwP+MqcHprEyabEniFyF4mi6upJ5NcNiUHJw22SCweC+CV3iiOba2DKSORQxYWyubNbf1orqrHb+dOxg9kXJ+RQGG4pkAF+tdpjyZe8yTjys2NtWil0W1qbIDL5UJzQz0OpOE+/eRjcfkPz8ecKePxdDA3rCLLLmVH39HaFOqdBhqcEL7/fhvCWhNQUYFkcwt+fdax+PZB+6C2thrVRMVV5aVoba7HUYfOxbfPnYepE8chGour/L4MyY8aT3TqMH9LD1b4Inhu2yDqaGjPbHJhXe8AXhuKoicSxDOdQ6ivrsBMSwJ3r+hCVVUl5lW71CYVMXxyEFWl1UyjncEKdwATiFI3DAxiYTCBDT4/PujzMCIxEK2H4TWYcECpA+l0Eiv6h1FaTGcRGMTHSSuunNkIWyaJRbxfYjOpMfTaxhacX+tEIB5h+gDqKQNZ1z8wPIQnB1P48X4TUG0A1jNiGtLZ8JUKB7TJBF7uGkRbOIVNRNxtEeDUlibsX2HF0m3dmO8N48OuPoToIL7TUokqOVgtKAco+dHmcWNtWIOvT66DxzOEsN6FfcvM0LB9F/V6UFPuQk+fG+HiavxoXDki5GtJf5DOpAJ1Vi02u4fQq7XiuEozHlu3HbU1dTil2kmHaoUhRFn44yjX0njbitHq1EN+MWhBvw/TKl34ZOsA6hqb8PVaF7yU+xpfEuW6GH6/xYeL50xGM/FBty+AlZEkjqguUQ6lQAUaS4WJ1z2nPd4MNZrkJ/Dk5+DEiMuv+5uJ3GVnoaBwTSKB8/oSeDbAbGULGb+mBsI4MxnFX3r92BpOqFMtZbzj1JYSPDa5HBlZIqingZSxfCJnOf/CxDzlDAg5nfJfIamcDBHEiODXBeIwmEyY6ZLfUEwjzLK6ogm1S09Oi5tWZGVEEcWWSBrjim3ql41GQPUoyqozUGSnXTgRR28sqRCnzC+UmC0oNWjUDlG7rMfk/QhlIkNb6ifoiNzVskCi4pCqVxaBZAYVNrP60QjZ0yp5y45BWdMvvyQUyWjUdnVZZSJns8jvucqPP8hk9lAsgcGR8mvsNtSYtGrpoTaVwGo6tCzLnV5sV7srZYeuVZvBJm8IvrQGrUV2FOsBL/OQg83kgDQhOStHdgXKT5DJ+STyCzzi3GVCWTqV8CXnmMSZn5z8KLt/5ZhZOVlQdjVmic79ZEjSyaoseV/VU+3uZMSWkPkYSU/ZMl/ZLSkRVxw6VFqoA6ynKo+Cl3oWqEBjSbqkLJpwWOVMrQJ9EX0pI58nGS6QLqxC/BHEJZNrW9jJj+1Lo19GWKT3y6lXC7YAQyGg0iFH7qG62o435pSjhdYgzI4t+chkn3xk/EDy/HeSeH7ZYSt8ymSjxBqiKOon5UZIhmDIgLon2/5z8cinKb/tWVYajdhGRcpA8VtuqW3M/FabmVRdZCPQznXOMhktfwhfYuzyZeXzlmt5Jvnn3xF+ZXxN8pZrWcMueQrJmur8bk01YSv5k+RApJ31kM1QuTxk4lS2s0uesp4/78yELylf2lZWVY2+L3MLkleeD9nKL5ukZBXQSNGqbOFJLqXe+fv590Vm+a30UrLMbUiavGyE8nmIPAtUoLEkWlEw8ntO/5KR/yxysuO+Gc3i24NpDKXYWwXWEYVizQANfQRlNTY8dGAlji82qCNhC1SgAhVoT6lg5PeO/iNGXshBu740nsWvmP0CfnuJ4EoYfR+eTuGyUh1mW3QIfnospEAFKlCBPpcKRn7v6D9m5IVsEoLzu4MgXpZJ2hiytxgYorNEGaIpUIEKVKC9pYKR3zv6jxp5IRm7lR9YkG8Zz5W10jvHiAtUoAIVaO+oYOT3jsT2/kdJDHqMrSK/5CTfBQNfoAIVqED/PfqPG/kCFahABSrQ/3tUMPIFKlCBCvR/mApGvkAFKlCB/g9TwcgXqEAFKtD/YSoY+QIVqEAF+j9MBSNfoAIVqED/Zwn4fwBs8u0jPRmkigAAAABJRU5ErkJggg=="/>
          <p:cNvSpPr>
            <a:spLocks noChangeAspect="1" noChangeArrowheads="1"/>
          </p:cNvSpPr>
          <p:nvPr/>
        </p:nvSpPr>
        <p:spPr bwMode="auto">
          <a:xfrm>
            <a:off x="155574" y="-144463"/>
            <a:ext cx="3145895" cy="314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-18424" y="160588"/>
            <a:ext cx="2298391" cy="31701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79967" y="117483"/>
            <a:ext cx="1097375" cy="390178"/>
          </a:xfrm>
          <a:prstGeom prst="rect">
            <a:avLst/>
          </a:prstGeom>
        </p:spPr>
      </p:pic>
      <p:sp>
        <p:nvSpPr>
          <p:cNvPr id="1024" name="TextBox 1023"/>
          <p:cNvSpPr txBox="1"/>
          <p:nvPr/>
        </p:nvSpPr>
        <p:spPr>
          <a:xfrm>
            <a:off x="8366717" y="73541"/>
            <a:ext cx="3843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МБОУ Гимназия №14 «Университетская»</a:t>
            </a:r>
            <a:endParaRPr lang="ru-RU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25" name="Рисунок 10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867" y="-70562"/>
            <a:ext cx="443091" cy="626759"/>
          </a:xfrm>
          <a:prstGeom prst="rect">
            <a:avLst/>
          </a:prstGeom>
        </p:spPr>
      </p:pic>
      <p:cxnSp>
        <p:nvCxnSpPr>
          <p:cNvPr id="1028" name="Прямая соединительная линия 1027"/>
          <p:cNvCxnSpPr/>
          <p:nvPr/>
        </p:nvCxnSpPr>
        <p:spPr>
          <a:xfrm>
            <a:off x="-18424" y="501866"/>
            <a:ext cx="122289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0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808" y="580643"/>
            <a:ext cx="2518350" cy="234134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492811" y="546085"/>
            <a:ext cx="463822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По характеру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учета</a:t>
            </a:r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Внешние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Внутренние 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Риски команды: </a:t>
            </a:r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недостаточность финансирования / отсутствие необходимой МТБ для выполнения задач, отсутствие спроса/низкая конкурентоспособность и рентабельность представляемого продукта труда; ВНУТРЕННИЕ </a:t>
            </a:r>
            <a:r>
              <a:rPr lang="ru-RU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риски </a:t>
            </a:r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контролируемы (возникновения </a:t>
            </a:r>
            <a:r>
              <a:rPr lang="ru-RU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ошибки планирования, неэффективной координации </a:t>
            </a:r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работ)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93023" y="3214646"/>
            <a:ext cx="45623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По  </a:t>
            </a: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степени </a:t>
            </a: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воздействия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Незначительные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Малые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Средние большие</a:t>
            </a:r>
          </a:p>
          <a:p>
            <a:r>
              <a: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Временные трудности, большая загруженность специалистов, отсутствие </a:t>
            </a:r>
            <a:r>
              <a:rPr lang="ru-RU" sz="14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приоритезации</a:t>
            </a:r>
            <a:r>
              <a:rPr lang="ru-RU" sz="1400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субъективного мнения, возникновение спорных ситуаций. Отсутствие перспективного плана развития</a:t>
            </a:r>
            <a:endParaRPr lang="ru-RU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06957" y="578286"/>
            <a:ext cx="40723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По  последствиям: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Допустимый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Критический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Катастрофический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Риски команды: </a:t>
            </a:r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задержка в выполнении инновационных проектов и поставленных задач, непонимание поставленной задачи, отсутствие мотивации при выполнении работы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ru-RU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плохая видимость состояния проекта, нереалистичные сроки, несоответствие ожиданиям</a:t>
            </a:r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-2668319" y="3284774"/>
            <a:ext cx="622312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Риск</a:t>
            </a:r>
            <a:r>
              <a:rPr lang="ru-RU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 — это возможность возникновения неблагоприятной ситуации или неудачного исхода производственно-хозяйственной или какой-либо другой деятельности.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68390" y="3304393"/>
            <a:ext cx="44091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По возможности </a:t>
            </a:r>
          </a:p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предвидения</a:t>
            </a:r>
            <a:r>
              <a: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Прогнозируемые </a:t>
            </a:r>
          </a:p>
          <a:p>
            <a:r>
              <a:rPr lang="ru-RU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Не прогнозируемые ФОРСМАЖОР</a:t>
            </a:r>
          </a:p>
          <a:p>
            <a:r>
              <a: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Ожидание неприятных последствий,  субъективизм, отсутствие востребованности идей, «наполеоновские планы», нереальность выполнения поставленных задач</a:t>
            </a:r>
          </a:p>
          <a:p>
            <a:endParaRPr lang="ru-RU" dirty="0">
              <a:solidFill>
                <a:srgbClr val="FF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11461" y="3199561"/>
            <a:ext cx="212791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По  характеру проявления во времени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Временные</a:t>
            </a:r>
            <a:endParaRPr lang="ru-RU" sz="1400" b="1" dirty="0">
              <a:solidFill>
                <a:srgbClr val="FF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Постоянные</a:t>
            </a:r>
          </a:p>
          <a:p>
            <a:pPr algn="ctr"/>
            <a:r>
              <a:rPr lang="ru-RU" sz="1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Риски команды: </a:t>
            </a:r>
            <a:r>
              <a: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отсутствие нужного специалиста,  недостаточный уровень квалификации, </a:t>
            </a:r>
            <a:r>
              <a:rPr lang="ru-RU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недостаточное владение предметной областью, не знание инструментов или </a:t>
            </a:r>
            <a:r>
              <a: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технологий для выполнения поставленных задач</a:t>
            </a:r>
            <a:endParaRPr lang="ru-RU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4908" y="6488668"/>
            <a:ext cx="11287092" cy="369332"/>
          </a:xfrm>
          <a:prstGeom prst="rect">
            <a:avLst/>
          </a:prstGeom>
          <a:solidFill>
            <a:srgbClr val="70C8DA"/>
          </a:solidFill>
          <a:ln>
            <a:solidFill>
              <a:srgbClr val="59CBD7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Алгоритм минимизации рисков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идентификация          оценка            стратегия           управление         анализ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475" b="90339" l="5176" r="9365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747" y="6523548"/>
            <a:ext cx="580472" cy="33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9888" y="6505679"/>
            <a:ext cx="579170" cy="33530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4125" y="6498675"/>
            <a:ext cx="579170" cy="33530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69068" y="6505679"/>
            <a:ext cx="579170" cy="335309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98892938"/>
              </p:ext>
            </p:extLst>
          </p:nvPr>
        </p:nvGraphicFramePr>
        <p:xfrm>
          <a:off x="8204548" y="4509370"/>
          <a:ext cx="3987451" cy="2279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4" name="Picture 4" descr="ÐÐ°ÑÑÐ¸Ð½ÐºÐ¸ Ð¿Ð¾ Ð·Ð°Ð¿ÑÐ¾ÑÑ ÑÐºÑÐµÐ¿ÐºÐ° Ð·Ð½Ð°ÑÐ¾Ðº Ð½Ð° Ð±ÐµÐ»Ð¾Ð¼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9" y="535249"/>
            <a:ext cx="568590" cy="56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8986" y="3379053"/>
            <a:ext cx="566977" cy="56697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47484" y="2515043"/>
            <a:ext cx="882998" cy="8829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164749" y="585620"/>
            <a:ext cx="566977" cy="56697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224368" y="3178480"/>
            <a:ext cx="566977" cy="56697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>
                        <a14:backgroundMark x1="49500" y1="81846" x2="49500" y2="81846"/>
                        <a14:backgroundMark x1="66000" y1="82462" x2="66000" y2="8246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0890" y="-328548"/>
            <a:ext cx="1219306" cy="198137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53695" y="6075453"/>
            <a:ext cx="1444877" cy="89619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224368" y="4496190"/>
            <a:ext cx="1804572" cy="110956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13473" y="4965407"/>
            <a:ext cx="1444877" cy="89619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181345" y="4791394"/>
            <a:ext cx="1481456" cy="914479"/>
          </a:xfrm>
          <a:prstGeom prst="rect">
            <a:avLst/>
          </a:prstGeom>
        </p:spPr>
      </p:pic>
      <p:cxnSp>
        <p:nvCxnSpPr>
          <p:cNvPr id="24" name="Прямая соединительная линия 23"/>
          <p:cNvCxnSpPr/>
          <p:nvPr/>
        </p:nvCxnSpPr>
        <p:spPr>
          <a:xfrm flipH="1">
            <a:off x="5483611" y="2763597"/>
            <a:ext cx="37812" cy="390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473190" y="2751654"/>
            <a:ext cx="48772" cy="3913971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-18424" y="160588"/>
            <a:ext cx="2298391" cy="317019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279967" y="117483"/>
            <a:ext cx="1097375" cy="39017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8366717" y="73541"/>
            <a:ext cx="3843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МБОУ Гимназия №14 «Университетская»</a:t>
            </a:r>
            <a:endParaRPr lang="ru-RU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867" y="-70562"/>
            <a:ext cx="443091" cy="626759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-18424" y="501866"/>
            <a:ext cx="122289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9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263</Words>
  <Application>Microsoft Office PowerPoint</Application>
  <PresentationFormat>Широкоэкранный</PresentationFormat>
  <Paragraphs>52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52</cp:revision>
  <dcterms:created xsi:type="dcterms:W3CDTF">2019-03-19T02:06:21Z</dcterms:created>
  <dcterms:modified xsi:type="dcterms:W3CDTF">2019-11-17T05:53:26Z</dcterms:modified>
</cp:coreProperties>
</file>