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86" r:id="rId4"/>
    <p:sldId id="257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90" r:id="rId13"/>
    <p:sldId id="272" r:id="rId14"/>
    <p:sldId id="274" r:id="rId15"/>
    <p:sldId id="291" r:id="rId16"/>
    <p:sldId id="292" r:id="rId17"/>
    <p:sldId id="293" r:id="rId18"/>
    <p:sldId id="294" r:id="rId19"/>
    <p:sldId id="287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418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573B3BF-CEF4-4FF7-92EF-324C474B2232}" type="datetimeFigureOut">
              <a:rPr lang="ru-RU" smtClean="0"/>
              <a:t>12.12.2019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26D4A6C-8A2B-43D2-85C2-9A35C75184A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539875" y="2874606"/>
            <a:ext cx="6365809" cy="60019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705"/>
            <a:ext cx="7772400" cy="338437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100" b="1" dirty="0" smtClean="0">
                <a:latin typeface="Times New Roman"/>
                <a:ea typeface="Times New Roman"/>
              </a:rPr>
              <a:t/>
            </a:r>
            <a:br>
              <a:rPr lang="ru-RU" sz="3100" b="1" dirty="0" smtClean="0">
                <a:latin typeface="Times New Roman"/>
                <a:ea typeface="Times New Roman"/>
              </a:rPr>
            </a:br>
            <a:r>
              <a:rPr lang="ru-RU" sz="3100" b="1" dirty="0">
                <a:latin typeface="Times New Roman"/>
                <a:ea typeface="Times New Roman"/>
              </a:rPr>
              <a:t/>
            </a:r>
            <a:br>
              <a:rPr lang="ru-RU" sz="3100" b="1" dirty="0">
                <a:latin typeface="Times New Roman"/>
                <a:ea typeface="Times New Roman"/>
              </a:rPr>
            </a:br>
            <a:r>
              <a:rPr lang="ru-RU" sz="3100" b="1" dirty="0" smtClean="0">
                <a:latin typeface="Times New Roman"/>
                <a:ea typeface="Times New Roman"/>
              </a:rPr>
              <a:t/>
            </a:r>
            <a:br>
              <a:rPr lang="ru-RU" sz="3100" b="1" dirty="0" smtClean="0">
                <a:latin typeface="Times New Roman"/>
                <a:ea typeface="Times New Roman"/>
              </a:rPr>
            </a:br>
            <a:r>
              <a:rPr lang="ru-RU" sz="3100" b="1" dirty="0" smtClean="0">
                <a:latin typeface="Times New Roman"/>
                <a:ea typeface="Times New Roman"/>
              </a:rPr>
              <a:t> </a:t>
            </a:r>
            <a:br>
              <a:rPr lang="ru-RU" sz="3100" b="1" dirty="0" smtClean="0">
                <a:latin typeface="Times New Roman"/>
                <a:ea typeface="Times New Roman"/>
              </a:rPr>
            </a:br>
            <a:r>
              <a:rPr lang="ru-RU" sz="3100" b="1" dirty="0">
                <a:latin typeface="Times New Roman"/>
                <a:ea typeface="Times New Roman"/>
              </a:rPr>
              <a:t/>
            </a:r>
            <a:br>
              <a:rPr lang="ru-RU" sz="3100" b="1" dirty="0">
                <a:latin typeface="Times New Roman"/>
                <a:ea typeface="Times New Roman"/>
              </a:rPr>
            </a:br>
            <a:r>
              <a:rPr lang="ru-RU" sz="3100" b="1" dirty="0" smtClean="0">
                <a:latin typeface="Times New Roman"/>
                <a:ea typeface="Times New Roman"/>
              </a:rPr>
              <a:t/>
            </a:r>
            <a:br>
              <a:rPr lang="ru-RU" sz="3100" b="1" dirty="0" smtClean="0">
                <a:latin typeface="Times New Roman"/>
                <a:ea typeface="Times New Roman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  <a:t>Финансово-хозяйственное обеспечение специализированного центра развития движения JuniorSkills на базе образовательного учреждения».</a:t>
            </a:r>
            <a:b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1400" b="1" spc="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1400" b="1" spc="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Муниципального бюджетного общеобразовательного учреждения «Средняя общеобразовательная </a:t>
            </a:r>
            <a:r>
              <a:rPr lang="ru-RU" sz="1400" b="1" spc="4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школа №167»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6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12968" cy="126304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Формирование в образовательной организации нормативно- правовых актов регламентирующих финансовое и хозяйственное обеспечение деятельности специализированного центра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484784"/>
            <a:ext cx="8583489" cy="5472608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C66951"/>
              </a:buClr>
              <a:buNone/>
            </a:pPr>
            <a:r>
              <a:rPr lang="ru-RU" sz="2300" b="1" i="1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ДОГОВОР О СЕТЕВОМ ВЗАИМОДЕЙСТВИИ И СОТРУДНИЧЕСТВЕ ПРИ РЕАЛИЗАЦИИ ОБРАЗОВАТЕЛЬНЫХ ПРОГРАММ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1.3.В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своей деятельности стороны не ставят задач извлечения прибыли, 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либо ведут деятельность по привлечению дополнительных финансовых и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материальных ресурсов для обеспечения ведения совместной деятельности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сторон и качественного ее совершенствования в строгом соответствии с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нормами законодательства о возможностях ведения приносящей доход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деятельности партнеров и положениями учредительных документов. Все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дополнительно привлекаемые финансовые и материальные средства</a:t>
            </a:r>
          </a:p>
          <a:p>
            <a:pPr marL="4572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расходуются на уставную деятельность сторон.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24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3.1.В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случае выбора учащимся (родителями несовершеннолетнего учащегося) занятий 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объединениях, 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финансируемых за счет средств бюджета, выделяемых на выполнение государственного (муниципального)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задания обязанности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сторон по настоящему договору выполняются на безвозмездной основе.</a:t>
            </a:r>
          </a:p>
          <a:p>
            <a:pPr marL="0" indent="3240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3.2. В случае создания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объединения, необходимого для выполнения настоящего договора и не обеспечиваемого источниками финансирования,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одна сторона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выплачивает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другой стороне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 счет средств субсидии, получаемой на выполнение государственного (муниципального) задания, сумму из расчета размера подушевого финансирования за каждого учащегося, пропорционально объему проводимых с ним  занятий.</a:t>
            </a:r>
          </a:p>
          <a:p>
            <a:pPr>
              <a:buFont typeface="Wingdings" pitchFamily="2" charset="2"/>
              <a:buChar char="§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38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9685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ea typeface="Courier New"/>
              </a:rPr>
              <a:t>Положение</a:t>
            </a:r>
            <a:endParaRPr lang="ru-RU" sz="1600" b="1" i="1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ea typeface="Courier New"/>
              </a:rPr>
              <a:t>о специализированном центре развития движения JuniorSkills на базе Муниципального бюджетного общеобразовательного учреждения «Средняя общеобразовательная школа №167»</a:t>
            </a:r>
            <a:endParaRPr lang="ru-RU" sz="1600" b="1" i="1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indent="0">
              <a:spcBef>
                <a:spcPts val="0"/>
              </a:spcBef>
              <a:buNone/>
              <a:tabLst>
                <a:tab pos="26543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ourier New"/>
              </a:rPr>
              <a:t>6. Финансирование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Центра.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indent="0">
              <a:spcBef>
                <a:spcPts val="0"/>
              </a:spcBef>
              <a:buNone/>
              <a:tabLst>
                <a:tab pos="44513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6.1.	Финансирование деятельности Центра может осуществляться: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lvl="0" indent="324000">
              <a:spcBef>
                <a:spcPts val="0"/>
              </a:spcBef>
              <a:buFont typeface="Wingdings"/>
              <a:buChar char=""/>
              <a:tabLst>
                <a:tab pos="9144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за счет средств ОУ;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lvl="0" indent="324000">
              <a:spcBef>
                <a:spcPts val="0"/>
              </a:spcBef>
              <a:buFont typeface="Wingdings"/>
              <a:buChar char=""/>
              <a:tabLst>
                <a:tab pos="9144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за счет средств  Проекта и иных внебюджетных средств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ourier New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 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indent="0">
              <a:spcBef>
                <a:spcPts val="0"/>
              </a:spcBef>
              <a:buNone/>
              <a:tabLst>
                <a:tab pos="27813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7.	Техническое оснащение Центра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indent="0">
              <a:spcBef>
                <a:spcPts val="0"/>
              </a:spcBef>
              <a:buNone/>
              <a:tabLst>
                <a:tab pos="45148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7.1.	Центр должен быть обеспечен необходимыми  помещениями, техническими  ресурсами.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indent="0">
              <a:spcBef>
                <a:spcPts val="0"/>
              </a:spcBef>
              <a:buNone/>
              <a:tabLst>
                <a:tab pos="45148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7.2.	Рабочие места всех штатных сотрудников должны быть обеспечены современной компьютерной техникой с лицензионным программным обеспечением, позволяющей осуществлять основные функции Центра.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indent="0">
              <a:spcBef>
                <a:spcPts val="0"/>
              </a:spcBef>
              <a:buNone/>
              <a:tabLst>
                <a:tab pos="43624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7.3.	Центр должен быть оснащен: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  <a:tabLst>
                <a:tab pos="13462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ourier New"/>
              </a:rPr>
              <a:t>современными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экранно-звуковыми средствами, позволяющими осуществлять презентацию аудиозаписей, видеофильмов, слайдов;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  <a:tabLst>
                <a:tab pos="10731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ourier New"/>
              </a:rPr>
              <a:t>копировально-множительной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техникой;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  <a:tabLst>
                <a:tab pos="1651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ourier New"/>
              </a:rPr>
              <a:t>современными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техническими средствами связи ;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  <a:tabLst>
                <a:tab pos="10731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ourier New"/>
              </a:rPr>
              <a:t>доступом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ourier New"/>
              </a:rPr>
              <a:t>к сети Интернет.</a:t>
            </a: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0" indent="360000">
              <a:spcBef>
                <a:spcPts val="0"/>
              </a:spcBef>
            </a:pPr>
            <a:endParaRPr lang="ru-RU" sz="16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628800"/>
          </a:xfrm>
        </p:spPr>
        <p:txBody>
          <a:bodyPr>
            <a:normAutofit/>
          </a:bodyPr>
          <a:lstStyle/>
          <a:p>
            <a:pPr indent="324000"/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образовательной организации нормативно- правовых актов регламентирующих финансовое и хозяйственное </a:t>
            </a:r>
            <a:r>
              <a:rPr lang="ru-RU" sz="1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специализированного центра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74786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ПОЛОЖЕНИЯ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 проведении школьного и межшкольного чемпионата JuniorSkills в МБОУ «СОШ № 167» города Зеленогорска, Красноярского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 marL="4572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9.	ФИНАНСИРОВАНИЕ ЧЕМПИОНАТА</a:t>
            </a:r>
          </a:p>
          <a:p>
            <a:pPr marL="4572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Расходы по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Чемпионата, необходимых расходных материалов и оборудования осуществляются за счет средств организатора Чемпионата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внебюджетных, спонсорских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поступлений.</a:t>
            </a:r>
          </a:p>
          <a:p>
            <a:pPr marL="4572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Формирование в образовательной организации нормативно- правовых актов регламентирующих финансовое и хозяйственное обеспечение деятельности специализированного центра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71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104456" cy="4752528"/>
          </a:xfrm>
        </p:spPr>
        <p:txBody>
          <a:bodyPr>
            <a:normAutofit fontScale="47500" lnSpcReduction="20000"/>
          </a:bodyPr>
          <a:lstStyle/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Перечень оборудования лаборатории прототипирования: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1.Компьютер в сборе-1шт;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МФУ-1шт;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dirty="0">
                <a:latin typeface="Times New Roman"/>
                <a:ea typeface="Times New Roman"/>
              </a:rPr>
              <a:t>3D-принтер PICASO 3D Designer X </a:t>
            </a:r>
            <a:r>
              <a:rPr lang="ru-RU" sz="4000" dirty="0" smtClean="0">
                <a:latin typeface="Times New Roman"/>
                <a:ea typeface="Times New Roman"/>
              </a:rPr>
              <a:t>-1шт;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/>
                <a:cs typeface="Times New Roman" pitchFamily="18" charset="0"/>
              </a:rPr>
              <a:t>4.</a:t>
            </a:r>
            <a:r>
              <a:rPr lang="ru-RU" sz="4000" dirty="0">
                <a:latin typeface="Times New Roman"/>
                <a:ea typeface="Times New Roman"/>
              </a:rPr>
              <a:t> 3D-Сканер Sense </a:t>
            </a:r>
            <a:r>
              <a:rPr lang="ru-RU" sz="4000" dirty="0" smtClean="0">
                <a:latin typeface="Times New Roman"/>
                <a:ea typeface="Times New Roman"/>
              </a:rPr>
              <a:t>2.x-1шт;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/>
                <a:cs typeface="Times New Roman" pitchFamily="18" charset="0"/>
              </a:rPr>
              <a:t>5. Стол учительский-1шт;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/>
                <a:cs typeface="Times New Roman" pitchFamily="18" charset="0"/>
              </a:rPr>
              <a:t>6. Стол компьютерный-1шт;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/>
                <a:cs typeface="Times New Roman" pitchFamily="18" charset="0"/>
              </a:rPr>
              <a:t>7. Стулья полумягкие-2 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/>
                <a:cs typeface="Times New Roman" pitchFamily="18" charset="0"/>
              </a:rPr>
              <a:t>8. Стол ученические-4шт;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/>
                <a:cs typeface="Times New Roman" pitchFamily="18" charset="0"/>
              </a:rPr>
              <a:t>9. Стулья ученические-8шт;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/>
                <a:cs typeface="Times New Roman" pitchFamily="18" charset="0"/>
              </a:rPr>
              <a:t>10. Шкафы встроенные-2 шт.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/>
                <a:cs typeface="Times New Roman" pitchFamily="18" charset="0"/>
              </a:rPr>
              <a:t>11. Расходные материалы.</a:t>
            </a:r>
            <a:endParaRPr lang="ru-RU" sz="4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базе МБОУ «СОШ №167» лабораторий по прототипированию и электромонтажным работам.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312368"/>
          </a:xfrm>
        </p:spPr>
      </p:pic>
    </p:spTree>
    <p:extLst>
      <p:ext uri="{BB962C8B-B14F-4D97-AF65-F5344CB8AC3E}">
        <p14:creationId xmlns:p14="http://schemas.microsoft.com/office/powerpoint/2010/main" val="256855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752528"/>
          </a:xfrm>
        </p:spPr>
        <p:txBody>
          <a:bodyPr>
            <a:noAutofit/>
          </a:bodyPr>
          <a:lstStyle/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Перечень оборудования лаборатории по электромонтажным работам.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 Электромонтажная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кабинка для подготовки к WorldSkills по компетенции «Электромонтер»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Рабочая кабинка-1шт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 Верстак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-1шт.;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Рабочий стол для компьютера -1шт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 Компьютер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-1шт.; 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Стул регулируемый по высоте-2шт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 Диэлектрический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коврик -2шт.;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Тиски -1шт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 Стремянка-1шт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Инструментальная тележка трех ярусная открытая -1шт.;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Аккумуляторный пылесос -1шт.;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"Тулбокс" набор инструментов;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Набор щит учетно-распределительный (ЩУР) -1 набор;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Набор щит управления (ЩУ) -1 набор;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Набор щит освещения (ЩО) -1 набор;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Логические реле -1 шт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.;HDR-30-24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Блок питания, 24В,1.5А,36Вт – 1шт.;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ВПК-2110-БУ2, толкатель, IP65 -1 шт.;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ВСР10-1-0-КБ Светорегулятор поворот КВАРТА -1 шт.;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Фотореле -1шт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.; Датчик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движения -1шт.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548640"/>
          </a:xfrm>
        </p:spPr>
        <p:txBody>
          <a:bodyPr/>
          <a:lstStyle/>
          <a:p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Создание на базе МБОУ «СОШ №167» лабораторий по прототипированию и электромонтажным работам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2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fontScale="92500" lnSpcReduction="20000"/>
          </a:bodyPr>
          <a:lstStyle/>
          <a:p>
            <a:pPr marL="0" lvl="2" indent="0">
              <a:lnSpc>
                <a:spcPct val="120000"/>
              </a:lnSpc>
              <a:spcBef>
                <a:spcPts val="0"/>
              </a:spcBef>
              <a:buClr>
                <a:srgbClr val="928B70"/>
              </a:buClr>
              <a:buNone/>
            </a:pPr>
            <a:r>
              <a:rPr lang="ru-RU" sz="1900" b="1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Перечень оборудования лаборатории по электромонтажным </a:t>
            </a:r>
            <a:r>
              <a:rPr lang="ru-RU" sz="1900" b="1" dirty="0" smtClean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работам.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Clr>
                <a:srgbClr val="928B70"/>
              </a:buClr>
              <a:buNone/>
            </a:pPr>
            <a:r>
              <a:rPr lang="ru-RU" sz="1900" b="1" dirty="0" smtClean="0">
                <a:solidFill>
                  <a:srgbClr val="53494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</a:t>
            </a:r>
            <a:r>
              <a:rPr lang="ru-RU" sz="1900" b="1" dirty="0" smtClean="0">
                <a:latin typeface="Times New Roman"/>
                <a:ea typeface="Times New Roman"/>
              </a:rPr>
              <a:t>Комплект </a:t>
            </a:r>
            <a:r>
              <a:rPr lang="ru-RU" sz="1900" b="1" dirty="0">
                <a:latin typeface="Times New Roman"/>
                <a:ea typeface="Times New Roman"/>
              </a:rPr>
              <a:t>учебно­- лабораторного оборудования "Электромонтажный стол" (ЭМС-1) – 5 штук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Комплектация: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Комплект учебно-лабораторного оборудования "Электромонтажный стол" (ЭМС1).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Комплект соединительных проводов и сетевых шнуров.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Клипса пластмассовая - </a:t>
            </a:r>
            <a:r>
              <a:rPr lang="ru-RU" dirty="0" smtClean="0">
                <a:latin typeface="Times New Roman"/>
                <a:ea typeface="Times New Roman"/>
              </a:rPr>
              <a:t>набор.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Саморезы </a:t>
            </a:r>
            <a:r>
              <a:rPr lang="ru-RU" dirty="0">
                <a:latin typeface="Times New Roman"/>
                <a:ea typeface="Times New Roman"/>
              </a:rPr>
              <a:t>- набор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/>
                <a:ea typeface="Times New Roman"/>
              </a:rPr>
              <a:t>Электропитание</a:t>
            </a:r>
            <a:r>
              <a:rPr lang="ru-RU" dirty="0">
                <a:latin typeface="Times New Roman"/>
                <a:ea typeface="Times New Roman"/>
              </a:rPr>
              <a:t>: 3 х 380 В, 50 Гц. Потребляемая мощность от сети: не более 5 кВт.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Состав: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Трехфазный источник питания ~ 3 х 380 В. Изолированный от сети однофазный источник питания 24 В, 2 А.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Однофазные розетки.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Перфорированная панель.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Лабораторный стол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/>
                <a:ea typeface="Times New Roman"/>
              </a:rPr>
              <a:t>Рама для навешивания перфорированной панели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Создание на базе МБОУ «СОШ №167» лабораторий по прототипированию и электромонтажным работам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8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2" indent="0">
              <a:lnSpc>
                <a:spcPct val="120000"/>
              </a:lnSpc>
              <a:spcBef>
                <a:spcPts val="0"/>
              </a:spcBef>
              <a:buClr>
                <a:srgbClr val="928B70"/>
              </a:buClr>
              <a:buNone/>
            </a:pPr>
            <a:r>
              <a:rPr lang="ru-RU" b="1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Перечень оборудования лаборатории по электромонтажным работам.</a:t>
            </a:r>
          </a:p>
          <a:p>
            <a:pPr marL="4572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Иное оборудование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Компьютер-1шт;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Проектор с экраном-1шт;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 учительский-2шт;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Стул полумягкий-3шт;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 ученический-3шт;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Стул ученический-12 шт;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Шкаф-1 шт;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Шкаф встроенный -2шт.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4402832" cy="341534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Создание на базе МБОУ «СОШ №167» лабораторий по прототипированию и электромонтажным работам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69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844825"/>
            <a:ext cx="8407893" cy="428165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Победа в Федеральном конкурсе, использование гранта на приобретение оборудование, для создания лабораторий (1008,3 тыс. руб. - федеральные средства, 100 тыс. руб. –средства ТВЭЛ- внебюджет, 50 тыс. руб. -краевое софинансирование)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за счет школы ремонтных работ по подготовке помещений для лабораторий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Монтаж и установка приобретенного оборудования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на работу руководителей лабораторий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04664"/>
            <a:ext cx="8381260" cy="1224136"/>
          </a:xfrm>
        </p:spPr>
        <p:txBody>
          <a:bodyPr/>
          <a:lstStyle/>
          <a:p>
            <a:pPr indent="324000">
              <a:spcBef>
                <a:spcPts val="0"/>
              </a:spcBef>
            </a:pPr>
            <a:r>
              <a:rPr lang="ru-RU" sz="2400" cap="none" spc="150" dirty="0" smtClean="0">
                <a:solidFill>
                  <a:srgbClr val="53494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Финансово-хозяйственное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деятельности специализированного центра.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72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Ремонт и подготовка помещений необходимых для размещения лаборатории по </a:t>
            </a:r>
            <a:r>
              <a:rPr lang="ru-RU" dirty="0" smtClean="0">
                <a:latin typeface="Times New Roman"/>
                <a:ea typeface="Calibri"/>
              </a:rPr>
              <a:t>робототехнике.</a:t>
            </a:r>
          </a:p>
          <a:p>
            <a:r>
              <a:rPr lang="ru-RU" dirty="0">
                <a:latin typeface="Times New Roman"/>
                <a:ea typeface="Calibri"/>
              </a:rPr>
              <a:t>Приобретение оборудования для  лаборатории по </a:t>
            </a:r>
            <a:r>
              <a:rPr lang="ru-RU" dirty="0" smtClean="0">
                <a:latin typeface="Times New Roman"/>
                <a:ea typeface="Calibri"/>
              </a:rPr>
              <a:t>робототехнике.</a:t>
            </a:r>
          </a:p>
          <a:p>
            <a:r>
              <a:rPr lang="ru-RU">
                <a:latin typeface="Times New Roman"/>
                <a:ea typeface="Calibri"/>
              </a:rPr>
              <a:t>А</a:t>
            </a:r>
            <a:r>
              <a:rPr lang="ru-RU" smtClean="0">
                <a:latin typeface="Times New Roman"/>
                <a:ea typeface="Calibri"/>
              </a:rPr>
              <a:t>нализ результатов, </a:t>
            </a:r>
            <a:r>
              <a:rPr lang="ru-RU">
                <a:latin typeface="Times New Roman"/>
                <a:ea typeface="Calibri"/>
              </a:rPr>
              <a:t>финансовый </a:t>
            </a:r>
            <a:r>
              <a:rPr lang="ru-RU" smtClean="0">
                <a:latin typeface="Times New Roman"/>
                <a:ea typeface="Calibri"/>
              </a:rPr>
              <a:t>аудит, </a:t>
            </a:r>
            <a:r>
              <a:rPr lang="ru-RU" dirty="0">
                <a:latin typeface="Times New Roman"/>
                <a:ea typeface="Calibri"/>
              </a:rPr>
              <a:t>анализ </a:t>
            </a:r>
            <a:r>
              <a:rPr lang="ru-RU" dirty="0" smtClean="0">
                <a:latin typeface="Times New Roman"/>
                <a:ea typeface="Calibri"/>
              </a:rPr>
              <a:t>эффективности.</a:t>
            </a:r>
          </a:p>
          <a:p>
            <a:r>
              <a:rPr lang="ru-RU" dirty="0" smtClean="0">
                <a:latin typeface="Times New Roman"/>
                <a:ea typeface="Calibri"/>
              </a:rPr>
              <a:t>Приобретение расходных материалов для лабораторий.</a:t>
            </a:r>
          </a:p>
          <a:p>
            <a:r>
              <a:rPr lang="ru-RU" dirty="0" smtClean="0">
                <a:latin typeface="Times New Roman"/>
                <a:ea typeface="Calibri"/>
              </a:rPr>
              <a:t>Приобретение инструментов и оборудования для лабораторий</a:t>
            </a:r>
          </a:p>
          <a:p>
            <a:r>
              <a:rPr lang="ru-RU" dirty="0" smtClean="0">
                <a:latin typeface="Times New Roman"/>
                <a:ea typeface="Calibri"/>
              </a:rPr>
              <a:t>Использование лабораторий учреждениями партнерами для урочной и внеурочной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Перспективы развития специализированного центра развития движения JuniorSkills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5624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728192" cy="2520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2280" y="332656"/>
            <a:ext cx="1745360" cy="2594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4797152"/>
            <a:ext cx="1675660" cy="739552"/>
          </a:xfrm>
        </p:spPr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spc="15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000" b="1" cap="all" spc="15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cap="all" spc="15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ВНИМАНИЕ, </a:t>
            </a:r>
            <a:endParaRPr lang="ru-RU" sz="4000" b="1" cap="all" spc="15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4000" b="1" cap="all" spc="15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ВСЕМ </a:t>
            </a:r>
            <a:r>
              <a:rPr lang="ru-RU" sz="4000" b="1" cap="all" spc="15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УСПЕХОВ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5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12" y="1719263"/>
            <a:ext cx="6364176" cy="4406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№167» города Зеленогорска Красноярского края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6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4968552"/>
          </a:xfrm>
        </p:spPr>
        <p:txBody>
          <a:bodyPr>
            <a:normAutofit fontScale="85000" lnSpcReduction="20000"/>
          </a:bodyPr>
          <a:lstStyle/>
          <a:p>
            <a:pPr marL="324000" lvl="0" indent="450215" algn="just">
              <a:spcBef>
                <a:spcPts val="0"/>
              </a:spcBef>
            </a:pP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JuniorSkills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, как программа ранней профориентации и основа профессиональной подготовки и состязаний школьников в профессиональном мастерстве была инициирована в 2014 году Фондом Олега Дерипаска «Вольное Дело» в партнерстве с </a:t>
            </a: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WorldSkills Russia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 при поддержке Агентства стратегических инициатив, Министерства образования и науки РФ, Министерства промышленности и торговли РФ.</a:t>
            </a:r>
          </a:p>
          <a:p>
            <a:pPr marL="324000" lvl="0" indent="450215" algn="just">
              <a:spcBef>
                <a:spcPts val="0"/>
              </a:spcBef>
            </a:pP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Основными отличиями является практическая возможность школьникам попробовать себя в разных профессиях и сферах, в том числе профессиях будущего, обучаясь у </a:t>
            </a:r>
            <a:r>
              <a:rPr lang="ru-RU" sz="22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профессионалов, 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а также углубленно освоить и даже получить профессию к окончанию школы. </a:t>
            </a:r>
          </a:p>
          <a:p>
            <a:pPr marL="324000" lvl="0" indent="450215" algn="just">
              <a:spcBef>
                <a:spcPts val="0"/>
              </a:spcBef>
            </a:pP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Программа </a:t>
            </a: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JuniorSkills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 получила поддержку Президента России: в своих Посланиях Федеральному Собранию РФ в 2014 и 2015 году он отметил успехи юниоров и первенство России в проведении таких соревнований, а также предложил объединить соревнования </a:t>
            </a: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JuniorSkills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WorldSkills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 в систему чемпионатов «Молодые профессионалы» (поручение Президента от 8 декабря 2015 г.). </a:t>
            </a:r>
          </a:p>
          <a:p>
            <a:pPr lvl="0"/>
            <a:endParaRPr lang="ru-RU" sz="2000" dirty="0">
              <a:solidFill>
                <a:srgbClr val="000000"/>
              </a:solidFill>
            </a:endParaRPr>
          </a:p>
          <a:p>
            <a:endParaRPr lang="ru-RU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69688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JuniorSkills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41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4265"/>
          </a:xfrm>
        </p:spPr>
        <p:txBody>
          <a:bodyPr>
            <a:normAutofit fontScale="85000" lnSpcReduction="20000"/>
          </a:bodyPr>
          <a:lstStyle/>
          <a:p>
            <a:pPr marL="0" indent="324000" fontAlgn="auto">
              <a:lnSpc>
                <a:spcPct val="120000"/>
              </a:lnSpc>
              <a:spcBef>
                <a:spcPts val="0"/>
              </a:spcBef>
              <a:tabLst>
                <a:tab pos="241935" algn="l"/>
                <a:tab pos="5818505" algn="r"/>
              </a:tabLst>
            </a:pPr>
            <a:r>
              <a:rPr lang="ru-RU" sz="2100" dirty="0" smtClean="0">
                <a:effectLst/>
                <a:latin typeface="Times New Roman"/>
                <a:ea typeface="Times New Roman"/>
              </a:rPr>
              <a:t>Современные тенденции развития общества требуют новых подходов к обучению и воспитанию, обновления инструментов оценки и достижений образовательных результатов.</a:t>
            </a:r>
          </a:p>
          <a:p>
            <a:pPr marL="0" indent="324000" fontAlgn="auto">
              <a:lnSpc>
                <a:spcPct val="120000"/>
              </a:lnSpc>
              <a:spcBef>
                <a:spcPts val="0"/>
              </a:spcBef>
              <a:tabLst>
                <a:tab pos="241935" algn="l"/>
                <a:tab pos="5818505" algn="r"/>
              </a:tabLst>
            </a:pPr>
            <a:r>
              <a:rPr lang="ru-RU" sz="2100" dirty="0">
                <a:latin typeface="Times New Roman"/>
                <a:ea typeface="Times New Roman"/>
              </a:rPr>
              <a:t>П</a:t>
            </a:r>
            <a:r>
              <a:rPr lang="ru-RU" sz="2100" dirty="0" smtClean="0">
                <a:effectLst/>
                <a:latin typeface="Times New Roman"/>
                <a:ea typeface="Times New Roman"/>
              </a:rPr>
              <a:t>риоритетными направлениями системы образования  становится обеспечение качества достижения новых образовательных результатов через построение новой образовательной среды.</a:t>
            </a:r>
          </a:p>
          <a:p>
            <a:pPr marL="0" indent="324000">
              <a:lnSpc>
                <a:spcPct val="120000"/>
              </a:lnSpc>
              <a:spcBef>
                <a:spcPts val="0"/>
              </a:spcBef>
              <a:tabLst>
                <a:tab pos="241935" algn="l"/>
                <a:tab pos="5818505" algn="r"/>
              </a:tabLst>
            </a:pPr>
            <a:r>
              <a:rPr lang="ru-RU" sz="2100" dirty="0" smtClean="0">
                <a:effectLst/>
                <a:latin typeface="Times New Roman"/>
                <a:ea typeface="Times New Roman"/>
              </a:rPr>
              <a:t>Изменение образовательной среды может достигаться путем включения обучающихся в международное движение «Молодые профессионалы» - JuniorSkills</a:t>
            </a:r>
          </a:p>
          <a:p>
            <a:pPr marL="0" lvl="0" indent="324000">
              <a:lnSpc>
                <a:spcPct val="120000"/>
              </a:lnSpc>
              <a:spcBef>
                <a:spcPts val="0"/>
              </a:spcBef>
              <a:buClr>
                <a:srgbClr val="C66951"/>
              </a:buClr>
            </a:pPr>
            <a:r>
              <a:rPr lang="ru-RU" sz="2100" dirty="0">
                <a:solidFill>
                  <a:srgbClr val="534949"/>
                </a:solidFill>
                <a:latin typeface="Times New Roman"/>
                <a:ea typeface="Times New Roman"/>
              </a:rPr>
              <a:t>Реальный запрос наших учеников и их родителей (более 50% выпускников 9-х классов продолжают свое обучение в учреждениях  СПО, более 60% выпускников 11-х связывают свое дальнейшее обучения с инженерными и техническими специальностями). </a:t>
            </a:r>
          </a:p>
          <a:p>
            <a:pPr marL="0" lvl="0" indent="324000">
              <a:lnSpc>
                <a:spcPct val="120000"/>
              </a:lnSpc>
              <a:spcBef>
                <a:spcPts val="0"/>
              </a:spcBef>
              <a:buClr>
                <a:srgbClr val="C66951"/>
              </a:buClr>
            </a:pPr>
            <a:r>
              <a:rPr lang="ru-RU" sz="2100" dirty="0">
                <a:solidFill>
                  <a:srgbClr val="534949"/>
                </a:solidFill>
                <a:latin typeface="Times New Roman"/>
                <a:ea typeface="Times New Roman"/>
              </a:rPr>
              <a:t>Возможность через профориентацию, профессиональные пробы, </a:t>
            </a:r>
            <a:r>
              <a:rPr lang="ru-RU" sz="2100" dirty="0" smtClean="0">
                <a:solidFill>
                  <a:srgbClr val="534949"/>
                </a:solidFill>
                <a:latin typeface="Times New Roman"/>
                <a:ea typeface="Times New Roman"/>
              </a:rPr>
              <a:t>участие </a:t>
            </a:r>
            <a:r>
              <a:rPr lang="ru-RU" sz="2100" dirty="0">
                <a:solidFill>
                  <a:srgbClr val="534949"/>
                </a:solidFill>
                <a:latin typeface="Times New Roman"/>
                <a:ea typeface="Times New Roman"/>
              </a:rPr>
              <a:t>в соревновательной деятельности </a:t>
            </a:r>
            <a:r>
              <a:rPr lang="en-US" sz="2100" dirty="0">
                <a:solidFill>
                  <a:srgbClr val="534949"/>
                </a:solidFill>
                <a:latin typeface="Times New Roman"/>
                <a:ea typeface="Times New Roman"/>
              </a:rPr>
              <a:t>JuniorSkills</a:t>
            </a:r>
            <a:r>
              <a:rPr lang="ru-RU" sz="2100" dirty="0">
                <a:solidFill>
                  <a:srgbClr val="534949"/>
                </a:solidFill>
                <a:latin typeface="Times New Roman"/>
                <a:ea typeface="Times New Roman"/>
              </a:rPr>
              <a:t> </a:t>
            </a:r>
            <a:r>
              <a:rPr lang="ru-RU" sz="2100" dirty="0" smtClean="0">
                <a:solidFill>
                  <a:srgbClr val="534949"/>
                </a:solidFill>
                <a:latin typeface="Times New Roman"/>
                <a:ea typeface="Times New Roman"/>
              </a:rPr>
              <a:t>помочь сделать </a:t>
            </a:r>
            <a:r>
              <a:rPr lang="ru-RU" sz="2100" dirty="0">
                <a:solidFill>
                  <a:srgbClr val="534949"/>
                </a:solidFill>
                <a:latin typeface="Times New Roman"/>
                <a:ea typeface="Times New Roman"/>
              </a:rPr>
              <a:t>ученикам правильный выбор и почувствовать себя успешными</a:t>
            </a:r>
            <a:r>
              <a:rPr lang="ru-RU" sz="2100" dirty="0" smtClean="0">
                <a:solidFill>
                  <a:srgbClr val="534949"/>
                </a:solidFill>
                <a:latin typeface="Times New Roman"/>
                <a:ea typeface="Times New Roman"/>
              </a:rPr>
              <a:t>.</a:t>
            </a:r>
            <a:r>
              <a:rPr lang="ru-RU" sz="21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marL="324000" indent="450215" algn="just" fontAlgn="auto">
              <a:spcBef>
                <a:spcPts val="0"/>
              </a:spcBef>
              <a:spcAft>
                <a:spcPts val="0"/>
              </a:spcAft>
              <a:tabLst>
                <a:tab pos="241935" algn="l"/>
                <a:tab pos="5818505" algn="r"/>
              </a:tabLs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/>
                <a:ea typeface="Times New Roman"/>
              </a:rPr>
              <a:t>Обоснование темы проекта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3253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536504" cy="5112568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2017 году наши ученики, при поддержке преподавателей техникума, приняли участие в межтерриториальном чемпионате «Юные профессионалы Топливной компании Росатома» и по направлению электромонтаж заняли первое и третье места.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Clr>
                <a:srgbClr val="C66951"/>
              </a:buClr>
            </a:pPr>
            <a:r>
              <a:rPr lang="ru-RU" sz="1200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В 2018 году под руководством мастера производственного обучения КГБПОУ «Зеленогорский техникум промышленных технологий и сервиса» Григорьева Н.А. обучающиеся </a:t>
            </a:r>
            <a:r>
              <a:rPr lang="ru-RU" sz="1200" dirty="0" smtClean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9-х, 10-х </a:t>
            </a:r>
            <a:r>
              <a:rPr lang="ru-RU" sz="1200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классов приняли участие в следующих </a:t>
            </a:r>
            <a:r>
              <a:rPr lang="ru-RU" sz="1200" dirty="0" smtClean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мероприятиях: Чемпионат </a:t>
            </a:r>
            <a:r>
              <a:rPr lang="ru-RU" sz="1200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WorldSkills Hi-Tech Junior 2018 от Госкорпорации «Росатом» </a:t>
            </a:r>
            <a:r>
              <a:rPr lang="ru-RU" sz="1200" dirty="0" smtClean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г. Екатеринбург</a:t>
            </a:r>
            <a:r>
              <a:rPr lang="ru-RU" sz="1200" dirty="0" smtClean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);Чемпионат </a:t>
            </a:r>
            <a:r>
              <a:rPr lang="ru-RU" sz="1200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"Юные профессионалы Топливной компании «Росатома»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>
              <a:lnSpc>
                <a:spcPct val="120000"/>
              </a:lnSpc>
              <a:spcBef>
                <a:spcPts val="0"/>
              </a:spcBef>
              <a:buClr>
                <a:srgbClr val="C66951"/>
              </a:buClr>
            </a:pPr>
            <a:r>
              <a:rPr lang="ru-RU" sz="1200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В 2019 году </a:t>
            </a:r>
            <a:r>
              <a:rPr lang="ru-RU" sz="1200" dirty="0" smtClean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вновь  </a:t>
            </a:r>
            <a:r>
              <a:rPr lang="ru-RU" sz="1200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участие школьников в муниципальном чемпионате «Юные профессионалы Топливной компании Росатома» (команда школы стала победителем в </a:t>
            </a:r>
            <a:r>
              <a:rPr lang="ru-RU" sz="1200" dirty="0" smtClean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компетенции «Электромонтаж</a:t>
            </a:r>
            <a:r>
              <a:rPr lang="ru-RU" sz="1200" dirty="0">
                <a:solidFill>
                  <a:srgbClr val="534949"/>
                </a:solidFill>
                <a:latin typeface="Times New Roman" pitchFamily="18" charset="0"/>
                <a:cs typeface="Times New Roman" pitchFamily="18" charset="0"/>
              </a:rPr>
              <a:t>»), что дает нам право принять участие в межрегиональном чемпионат "Юные профессионалы Топливной компании «Росатома» </a:t>
            </a:r>
          </a:p>
          <a:p>
            <a:pPr>
              <a:lnSpc>
                <a:spcPct val="12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93117"/>
            <a:ext cx="4038600" cy="26749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Участие в конкурсах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JuniorSkills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7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256584"/>
          </a:xfrm>
        </p:spPr>
        <p:txBody>
          <a:bodyPr>
            <a:noAutofit/>
          </a:bodyPr>
          <a:lstStyle/>
          <a:p>
            <a:pPr marL="0" indent="324000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нашего проекта является создание новых возможностей для профориентации и освоения школьниками современных и будущих профессиональных компетенций на основе инструментов движения WorldSkills с опорой на передовой отечественный и международный опыт.</a:t>
            </a:r>
          </a:p>
          <a:p>
            <a:pPr marL="0" indent="324000">
              <a:spcBef>
                <a:spcPts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стандартам JuniorSkills экспертов и наставников, изучение техописания компетенций, методики проведения чемпионатов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школьников профессиям и soft skills на базе  школ, техникума, детских технопарков, организаций дополнительного образования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внутренних чемпионатов на уровне одной образовательной организации;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чемпионатах JuniorSkills для юниоров 10-17 лет по методике Worldskills в рамках системы чемпионатов «Молодые профессионалы».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массовой и целостной системы работы со школьниками с использованием различных форм: обучение профмастерству, индустриальные экспедиции, профпробы, проекты.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профессионализма педагогов.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необходимой нормативной базы.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2400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необходимой материально-технической базы учреждения.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школьных лабораторий по прототипированию и электромонтажным работам.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Программа инновационной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71652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4392488"/>
          </a:xfrm>
        </p:spPr>
        <p:txBody>
          <a:bodyPr>
            <a:noAutofit/>
          </a:bodyPr>
          <a:lstStyle/>
          <a:p>
            <a:pPr marL="0" indent="324000">
              <a:spcBef>
                <a:spcPts val="0"/>
              </a:spcBef>
              <a:buNone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1.Формирование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в образовательной организации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нормативно- правовых актов, регламентирующих финансовое и хозяйственное обеспечение деятельности специализированного центра.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2.Создание на базе МБОУ «СОШ №167» лабораторий по прототипированию и электромонтажным работам.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Финансово-хозяйственное обеспечение деятельности специализированного центра.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Перспективы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развития специализированного центра развития движения JuniorSkills 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81260" cy="1772816"/>
          </a:xfrm>
        </p:spPr>
        <p:txBody>
          <a:bodyPr>
            <a:noAutofit/>
          </a:bodyPr>
          <a:lstStyle/>
          <a:p>
            <a:r>
              <a:rPr lang="ru-RU" sz="2000" b="1" spc="150" dirty="0" smtClean="0">
                <a:latin typeface="Times New Roman"/>
                <a:ea typeface="Times New Roman"/>
              </a:rPr>
              <a:t>Состав работ по Финансово-хозяйственному обеспечению </a:t>
            </a:r>
            <a:r>
              <a:rPr lang="ru-RU" sz="2000" b="1" spc="150" dirty="0">
                <a:latin typeface="Times New Roman"/>
                <a:ea typeface="Times New Roman"/>
              </a:rPr>
              <a:t>специализированного центра развития движения JuniorSkills на базе образовательного учреждения».</a:t>
            </a:r>
            <a:br>
              <a:rPr lang="ru-RU" sz="2000" b="1" spc="150" dirty="0">
                <a:latin typeface="Times New Roman"/>
                <a:ea typeface="Times New Roman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9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Положение	о сетевой форме реализации образовательных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</a:p>
          <a:p>
            <a:pPr marL="4572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Источники финансирования сетевого взаимодействия образовательных учреждений в рамках организации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обучения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324000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Финансирование деятельности сети осуществляется в объеме средств, выделяемых на цели функционирования образовательных учреждений, входящих в состав сети, в соответствии с государственными, региональными нормативами в зависимости от типа и вида образовательных учреждений.</a:t>
            </a:r>
          </a:p>
          <a:p>
            <a:pPr marL="0" indent="324000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7.2. Совет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сети, образовательные учреждения, входящие в состав сети, вправе: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привлекать иные финансовые средства за счет внебюджетных и благотворительных источников</a:t>
            </a:r>
          </a:p>
          <a:p>
            <a:pPr marL="0" indent="324000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разработать систему стимулирования труда и адресной социальной поддержки педагогов и др. на основе Уставов образовательных учреждений, входящих в состав сети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1272953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образовательной организации нормативно- правовых актов регламентирующих финансовое и хозяйственное обеспечение деятельности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специализированного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5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50851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ДОГОВОР О СЕТЕВОМ ВЗАИМОДЕЙСТВИИ И СОТРУДНИЧЕСТВЕ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 РЕАЛИЗАЦИИ ОБРАЗОВАТЕЛЬНЫХ ПРОГРАММ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360000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1.1.5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Содействия друг другу в ведении либо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совместного ведения приносящую доход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1.1.6.Содействия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друг другу в оказании либо совместное оказание в рамках данной деятельности услуги и выполнение  работы, с  учетом учредительных документов партнеров по договору, в том числе содействие  друг другу в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участии,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либо совместное участие в конкурсах на  право выполнения работ, оказания услуг для государственных (муниципальных) нужд, на право получения грантовой поддержки и иной  финансовой и материальной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помощи.</a:t>
            </a: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3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360000">
              <a:lnSpc>
                <a:spcPct val="120000"/>
              </a:lnSpc>
              <a:spcBef>
                <a:spcPts val="0"/>
              </a:spcBef>
            </a:pP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1.1.8.Предоставление  </a:t>
            </a: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работникам условий работы по основному месту работы, 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позволяющие </a:t>
            </a: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другой стороне договора привлекать их для ведения собственной деятельности по гражданско-правовым 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договорам, </a:t>
            </a: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либо трудовым договорам о работе по совместительству. 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</a:pP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1.1.9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Взаимного предоставления  друг другу 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права </a:t>
            </a: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пользования имуществом 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установленных </a:t>
            </a:r>
            <a:r>
              <a:rPr lang="ru-RU" sz="2300" b="1" dirty="0">
                <a:latin typeface="Times New Roman" pitchFamily="18" charset="0"/>
                <a:ea typeface="Times New Roman"/>
                <a:cs typeface="Times New Roman" pitchFamily="18" charset="0"/>
              </a:rPr>
              <a:t>законом </a:t>
            </a:r>
            <a:r>
              <a:rPr lang="ru-RU" sz="23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пределах. </a:t>
            </a:r>
            <a:endParaRPr lang="ru-RU" sz="23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360000">
              <a:lnSpc>
                <a:spcPct val="120000"/>
              </a:lnSpc>
              <a:spcBef>
                <a:spcPts val="0"/>
              </a:spcBef>
            </a:pP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1"/>
            <a:ext cx="8381260" cy="108012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Формирование в образовательной организации нормативно- правовых актов регламентирующих финансовое и хозяйственное обеспечение деятельности специализированного центра</a:t>
            </a:r>
            <a: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42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472</TotalTime>
  <Words>1289</Words>
  <Application>Microsoft Office PowerPoint</Application>
  <PresentationFormat>Экран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Сетка</vt:lpstr>
      <vt:lpstr>       «Финансово-хозяйственное обеспечение специализированного центра развития движения JuniorSkills на базе образовательного учреждения».   модель Муниципального бюджетного общеобразовательного учреждения «Средняя общеобразовательная школа №167»</vt:lpstr>
      <vt:lpstr>Муниципальное бюджетное общеобразовательное учреждение «Средняя общеобразовательная школа №167» города Зеленогорска Красноярского края</vt:lpstr>
      <vt:lpstr>Программа  JuniorSkills</vt:lpstr>
      <vt:lpstr>Обоснование темы проекта</vt:lpstr>
      <vt:lpstr>Участие в конкурсах JuniorSkills</vt:lpstr>
      <vt:lpstr>Программа инновационной деятельности</vt:lpstr>
      <vt:lpstr>Состав работ по Финансово-хозяйственному обеспечению специализированного центра развития движения JuniorSkills на базе образовательного учреждения». </vt:lpstr>
      <vt:lpstr>Формирование в образовательной организации нормативно- правовых актов регламентирующих финансовое и хозяйственное обеспечение деятельности специализированного центра. </vt:lpstr>
      <vt:lpstr>Формирование в образовательной организации нормативно- правовых актов регламентирующих финансовое и хозяйственное обеспечение деятельности специализированного центра. </vt:lpstr>
      <vt:lpstr>Формирование в образовательной организации нормативно- правовых актов регламентирующих финансовое и хозяйственное обеспечение деятельности специализированного центра. </vt:lpstr>
      <vt:lpstr>Формирование в образовательной организации нормативно- правовых актов регламентирующих финансовое и хозяйственное обеспечение деятельности специализированного центра</vt:lpstr>
      <vt:lpstr>Формирование в образовательной организации нормативно- правовых актов регламентирующих финансовое и хозяйственное обеспечение деятельности специализированного центра</vt:lpstr>
      <vt:lpstr>Создание на базе МБОУ «СОШ №167» лабораторий по прототипированию и электромонтажным работам.  </vt:lpstr>
      <vt:lpstr>Создание на базе МБОУ «СОШ №167» лабораторий по прототипированию и электромонтажным работам</vt:lpstr>
      <vt:lpstr>Создание на базе МБОУ «СОШ №167» лабораторий по прототипированию и электромонтажным работам</vt:lpstr>
      <vt:lpstr>Создание на базе МБОУ «СОШ №167» лабораторий по прототипированию и электромонтажным работам</vt:lpstr>
      <vt:lpstr>. Финансово-хозяйственное обеспечение деятельности специализированного центра. </vt:lpstr>
      <vt:lpstr>Перспективы развития специализированного центра развития движения JuniorSkills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специализированного центра развития движения JuniorSkills на базе образовательного учреждения»</dc:title>
  <dc:creator>Черников</dc:creator>
  <cp:lastModifiedBy>Черников</cp:lastModifiedBy>
  <cp:revision>52</cp:revision>
  <cp:lastPrinted>2019-12-08T02:44:50Z</cp:lastPrinted>
  <dcterms:created xsi:type="dcterms:W3CDTF">2019-12-06T00:48:15Z</dcterms:created>
  <dcterms:modified xsi:type="dcterms:W3CDTF">2019-12-12T02:01:43Z</dcterms:modified>
</cp:coreProperties>
</file>