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67" r:id="rId3"/>
    <p:sldId id="314" r:id="rId4"/>
    <p:sldId id="275" r:id="rId5"/>
    <p:sldId id="268" r:id="rId6"/>
    <p:sldId id="277" r:id="rId7"/>
    <p:sldId id="269" r:id="rId8"/>
    <p:sldId id="270" r:id="rId9"/>
    <p:sldId id="276" r:id="rId10"/>
    <p:sldId id="271" r:id="rId11"/>
    <p:sldId id="280" r:id="rId12"/>
    <p:sldId id="272" r:id="rId13"/>
    <p:sldId id="278" r:id="rId14"/>
    <p:sldId id="279" r:id="rId15"/>
    <p:sldId id="301" r:id="rId16"/>
    <p:sldId id="273" r:id="rId17"/>
    <p:sldId id="285" r:id="rId18"/>
    <p:sldId id="287" r:id="rId19"/>
    <p:sldId id="288" r:id="rId20"/>
    <p:sldId id="289" r:id="rId21"/>
    <p:sldId id="292" r:id="rId22"/>
    <p:sldId id="290" r:id="rId23"/>
    <p:sldId id="298" r:id="rId24"/>
    <p:sldId id="303" r:id="rId25"/>
    <p:sldId id="291" r:id="rId26"/>
    <p:sldId id="296" r:id="rId27"/>
    <p:sldId id="310" r:id="rId28"/>
    <p:sldId id="311" r:id="rId29"/>
    <p:sldId id="293" r:id="rId30"/>
    <p:sldId id="302" r:id="rId31"/>
    <p:sldId id="281" r:id="rId32"/>
    <p:sldId id="308" r:id="rId33"/>
    <p:sldId id="307" r:id="rId34"/>
    <p:sldId id="305" r:id="rId35"/>
    <p:sldId id="306" r:id="rId36"/>
    <p:sldId id="309" r:id="rId37"/>
    <p:sldId id="282" r:id="rId38"/>
    <p:sldId id="297" r:id="rId39"/>
    <p:sldId id="312" r:id="rId40"/>
    <p:sldId id="300" r:id="rId41"/>
    <p:sldId id="313" r:id="rId42"/>
    <p:sldId id="299" r:id="rId43"/>
    <p:sldId id="294" r:id="rId44"/>
    <p:sldId id="315" r:id="rId45"/>
    <p:sldId id="274" r:id="rId46"/>
    <p:sldId id="283" r:id="rId47"/>
    <p:sldId id="266" r:id="rId4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675C1-999E-4F50-B152-D832BCCB457F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D760F-2CDC-4786-80ED-25DAF5086A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07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D760F-2CDC-4786-80ED-25DAF5086AB9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59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8"/>
          <p:cNvSpPr txBox="1">
            <a:spLocks noChangeArrowheads="1"/>
          </p:cNvSpPr>
          <p:nvPr/>
        </p:nvSpPr>
        <p:spPr bwMode="gray">
          <a:xfrm>
            <a:off x="8026400" y="5934076"/>
            <a:ext cx="377613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smtClean="0">
                <a:ln>
                  <a:noFill/>
                </a:ln>
                <a:solidFill>
                  <a:srgbClr val="6FB4E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LOGO</a:t>
            </a: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rot="16200000">
            <a:off x="9620250" y="4286251"/>
            <a:ext cx="2571750" cy="2571749"/>
          </a:xfrm>
          <a:prstGeom prst="rtTriangle">
            <a:avLst/>
          </a:prstGeom>
          <a:gradFill flip="none" rotWithShape="1">
            <a:gsLst>
              <a:gs pos="0">
                <a:schemeClr val="accent5">
                  <a:lumMod val="2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17" descr="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018" y="5357814"/>
            <a:ext cx="1162049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1" y="5562601"/>
            <a:ext cx="176106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818" y="5643563"/>
            <a:ext cx="82338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048000" y="3962400"/>
            <a:ext cx="8229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46400" y="3200401"/>
            <a:ext cx="8534400" cy="682625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7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 userDrawn="1"/>
        </p:nvSpPr>
        <p:spPr>
          <a:xfrm rot="16200000">
            <a:off x="9620250" y="4286251"/>
            <a:ext cx="2571750" cy="2571749"/>
          </a:xfrm>
          <a:prstGeom prst="rtTriangle">
            <a:avLst/>
          </a:prstGeom>
          <a:gradFill flip="none" rotWithShape="1">
            <a:gsLst>
              <a:gs pos="0">
                <a:schemeClr val="accent5">
                  <a:lumMod val="2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17" descr="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018" y="5357814"/>
            <a:ext cx="1162049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1" y="5562601"/>
            <a:ext cx="176106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818" y="5643563"/>
            <a:ext cx="82338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 userDrawn="1"/>
        </p:nvSpPr>
        <p:spPr>
          <a:xfrm rot="16200000">
            <a:off x="9620250" y="4286251"/>
            <a:ext cx="2571750" cy="2571749"/>
          </a:xfrm>
          <a:prstGeom prst="rtTriangle">
            <a:avLst/>
          </a:prstGeom>
          <a:gradFill flip="none" rotWithShape="1">
            <a:gsLst>
              <a:gs pos="0">
                <a:schemeClr val="accent5">
                  <a:lumMod val="2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17" descr="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018" y="5357814"/>
            <a:ext cx="1162049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1" y="5562601"/>
            <a:ext cx="176106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818" y="5643563"/>
            <a:ext cx="82338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17000" y="350838"/>
            <a:ext cx="2768600" cy="5592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350838"/>
            <a:ext cx="8102600" cy="5592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805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 userDrawn="1"/>
        </p:nvSpPr>
        <p:spPr>
          <a:xfrm rot="16200000">
            <a:off x="9620250" y="4286251"/>
            <a:ext cx="2571750" cy="2571749"/>
          </a:xfrm>
          <a:prstGeom prst="rtTriangle">
            <a:avLst/>
          </a:prstGeom>
          <a:gradFill flip="none" rotWithShape="1">
            <a:gsLst>
              <a:gs pos="0">
                <a:schemeClr val="accent5">
                  <a:lumMod val="2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17" descr="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018" y="5357814"/>
            <a:ext cx="1162049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1" y="5562601"/>
            <a:ext cx="176106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818" y="5643563"/>
            <a:ext cx="82338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350838"/>
            <a:ext cx="9245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11200" y="1219200"/>
            <a:ext cx="11074400" cy="47244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411092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 userDrawn="1"/>
        </p:nvSpPr>
        <p:spPr>
          <a:xfrm rot="16200000">
            <a:off x="9620250" y="4286251"/>
            <a:ext cx="2571750" cy="2571749"/>
          </a:xfrm>
          <a:prstGeom prst="rtTriangle">
            <a:avLst/>
          </a:prstGeom>
          <a:gradFill flip="none" rotWithShape="1">
            <a:gsLst>
              <a:gs pos="0">
                <a:schemeClr val="accent5">
                  <a:lumMod val="2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17" descr="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018" y="5357814"/>
            <a:ext cx="1162049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1" y="5562601"/>
            <a:ext cx="176106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818" y="5643563"/>
            <a:ext cx="82338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4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 userDrawn="1"/>
        </p:nvSpPr>
        <p:spPr>
          <a:xfrm rot="16200000">
            <a:off x="9620250" y="4286251"/>
            <a:ext cx="2571750" cy="2571749"/>
          </a:xfrm>
          <a:prstGeom prst="rtTriangle">
            <a:avLst/>
          </a:prstGeom>
          <a:gradFill flip="none" rotWithShape="1">
            <a:gsLst>
              <a:gs pos="0">
                <a:schemeClr val="accent5">
                  <a:lumMod val="2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17" descr="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018" y="5357814"/>
            <a:ext cx="1162049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1" y="5562601"/>
            <a:ext cx="176106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818" y="5643563"/>
            <a:ext cx="82338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9876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 userDrawn="1"/>
        </p:nvSpPr>
        <p:spPr>
          <a:xfrm rot="16200000">
            <a:off x="9620250" y="4286251"/>
            <a:ext cx="2571750" cy="2571749"/>
          </a:xfrm>
          <a:prstGeom prst="rtTriangle">
            <a:avLst/>
          </a:prstGeom>
          <a:gradFill flip="none" rotWithShape="1">
            <a:gsLst>
              <a:gs pos="0">
                <a:schemeClr val="accent5">
                  <a:lumMod val="2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17" descr="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018" y="5357814"/>
            <a:ext cx="1162049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1" y="5562601"/>
            <a:ext cx="176106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818" y="5643563"/>
            <a:ext cx="82338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1200" y="1219200"/>
            <a:ext cx="5435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50000" y="1219200"/>
            <a:ext cx="5435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214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/>
          <p:cNvSpPr/>
          <p:nvPr userDrawn="1"/>
        </p:nvSpPr>
        <p:spPr>
          <a:xfrm rot="16200000">
            <a:off x="9620250" y="4286251"/>
            <a:ext cx="2571750" cy="2571749"/>
          </a:xfrm>
          <a:prstGeom prst="rtTriangle">
            <a:avLst/>
          </a:prstGeom>
          <a:gradFill flip="none" rotWithShape="1">
            <a:gsLst>
              <a:gs pos="0">
                <a:schemeClr val="accent5">
                  <a:lumMod val="2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17" descr="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018" y="5357814"/>
            <a:ext cx="1162049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1" y="5562601"/>
            <a:ext cx="176106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818" y="5643563"/>
            <a:ext cx="82338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60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ый треугольник 2"/>
          <p:cNvSpPr/>
          <p:nvPr userDrawn="1"/>
        </p:nvSpPr>
        <p:spPr>
          <a:xfrm rot="16200000">
            <a:off x="9620250" y="4286251"/>
            <a:ext cx="2571750" cy="2571749"/>
          </a:xfrm>
          <a:prstGeom prst="rtTriangle">
            <a:avLst/>
          </a:prstGeom>
          <a:gradFill flip="none" rotWithShape="1">
            <a:gsLst>
              <a:gs pos="0">
                <a:schemeClr val="accent5">
                  <a:lumMod val="2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17" descr="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018" y="5357814"/>
            <a:ext cx="1162049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1" y="5562601"/>
            <a:ext cx="176106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818" y="5643563"/>
            <a:ext cx="82338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10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ый треугольник 1"/>
          <p:cNvSpPr/>
          <p:nvPr userDrawn="1"/>
        </p:nvSpPr>
        <p:spPr>
          <a:xfrm rot="16200000">
            <a:off x="9620250" y="4286251"/>
            <a:ext cx="2571750" cy="2571749"/>
          </a:xfrm>
          <a:prstGeom prst="rtTriangle">
            <a:avLst/>
          </a:prstGeom>
          <a:gradFill flip="none" rotWithShape="1">
            <a:gsLst>
              <a:gs pos="0">
                <a:schemeClr val="accent5">
                  <a:lumMod val="2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17" descr="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018" y="5357814"/>
            <a:ext cx="1162049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5" descr="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1" y="5562601"/>
            <a:ext cx="176106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818" y="5643563"/>
            <a:ext cx="82338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06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 userDrawn="1"/>
        </p:nvSpPr>
        <p:spPr>
          <a:xfrm rot="16200000">
            <a:off x="9620250" y="4286251"/>
            <a:ext cx="2571750" cy="2571749"/>
          </a:xfrm>
          <a:prstGeom prst="rtTriangle">
            <a:avLst/>
          </a:prstGeom>
          <a:gradFill flip="none" rotWithShape="1">
            <a:gsLst>
              <a:gs pos="0">
                <a:schemeClr val="accent5">
                  <a:lumMod val="2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17" descr="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018" y="5357814"/>
            <a:ext cx="1162049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1" y="5562601"/>
            <a:ext cx="176106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818" y="5643563"/>
            <a:ext cx="82338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5793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 userDrawn="1"/>
        </p:nvSpPr>
        <p:spPr>
          <a:xfrm rot="16200000">
            <a:off x="9620250" y="4286251"/>
            <a:ext cx="2571750" cy="2571749"/>
          </a:xfrm>
          <a:prstGeom prst="rtTriangle">
            <a:avLst/>
          </a:prstGeom>
          <a:gradFill flip="none" rotWithShape="1">
            <a:gsLst>
              <a:gs pos="0">
                <a:schemeClr val="accent5">
                  <a:lumMod val="2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17" descr="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018" y="5357814"/>
            <a:ext cx="1162049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1" y="5562601"/>
            <a:ext cx="176106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818" y="5643563"/>
            <a:ext cx="82338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09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Rectangle 50"/>
          <p:cNvSpPr>
            <a:spLocks noChangeArrowheads="1"/>
          </p:cNvSpPr>
          <p:nvPr/>
        </p:nvSpPr>
        <p:spPr bwMode="gray">
          <a:xfrm>
            <a:off x="2844800" y="381000"/>
            <a:ext cx="9347200" cy="533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2001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5" name="Rectangle 51"/>
          <p:cNvSpPr>
            <a:spLocks noChangeArrowheads="1"/>
          </p:cNvSpPr>
          <p:nvPr/>
        </p:nvSpPr>
        <p:spPr bwMode="gray">
          <a:xfrm>
            <a:off x="2641600" y="457200"/>
            <a:ext cx="95504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32001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219200"/>
            <a:ext cx="1107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06400" y="6553200"/>
            <a:ext cx="284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7924800" y="6324600"/>
            <a:ext cx="3860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www.themegallery.com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962400" y="6553200"/>
            <a:ext cx="284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C06800-EEC7-4843-BDE2-FCDED4F656BD}" type="slidenum">
              <a:rPr lang="en-US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438400" y="350838"/>
            <a:ext cx="9245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3" name="Text Box 45"/>
          <p:cNvSpPr txBox="1">
            <a:spLocks noChangeArrowheads="1"/>
          </p:cNvSpPr>
          <p:nvPr/>
        </p:nvSpPr>
        <p:spPr bwMode="white">
          <a:xfrm>
            <a:off x="9594851" y="5943601"/>
            <a:ext cx="219074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smtClean="0">
                <a:ln>
                  <a:noFill/>
                </a:ln>
                <a:solidFill>
                  <a:srgbClr val="6FB4E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35699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ый треугольник 13"/>
          <p:cNvSpPr/>
          <p:nvPr/>
        </p:nvSpPr>
        <p:spPr>
          <a:xfrm rot="16200000">
            <a:off x="8417719" y="4607719"/>
            <a:ext cx="2571750" cy="1928812"/>
          </a:xfrm>
          <a:prstGeom prst="rtTriangle">
            <a:avLst/>
          </a:prstGeom>
          <a:gradFill flip="none" rotWithShape="1">
            <a:gsLst>
              <a:gs pos="0">
                <a:schemeClr val="accent5">
                  <a:lumMod val="25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339" name="Picture 17" descr="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764" y="5357814"/>
            <a:ext cx="871537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5" descr="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8" y="5562601"/>
            <a:ext cx="13208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6" descr="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114" y="5643563"/>
            <a:ext cx="6175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798931" y="5604862"/>
            <a:ext cx="3211238" cy="4883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Arial"/>
              </a:rPr>
              <a:t>Вебинар,13.10.2020</a:t>
            </a:r>
            <a:endParaRPr lang="ru-RU" sz="1600" b="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4347" name="Группа 11"/>
          <p:cNvGrpSpPr>
            <a:grpSpLocks/>
          </p:cNvGrpSpPr>
          <p:nvPr/>
        </p:nvGrpSpPr>
        <p:grpSpPr bwMode="auto">
          <a:xfrm>
            <a:off x="1654176" y="4654550"/>
            <a:ext cx="2022475" cy="1631950"/>
            <a:chOff x="6714112" y="4831347"/>
            <a:chExt cx="2429887" cy="1796369"/>
          </a:xfrm>
        </p:grpSpPr>
        <p:pic>
          <p:nvPicPr>
            <p:cNvPr id="14349" name="Picture 17" descr="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8188" y="4831347"/>
              <a:ext cx="1107216" cy="1026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5" descr="b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714112" y="5143511"/>
              <a:ext cx="1464685" cy="1357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6" descr="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892968" y="5469949"/>
              <a:ext cx="1251031" cy="1157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3523273" y="390759"/>
            <a:ext cx="747834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</a:t>
            </a:r>
            <a:r>
              <a:rPr lang="ru-RU" sz="1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Еврогимназия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«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</a:rPr>
              <a:t>Муниципальный ресурсный центр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как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</a:rPr>
              <a:t>методический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инструмент 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</a:rPr>
              <a:t>управления качеством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образования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</a:rPr>
              <a:t>в условиях реализации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ФГОС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</a:rPr>
              <a:t>СОО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на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</a:rPr>
              <a:t>основе сетевого взаимодействия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</a:rPr>
              <a:t>«Учебно-исследовательская деятельность школьников. Особенности организации </a:t>
            </a:r>
            <a:endParaRPr lang="ru-RU" sz="40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в 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</a:rPr>
              <a:t>старшей школе»</a:t>
            </a:r>
            <a:endParaRPr lang="ru-RU" sz="40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8015" y="368423"/>
            <a:ext cx="9245600" cy="563562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Bef>
                <a:spcPct val="20000"/>
              </a:spcBef>
              <a:spcAft>
                <a:spcPts val="750"/>
              </a:spcAft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18.2. Содержательный раздел основной образовательной программы:</a:t>
            </a:r>
            <a:r>
              <a:rPr lang="ru-RU" sz="2400" b="0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0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4630" y="823546"/>
            <a:ext cx="11074400" cy="47244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18.2.1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Программа развития универсальных учебных действий при получении среднего общего образования (далее - Программа) должна быть направлена на: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необходимость ведения систематического курса;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наличия учебных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пособий.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у обучающихся 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системных представлений и опыта применения методов, технологий и форм организации проектной и учебно-исследовательской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деятельности для достижения практико-ориентированных результатов образования 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разработки, реализации и общественной презентации обучающимися результатов исследования, индивидуального проекта, 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направленного на решение научной, личностно и (или) социально значимой проблемы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11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18.2.1. Программа развития универсальных учебных действий при получении среднего общего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200" y="981808"/>
            <a:ext cx="11074400" cy="4724400"/>
          </a:xfrm>
        </p:spPr>
        <p:txBody>
          <a:bodyPr/>
          <a:lstStyle/>
          <a:p>
            <a:r>
              <a:rPr lang="ru-RU" sz="1800" dirty="0"/>
              <a:t>Реализации ФГОС СОО определяет цели учебно-исследовательской и проектной деятельности, которые </a:t>
            </a:r>
            <a:r>
              <a:rPr lang="ru-RU" sz="1800" dirty="0" smtClean="0"/>
              <a:t>представлены </a:t>
            </a:r>
            <a:r>
              <a:rPr lang="ru-RU" sz="1800" dirty="0"/>
              <a:t>в программе развития универсальных учебных действий:</a:t>
            </a:r>
          </a:p>
          <a:p>
            <a:r>
              <a:rPr lang="ru-RU" sz="1800" dirty="0"/>
              <a:t>- формирование у обучающихся основ культуры исследовательской и проектной деятельности; навыков разработки, реализации и общественной презентации обучающимися результатов;</a:t>
            </a:r>
          </a:p>
          <a:p>
            <a:r>
              <a:rPr lang="ru-RU" sz="1800" dirty="0"/>
              <a:t>- формирование компетенций и компетентностей в учебно-исследовательской и проектной деятельности;</a:t>
            </a:r>
          </a:p>
          <a:p>
            <a:r>
              <a:rPr lang="ru-RU" sz="1800" dirty="0"/>
              <a:t>- формирование навыков участия в различных формах организации учебно-исследовательской и проектной деятельности (творческие конкурсы, олимпиады, научные сообщества, научно-практические конференции);</a:t>
            </a:r>
          </a:p>
          <a:p>
            <a:r>
              <a:rPr lang="ru-RU" sz="1800" dirty="0"/>
              <a:t>- овладение приемами учебного сотрудничества и социального взаимодействия со сверстниками, старшими школьниками и взрослыми в совместной учебно-исследовательской и проектной деятельности;</a:t>
            </a:r>
          </a:p>
          <a:p>
            <a:r>
              <a:rPr lang="ru-RU" sz="1800" dirty="0"/>
              <a:t>- организация основных направлений учебно-исследовательской и проектной деятельности обучающихся (исследовательское, инженерное, прикладное, информационное, социальное, игровое, творческое направление проектов), а также форм организации учебно-исследовательской и проектной деятельности по каждому из направлений; планируемые результаты формирования и развития компетентности обучающихся в области использования информационно-коммуникационных технологий, подготовки индивидуального проекта, выполняемого в процессе обучения в рамках одного предмета или на </a:t>
            </a:r>
            <a:r>
              <a:rPr lang="ru-RU" sz="1800" dirty="0" err="1"/>
              <a:t>межпредметной</a:t>
            </a:r>
            <a:r>
              <a:rPr lang="ru-RU" sz="1800" dirty="0"/>
              <a:t> основе…» [5].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0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Организационный раздел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 основной образовательной программы:</a:t>
            </a:r>
            <a:r>
              <a:rPr lang="ru-RU" sz="2400" b="0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0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2407" y="914400"/>
            <a:ext cx="11074400" cy="4724400"/>
          </a:xfrm>
        </p:spPr>
        <p:txBody>
          <a:bodyPr/>
          <a:lstStyle/>
          <a:p>
            <a:r>
              <a:rPr lang="ru-RU" b="1" dirty="0"/>
              <a:t>Квалификация педагогических работников </a:t>
            </a:r>
            <a:r>
              <a:rPr lang="ru-RU" dirty="0"/>
              <a:t>организаций, осуществляющих образовательную деятельность должна отражать:</a:t>
            </a:r>
          </a:p>
          <a:p>
            <a:r>
              <a:rPr lang="ru-RU" dirty="0" smtClean="0"/>
              <a:t>...Согласно </a:t>
            </a:r>
            <a:r>
              <a:rPr lang="ru-RU" dirty="0"/>
              <a:t>стандарту педагогические работники должны иметь достаточную квалификацию для организации и сопровождения учебно-исследовательской и проектной деятельности обучающихся. Пути повышения этой квалификации для педагогов могут быть:</a:t>
            </a:r>
          </a:p>
          <a:p>
            <a:r>
              <a:rPr lang="ru-RU" dirty="0"/>
              <a:t>организовывать и сопровождать учебно-исследовательскую и проектную деятельность обучающихся, выполнение ими индивидуального проекта...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82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2992" y="517892"/>
            <a:ext cx="9245600" cy="563562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Bef>
                <a:spcPct val="20000"/>
              </a:spcBef>
              <a:spcAft>
                <a:spcPts val="750"/>
              </a:spcAft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оснащение образовательной деятельности должно обеспечивать возможность:</a:t>
            </a:r>
            <a:r>
              <a:rPr lang="ru-RU" sz="2400" b="0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0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315" y="981807"/>
            <a:ext cx="11632223" cy="4724400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включения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 в проектную и учебно-исследовательскую деятельность, проведения наблюдений и экспериментов, в том числе с использованием учебного лабораторного оборудования цифрового (электронного) и традиционного измерения, виртуальных лабораторий, вещественных и виртуально-наглядных моделей и коллекций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основных математических и 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естественнонаучных объектов и явлений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;</a:t>
            </a:r>
            <a:endParaRPr lang="ru-RU" sz="1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Материальные ресурсы школы должны обеспечивать:</a:t>
            </a:r>
            <a:endParaRPr lang="ru-RU" sz="1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художественного творчества с использованием современных инструментов и технологий, 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реализации художественно-оформительских и издательских проектов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...выполнение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достаточно серьёзных исследовательских проектов, связанных с использованием учебного лабораторного оборудования (такие исследования, как правило, будут выполнять обучающиеся, выбравшие дополнительные предметы и курсы по выбору, связанные с определённым направлением);</a:t>
            </a:r>
            <a:endParaRPr lang="ru-RU" sz="1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стандарте подчёркивается и роль художественного творчества, позволяющего выполнять художественно-оформительские и издательские проекты (это позволит привлечь к реализации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проектов по естественно-научному направлению тех обучающихся, которых мы традиционно называем гуманитариями).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6206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Локальные акты ОО, регламентирующие исследовательскую и проектную деятельность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776" y="914400"/>
            <a:ext cx="11074400" cy="4724400"/>
          </a:xfrm>
        </p:spPr>
        <p:txBody>
          <a:bodyPr/>
          <a:lstStyle/>
          <a:p>
            <a:r>
              <a:rPr lang="ru-RU" dirty="0" smtClean="0"/>
              <a:t>Основная образовательная программа среднего общего образования;</a:t>
            </a:r>
          </a:p>
          <a:p>
            <a:r>
              <a:rPr lang="ru-RU" dirty="0" smtClean="0"/>
              <a:t>Положение об индивидуальном проекте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Положение о текущем контроле и промежуточной аттестации обучающихся;</a:t>
            </a:r>
            <a:endParaRPr lang="ru-RU" dirty="0" smtClean="0"/>
          </a:p>
          <a:p>
            <a:r>
              <a:rPr lang="ru-RU" dirty="0" smtClean="0"/>
              <a:t>Положение об индивидуальном учебном плане;</a:t>
            </a:r>
          </a:p>
          <a:p>
            <a:r>
              <a:rPr lang="ru-RU" dirty="0" smtClean="0"/>
              <a:t>Положение об индивидуальной образовательной программе;</a:t>
            </a:r>
          </a:p>
          <a:p>
            <a:r>
              <a:rPr lang="ru-RU" dirty="0" smtClean="0"/>
              <a:t>Положение о </a:t>
            </a:r>
            <a:r>
              <a:rPr lang="ru-RU" dirty="0" err="1" smtClean="0"/>
              <a:t>тьюторе</a:t>
            </a:r>
            <a:r>
              <a:rPr lang="ru-RU" dirty="0" smtClean="0"/>
              <a:t>;</a:t>
            </a:r>
            <a:endParaRPr lang="en-US" dirty="0" smtClean="0"/>
          </a:p>
          <a:p>
            <a:r>
              <a:rPr lang="ru-RU" dirty="0" smtClean="0"/>
              <a:t>Договоры(соглашения) с организациями, предприятиями,  ОО СПО, ОО ВПО,  на базе которых возможно выполнение практической части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3606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3153" y="168568"/>
            <a:ext cx="8582679" cy="62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38" t="12107" r="9556" b="6748"/>
          <a:stretch/>
        </p:blipFill>
        <p:spPr>
          <a:xfrm>
            <a:off x="1081454" y="219809"/>
            <a:ext cx="10128738" cy="61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7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Позволяют определить набор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31950" y="115888"/>
          <a:ext cx="9036050" cy="6649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8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УЧЕБНЫЙ</a:t>
                      </a:r>
                      <a:r>
                        <a:rPr lang="ru-RU" sz="2200" b="1" baseline="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 ПРОЕКТ</a:t>
                      </a:r>
                      <a:endParaRPr lang="ru-RU" sz="2200" b="1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УЧЕБНОЕ ИССЛЕДОВАНИЕ</a:t>
                      </a:r>
                      <a:endParaRPr lang="ru-RU" sz="2200" b="1" dirty="0"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ПРОБЛЕМА </a:t>
                      </a:r>
                    </a:p>
                    <a:p>
                      <a:pPr algn="ctr"/>
                      <a:r>
                        <a:rPr lang="ru-RU" b="0" dirty="0" smtClean="0"/>
                        <a:t>(интересна для обучающегося,</a:t>
                      </a:r>
                      <a:r>
                        <a:rPr lang="ru-RU" b="0" baseline="0" dirty="0" smtClean="0"/>
                        <a:t> актуальна, реализуема в имеющихся условиях, лежать в рамках учебной дисциплины)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Объект исследования </a:t>
                      </a:r>
                      <a:r>
                        <a:rPr lang="ru-RU" dirty="0" smtClean="0"/>
                        <a:t>(что исследуем? Процесс?  Явление?)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Предмет исследования </a:t>
                      </a:r>
                      <a:r>
                        <a:rPr lang="ru-RU" dirty="0" smtClean="0"/>
                        <a:t>(как исследуем,</a:t>
                      </a:r>
                      <a:r>
                        <a:rPr lang="ru-RU" baseline="0" dirty="0" smtClean="0"/>
                        <a:t> какие отношения, аспекты, функции будут изучаться?)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ЦЕЛЬ</a:t>
                      </a:r>
                    </a:p>
                    <a:p>
                      <a:pPr algn="ctr"/>
                      <a:r>
                        <a:rPr lang="ru-RU" b="0" dirty="0" smtClean="0"/>
                        <a:t>конкретный, охарактеризованный качественно, а при возможности количественно, образ желаемого</a:t>
                      </a:r>
                      <a:r>
                        <a:rPr lang="ru-RU" b="0" baseline="0" dirty="0" smtClean="0"/>
                        <a:t> (ожидаемого) результата, которого реально можно достичь к четко определенному моменту времени</a:t>
                      </a:r>
                    </a:p>
                    <a:p>
                      <a:pPr algn="ctr"/>
                      <a:r>
                        <a:rPr lang="ru-RU" b="1" i="1" baseline="0" dirty="0" smtClean="0"/>
                        <a:t>Признаки цели</a:t>
                      </a:r>
                    </a:p>
                    <a:p>
                      <a:pPr algn="ctr"/>
                      <a:r>
                        <a:rPr lang="ru-RU" sz="1650" b="0" i="0" baseline="0" dirty="0" smtClean="0"/>
                        <a:t>(1.Полнота содержания (т.е определенность всех существенных характеристик);</a:t>
                      </a:r>
                    </a:p>
                    <a:p>
                      <a:pPr algn="l"/>
                      <a:r>
                        <a:rPr lang="ru-RU" sz="1650" b="0" i="0" baseline="0" dirty="0" smtClean="0"/>
                        <a:t>2.Временная определенность; 3.Реальность; 4.Операциональность  (контролируемость)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ЗАДАЧИ</a:t>
                      </a:r>
                    </a:p>
                    <a:p>
                      <a:pPr algn="l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промежуточные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цели, определяющие виды деятельности при выполнении работы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Гипотеза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 - </a:t>
                      </a:r>
                      <a:r>
                        <a:rPr lang="ru-RU" dirty="0" smtClean="0"/>
                        <a:t>предполагаемое решение проблемы (д.б. проверяема, логически непротиворечива, неочевидна,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реально опровергаема или доказуема)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7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31950" y="115888"/>
          <a:ext cx="8928100" cy="676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УЧЕБНЫЙ ПРОЕКТ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УЧЕБНОЕ ИССЛЕДОВАНИЕ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МЕТОДЫ</a:t>
                      </a: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(способы достижения результата. Могут быть общие и специальные. В числе общих: Эмпирические (наблюдение, эксперимент, моделирование, анкетирование, интервьюирование);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Теоретические (анализ и синтез, сравнение, обобщение, классификация, определение понятий)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ПЛАНИРОВАНИЕ РАБОТЫ</a:t>
                      </a:r>
                    </a:p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(уточняется содержание деятельности, источники информации, определяются способы сбора и анализа информации, определяется форма представления результатов, уточняются процедуры и критерии оценки результатов, распределение обязанностей в групповой работе)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Должен быть оформлен и представлен в работе с указанием этапов деятельности, сроками,</a:t>
                      </a:r>
                      <a:r>
                        <a:rPr lang="ru-RU" baseline="0" dirty="0" smtClean="0"/>
                        <a:t> ответственными лицами и предполагаемым результатом на каждом этапе.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Оформлена и представлена в работе </a:t>
                      </a:r>
                      <a:r>
                        <a:rPr lang="ru-RU" b="1" dirty="0" smtClean="0"/>
                        <a:t>только</a:t>
                      </a:r>
                      <a:r>
                        <a:rPr lang="ru-RU" dirty="0" smtClean="0"/>
                        <a:t> структура исследования (введение, основная часть, заключение, источники информации, приложения)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Ресурсы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(финансовые, материальные, кадровые?)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Указываются теоретическая и практическая значимость работы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Риски и способы их предотвращения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05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39008" y="-37234"/>
          <a:ext cx="8928992" cy="677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8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52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C00000"/>
                          </a:solidFill>
                        </a:rPr>
                        <a:t>УЧЕБНЫЙ</a:t>
                      </a:r>
                      <a:r>
                        <a:rPr lang="ru-RU" sz="1700" b="1" baseline="0" dirty="0" smtClean="0">
                          <a:solidFill>
                            <a:srgbClr val="C00000"/>
                          </a:solidFill>
                        </a:rPr>
                        <a:t> ПРОЕКТ</a:t>
                      </a:r>
                      <a:endParaRPr lang="ru-RU" sz="17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C00000"/>
                          </a:solidFill>
                        </a:rPr>
                        <a:t>УЧЕБНОЕ ИССЛЕДОВАНИЕ</a:t>
                      </a:r>
                      <a:endParaRPr lang="ru-RU" sz="17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9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1. Ориентация на получение продукта с четкими количественными и качественными показателями.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1. Ориентация на получение «новых»  знаний по теме исследования, в том числе полученных экспериментальным путем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9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2. Относительная</a:t>
                      </a:r>
                      <a:r>
                        <a:rPr lang="ru-RU" sz="1500" baseline="0" dirty="0" smtClean="0"/>
                        <a:t> жесткая регламентация сроков выполнения отдельных этапов работы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2. В некоторых</a:t>
                      </a:r>
                      <a:r>
                        <a:rPr lang="ru-RU" sz="1500" baseline="0" dirty="0" smtClean="0"/>
                        <a:t> случаях относительно мягкая регламентация </a:t>
                      </a:r>
                      <a:r>
                        <a:rPr lang="ru-RU" sz="1500" dirty="0" smtClean="0"/>
                        <a:t>окончания</a:t>
                      </a:r>
                      <a:r>
                        <a:rPr lang="ru-RU" sz="1500" baseline="0" dirty="0" smtClean="0"/>
                        <a:t> исследования (</a:t>
                      </a:r>
                      <a:r>
                        <a:rPr lang="ru-RU" sz="1500" baseline="0" dirty="0" err="1" smtClean="0"/>
                        <a:t>н-р</a:t>
                      </a:r>
                      <a:r>
                        <a:rPr lang="ru-RU" sz="1500" baseline="0" dirty="0" smtClean="0"/>
                        <a:t>, при наличии эксперимента)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7811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3. Планирование по</a:t>
                      </a:r>
                      <a:r>
                        <a:rPr lang="ru-RU" sz="1500" baseline="0" dirty="0" smtClean="0"/>
                        <a:t> времени и содержанию с указанием ожидаемого результата отдельных действий, обеспечивающих достижение результата на каждом этапе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3. Содержание исследования сложно прогнозировать. В начале исследования не всегда можно сказать: какие источники будут использованы,</a:t>
                      </a:r>
                      <a:r>
                        <a:rPr lang="ru-RU" sz="1500" baseline="0" dirty="0" smtClean="0"/>
                        <a:t> что потребуется найти, изучить. Их надо будет искать, анализировать, делать соответствующие выводы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6761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4. Выполнение действий в соответствии с предварительным</a:t>
                      </a:r>
                      <a:r>
                        <a:rPr lang="ru-RU" sz="1500" baseline="0" dirty="0" smtClean="0"/>
                        <a:t> планированием</a:t>
                      </a:r>
                      <a:r>
                        <a:rPr lang="ru-RU" sz="1500" dirty="0" smtClean="0"/>
                        <a:t>, при наличии мониторинга и коррекции.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4. Выполнение действий после </a:t>
                      </a:r>
                      <a:r>
                        <a:rPr lang="ru-RU" sz="1500" baseline="0" dirty="0" smtClean="0"/>
                        <a:t>предварительного планирования, но могут быть и незапланированные работы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1216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5. Получение продукта проектной деятельности и его соотнесение с поставленной целью. При необходимости - коррекция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5. Соотнесение полученного результата с гипотезой и вывод относительно ее подтверждения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3336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6. При работе с чертежами предполагается не просто практическая работа по разработанному плану в соответствии с чертежами и схемами, а самостоятельное усовершенствование  этих чертежей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6. Предполагает умение использовать алгоритм исследования, но требует самостоятельности в поиске информационных источников, разработке и использовании диагностических материалов, применении методов исследования, формулировании выводов.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5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6554" y="113446"/>
            <a:ext cx="6909777" cy="361339"/>
          </a:xfrm>
        </p:spPr>
        <p:txBody>
          <a:bodyPr/>
          <a:lstStyle/>
          <a:p>
            <a:r>
              <a:rPr lang="ru-RU" dirty="0" smtClean="0"/>
              <a:t>Программа </a:t>
            </a:r>
            <a:r>
              <a:rPr lang="ru-RU" dirty="0" err="1" smtClean="0"/>
              <a:t>вебинара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715" y="571501"/>
            <a:ext cx="11764108" cy="5222631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развитие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методической компетенции педагогических работников по развитию у обучающихся средней школы навыков проектной и исследовательской деятельности в условиях реализации требований ФГОС СОО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Актуализировать задачу развития у обучающихся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старших классов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навыков  проектной и исследовательской деятельности как интегрального показателя УУД.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Способствовать формированию практических навыков по применению педагогами в организации образовательной деятельности эффективных методов и приемов развития навыков проектной и исследовательской деятельности у обучающихся. 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3.Способствовать формированию практических навыков по применению управленческими командами (заместителями руководителя, заведующими ШМО) приемов развития у педагогических работников компетенций в области организации и  сопровождения обучающихся при выполнении «индивидуального проекта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53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81200" y="260350"/>
          <a:ext cx="8229600" cy="513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УЧЕБНЫЙ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</a:rPr>
                        <a:t> ПРОЕКТ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УЧЕБНОЕ ИССЛЕДОВАНИЕ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ПРАКТИЧЕСКАЯ РАБОТА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Требует умения</a:t>
                      </a:r>
                      <a:r>
                        <a:rPr lang="ru-RU" b="0" baseline="0" dirty="0" smtClean="0"/>
                        <a:t> работать с информацией, представленной в различном виде, применения адекватных методов исследования, грамотно делать ссылки на источники, оформлять работу в соответствии с общепринятыми правилами, использовать офисные компьютерные программы и т.п.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Умение работать практически с </a:t>
                      </a:r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разнобразными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 объектами и предметами труда, что обеспечивает </a:t>
                      </a:r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практико-ориентированность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 образовательного процесса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98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/>
          <a:lstStyle/>
          <a:p>
            <a:r>
              <a:rPr lang="ru-RU" sz="3600">
                <a:solidFill>
                  <a:srgbClr val="CE2052"/>
                </a:solidFill>
              </a:rPr>
              <a:t>Результаты проектной деятельности и их презентация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412876"/>
            <a:ext cx="9144000" cy="5256213"/>
          </a:xfrm>
        </p:spPr>
        <p:txBody>
          <a:bodyPr/>
          <a:lstStyle/>
          <a:p>
            <a:pPr indent="20638" algn="ctr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1600" dirty="0">
                <a:solidFill>
                  <a:srgbClr val="419995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 smtClean="0">
              <a:solidFill>
                <a:srgbClr val="419995"/>
              </a:solidFill>
            </a:endParaRPr>
          </a:p>
          <a:p>
            <a:pPr indent="20638" algn="just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000" dirty="0">
                <a:solidFill>
                  <a:srgbClr val="419995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1. Продукт: модель или макет, для демонстрации физических законов; видеофильм, предлагающий решение проблемы, альманах стихов,  реферат, сценарий, выращенные растения, печатная продукция с рекомендациями по применению … (информационный лист, буклет),мультимедийные продукты и т.п.</a:t>
            </a:r>
          </a:p>
          <a:p>
            <a:pPr indent="20638" algn="ctr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400" b="1" i="1" dirty="0">
                <a:solidFill>
                  <a:srgbClr val="CE2052"/>
                </a:solidFill>
                <a:cs typeface="Times New Roman" pitchFamily="18" charset="0"/>
              </a:rPr>
              <a:t>Все результаты должны обладать практической значимостью</a:t>
            </a:r>
          </a:p>
          <a:p>
            <a:pPr indent="20638" algn="just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0638" algn="just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2. Форма презентации зависит от типа проекта и полученного продукта (учебные конференции, конкурсы, смотр проектов, социально-активная деятельность и </a:t>
            </a:r>
            <a:r>
              <a:rPr lang="ru-RU" sz="2400" dirty="0" err="1">
                <a:solidFill>
                  <a:srgbClr val="002060"/>
                </a:solidFill>
                <a:cs typeface="Times New Roman" pitchFamily="18" charset="0"/>
              </a:rPr>
              <a:t>т.п</a:t>
            </a:r>
            <a:r>
              <a:rPr lang="ru-RU" sz="2400" dirty="0">
                <a:solidFill>
                  <a:srgbClr val="002060"/>
                </a:solidFill>
                <a:cs typeface="Times New Roman" pitchFamily="18" charset="0"/>
              </a:rPr>
              <a:t>)</a:t>
            </a:r>
          </a:p>
          <a:p>
            <a:pPr indent="20638" algn="ctr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400" b="1" dirty="0">
                <a:solidFill>
                  <a:srgbClr val="CE2052"/>
                </a:solidFill>
                <a:cs typeface="Times New Roman" pitchFamily="18" charset="0"/>
              </a:rPr>
              <a:t>Если предполагается групповая презентация результатов проектной деятельности, то это повлияет на их продолжительность</a:t>
            </a:r>
          </a:p>
          <a:p>
            <a:pPr indent="20638" algn="just"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ru-RU" sz="2400" b="1" dirty="0">
              <a:solidFill>
                <a:srgbClr val="CE2052"/>
              </a:solidFill>
              <a:cs typeface="Times New Roman" pitchFamily="18" charset="0"/>
            </a:endParaRPr>
          </a:p>
          <a:p>
            <a:pPr indent="20638" algn="just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400" b="1" dirty="0">
                <a:cs typeface="Times New Roman" pitchFamily="18" charset="0"/>
              </a:rPr>
              <a:t>	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25979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3008" y="274638"/>
            <a:ext cx="6717792" cy="418058"/>
          </a:xfrm>
        </p:spPr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30029"/>
              </p:ext>
            </p:extLst>
          </p:nvPr>
        </p:nvGraphicFramePr>
        <p:xfrm>
          <a:off x="1981200" y="836712"/>
          <a:ext cx="8229600" cy="5472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Учебных проектов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Учебных исследований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58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1.По доминирующей в проекте деятельности (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исследовательские, информационные, практико-ориентированные, социальные) творческие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	</a:t>
                      </a:r>
                      <a:endParaRPr lang="ru-RU" sz="2000" b="1" i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предметно-содержательной области (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монопроекты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межпредметные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	</a:t>
                      </a:r>
                      <a:endParaRPr lang="ru-RU" sz="2000" b="1" i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продолжительности выполнения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(краткосрочные, средней продолжительности, долгосрочные)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Теоретические, </a:t>
                      </a: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выдвигающие и формулирующие общие законы и закономерности, на основе изучения материала посредством логических умозаключений.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 Э</a:t>
                      </a: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мпирические, </a:t>
                      </a: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предполагающие установление опытным </a:t>
                      </a:r>
                      <a:r>
                        <a:rPr lang="ru-RU" sz="2000" b="0" i="1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путѐм </a:t>
                      </a: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новых фактов, на основе которых затем производятся обобщения и формулируются эмпирические законы и закономерности (химия, физика и т.п.)	</a:t>
                      </a: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66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ученических проектов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016" y="841131"/>
            <a:ext cx="11074400" cy="4724400"/>
          </a:xfrm>
        </p:spPr>
        <p:txBody>
          <a:bodyPr/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PT Sans"/>
              </a:rPr>
              <a:t>Исследовательские проекты </a:t>
            </a:r>
            <a:r>
              <a:rPr lang="ru-RU" sz="1600" dirty="0">
                <a:solidFill>
                  <a:srgbClr val="000000"/>
                </a:solidFill>
                <a:latin typeface="PT Sans"/>
              </a:rPr>
              <a:t>полностью подчинены логике исследования и имеют структуру, приближенную или полностью совпадающую с подлинным научным исследованием. Под исследовательским проектом подразумевается деятельность обучающихся, направленная на решение творческой̆, исследовательской̆ проблемы (задачи) с заранее неизвестным решением и предполагающая наличие основных этапов, характерных для научного исследования. Результатами таких исследований могут быть: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PT Sans"/>
              </a:rPr>
              <a:t>- конкретный̆ продукт (новая деталь, новый̆ прибор и пр.) - концепция продукта (если для создания продукта требуется производство, но в условиях написания проекта невозможно);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PT Sans"/>
              </a:rPr>
              <a:t>- продукт научного труда (бизнес-план, схема информационного взаимодействия в организациях, стратегия развития страны, региона, области, города, школы и др.)</a:t>
            </a:r>
          </a:p>
          <a:p>
            <a:pPr algn="just"/>
            <a:r>
              <a:rPr lang="ru-RU" sz="1600" b="1" dirty="0">
                <a:solidFill>
                  <a:srgbClr val="000000"/>
                </a:solidFill>
                <a:latin typeface="PT Sans"/>
              </a:rPr>
              <a:t>Информационные проекты </a:t>
            </a:r>
            <a:r>
              <a:rPr lang="ru-RU" sz="1600" dirty="0">
                <a:solidFill>
                  <a:srgbClr val="000000"/>
                </a:solidFill>
                <a:latin typeface="PT Sans"/>
              </a:rPr>
              <a:t>изначально направлены на сбор информации о каком-либо объекте, явлении, ознакомление участников проекта с этой̆ информацией̆, ее анализ и обобщение фактов, предназначенных для широкой̆ аудитории. Продуктом такого проекта может быть информационный̆ справочник, </a:t>
            </a:r>
            <a:r>
              <a:rPr lang="ru-RU" sz="1600" dirty="0" err="1">
                <a:solidFill>
                  <a:srgbClr val="000000"/>
                </a:solidFill>
                <a:latin typeface="PT Sans"/>
              </a:rPr>
              <a:t>web-сайт</a:t>
            </a:r>
            <a:r>
              <a:rPr lang="ru-RU" sz="1600" dirty="0">
                <a:solidFill>
                  <a:srgbClr val="000000"/>
                </a:solidFill>
                <a:latin typeface="PT Sans"/>
              </a:rPr>
              <a:t>, информационный̆ бюллетень и т.п.</a:t>
            </a:r>
          </a:p>
          <a:p>
            <a:pPr algn="just"/>
            <a:r>
              <a:rPr lang="ru-RU" sz="1600" b="1" dirty="0">
                <a:solidFill>
                  <a:srgbClr val="000000"/>
                </a:solidFill>
                <a:latin typeface="PT Sans"/>
              </a:rPr>
              <a:t>Творческие проекты </a:t>
            </a:r>
            <a:r>
              <a:rPr lang="ru-RU" sz="1600" dirty="0">
                <a:solidFill>
                  <a:srgbClr val="000000"/>
                </a:solidFill>
                <a:latin typeface="PT Sans"/>
              </a:rPr>
              <a:t>(литературные вечера, спектакли, экскурсии). Эти проекты, как правило, не имеют детально проработанной̆ структуры, она только намечается и далее развивается, подчиняясь принятой̆ логике и интересам участников проекта. В лучшем случае можно договориться о желаемых, планируемых результатах (совместной̆ газете, сочинении, видеофильме, спортивной̆ игре, экспедиции, пр.).</a:t>
            </a:r>
          </a:p>
          <a:p>
            <a:pPr algn="just"/>
            <a:r>
              <a:rPr lang="ru-RU" sz="1600" b="1" dirty="0">
                <a:solidFill>
                  <a:srgbClr val="000000"/>
                </a:solidFill>
                <a:latin typeface="PT Sans"/>
              </a:rPr>
              <a:t>Социальные проекты. </a:t>
            </a:r>
            <a:r>
              <a:rPr lang="ru-RU" sz="1600" dirty="0">
                <a:solidFill>
                  <a:srgbClr val="000000"/>
                </a:solidFill>
                <a:latin typeface="PT Sans"/>
              </a:rPr>
              <a:t>Эти проекты отличает четко обозначенный̆ с самого начала результат деятельности его участников. Результат обязательно ориентирован на позитивные изменения в социуме, причем размер группы бенефициантов такого проекта значения не имеет.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307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0112" y="231966"/>
            <a:ext cx="9245600" cy="563562"/>
          </a:xfrm>
        </p:spPr>
        <p:txBody>
          <a:bodyPr/>
          <a:lstStyle/>
          <a:p>
            <a:r>
              <a:rPr lang="ru-RU" sz="2000" dirty="0" smtClean="0"/>
              <a:t>Контроль готовности педагогического коллектива к реализации ФГОС СОО в части  ИП (ИИР)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1328" y="914400"/>
            <a:ext cx="8284464" cy="54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0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37539"/>
              </p:ext>
            </p:extLst>
          </p:nvPr>
        </p:nvGraphicFramePr>
        <p:xfrm>
          <a:off x="931985" y="116631"/>
          <a:ext cx="10418883" cy="5994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8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80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Этапы работы </a:t>
                      </a:r>
                      <a:r>
                        <a:rPr lang="ru-RU" u="sng" dirty="0" smtClean="0">
                          <a:solidFill>
                            <a:srgbClr val="FF0000"/>
                          </a:solidFill>
                        </a:rPr>
                        <a:t>педагога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над индивидуальным проектом (руководителя, 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тьютора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9588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/>
                        <a:t>Подготовительный: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400" dirty="0" smtClean="0"/>
                        <a:t>– отбор перечня тем по ООД (проблемные) с пониманием того: будет ли эта работа проектная или исследовательская;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sz="1400" dirty="0" smtClean="0"/>
                        <a:t>уточнение выделенных на индивидуальный проект часов и на этой основе определение необходимого количества групповых и индивидуальных консультаций;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sz="1400" dirty="0" smtClean="0"/>
                        <a:t>определение возможности использовать источники информации по теме работы;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sz="1400" dirty="0" smtClean="0"/>
                        <a:t>способ</a:t>
                      </a:r>
                      <a:r>
                        <a:rPr lang="ru-RU" sz="1400" baseline="0" dirty="0" smtClean="0"/>
                        <a:t> предъявления результатов работы над индивидуальным проектом (конференция, стендовые доклады, выставки, печать работ (статей) в электронном издании ПОО и т.п.);</a:t>
                      </a:r>
                      <a:endParaRPr lang="ru-RU" sz="1400" dirty="0" smtClean="0"/>
                    </a:p>
                    <a:p>
                      <a:pPr marL="342900" indent="-342900">
                        <a:buFontTx/>
                        <a:buNone/>
                      </a:pPr>
                      <a:r>
                        <a:rPr lang="ru-RU" sz="1400" dirty="0" smtClean="0"/>
                        <a:t>- </a:t>
                      </a:r>
                      <a:r>
                        <a:rPr lang="ru-RU" sz="1400" baseline="0" dirty="0" smtClean="0"/>
                        <a:t> определение влияния результатов индивидуального проекта на промежуточную аттестацию (ПОО);</a:t>
                      </a:r>
                    </a:p>
                    <a:p>
                      <a:pPr marL="342900" indent="-342900">
                        <a:buFontTx/>
                        <a:buNone/>
                      </a:pPr>
                      <a:r>
                        <a:rPr lang="ru-RU" sz="1400" baseline="0" dirty="0" smtClean="0"/>
                        <a:t>- уточнение критериев </a:t>
                      </a:r>
                      <a:r>
                        <a:rPr lang="ru-RU" sz="1400" baseline="0" dirty="0" err="1" smtClean="0"/>
                        <a:t>сформированности</a:t>
                      </a:r>
                      <a:r>
                        <a:rPr lang="ru-RU" sz="1400" baseline="0" dirty="0" smtClean="0"/>
                        <a:t> и возможностей фиксации отдельных УУД (ПОО).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153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 Практический – организация работы над индивидуальным проектом (определение тем, первичное определение возможного результата, по</a:t>
                      </a:r>
                      <a:r>
                        <a:rPr lang="ru-RU" sz="1400" baseline="0" dirty="0" smtClean="0"/>
                        <a:t> которому определяем </a:t>
                      </a:r>
                      <a:r>
                        <a:rPr lang="ru-RU" sz="1400" dirty="0" smtClean="0"/>
                        <a:t>категорию работы – проект или исследование), определяет задание на выполнение итогового индивидуального проекта, составляет индивидуальный план реализации проекта; </a:t>
                      </a:r>
                      <a:r>
                        <a:rPr lang="ru-RU" sz="1400" i="1" dirty="0" smtClean="0"/>
                        <a:t>оказывает обучающемуся помощь в организации и выполнении работы (поиск консультантов,  базы проведения исследования, проектирования и </a:t>
                      </a:r>
                      <a:r>
                        <a:rPr lang="ru-RU" sz="1400" i="1" dirty="0" err="1" smtClean="0"/>
                        <a:t>т.п</a:t>
                      </a:r>
                      <a:r>
                        <a:rPr lang="ru-RU" sz="1400" i="1" dirty="0" smtClean="0"/>
                        <a:t>); проводит систематическое консультирование; планирование рубежных контрольных точек, проверяет выполнение работы ( по частям или в целом); даёт краткий письменный отзыв о работе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48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3. Аналитический – анализ результатов педагогической деятельности (насколько грамотно были подобраны  темы</a:t>
                      </a:r>
                      <a:r>
                        <a:rPr lang="ru-RU" sz="1400" baseline="0" dirty="0" smtClean="0"/>
                        <a:t> – актуальность, посильность, доступность информации, временные рамки; полученные результаты – УУД, предметные знания; необходимость коррекции отдельных параметров)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46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kern="1200" dirty="0">
                <a:solidFill>
                  <a:srgbClr val="FF0000"/>
                </a:solidFill>
                <a:ea typeface="+mn-ea"/>
                <a:cs typeface="+mn-cs"/>
              </a:rPr>
              <a:t>Этапы работы </a:t>
            </a:r>
            <a:r>
              <a:rPr lang="ru-RU" sz="1800" u="sng" kern="1200" dirty="0" smtClean="0">
                <a:solidFill>
                  <a:srgbClr val="FF0000"/>
                </a:solidFill>
                <a:ea typeface="+mn-ea"/>
                <a:cs typeface="+mn-cs"/>
              </a:rPr>
              <a:t>старшеклассника </a:t>
            </a:r>
            <a:r>
              <a:rPr lang="ru-RU" sz="1800" kern="1200" dirty="0" smtClean="0">
                <a:solidFill>
                  <a:srgbClr val="FF0000"/>
                </a:solidFill>
                <a:ea typeface="+mn-ea"/>
                <a:cs typeface="+mn-cs"/>
              </a:rPr>
              <a:t>над </a:t>
            </a:r>
            <a:r>
              <a:rPr lang="ru-RU" sz="1800" kern="1200" dirty="0">
                <a:solidFill>
                  <a:srgbClr val="FF0000"/>
                </a:solidFill>
                <a:ea typeface="+mn-ea"/>
                <a:cs typeface="+mn-cs"/>
              </a:rPr>
              <a:t>индивидуальным проектом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123" y="1219200"/>
            <a:ext cx="10102361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1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3432" y="359982"/>
            <a:ext cx="9526016" cy="563562"/>
          </a:xfrm>
        </p:spPr>
        <p:txBody>
          <a:bodyPr/>
          <a:lstStyle/>
          <a:p>
            <a:r>
              <a:rPr lang="ru-RU" sz="2400" dirty="0" smtClean="0"/>
              <a:t>Контроль за осуществлением учебно- исследовательской деятельности администрацией ОО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8256" y="1106424"/>
            <a:ext cx="6675120" cy="523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7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0066"/>
                </a:solidFill>
              </a:rPr>
              <a:t>Контроль за осуществлением учебно- исследовательской деятельности администрацией ОО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8216" y="1219200"/>
            <a:ext cx="7077456" cy="50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7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3"/>
          <p:cNvSpPr>
            <a:spLocks noGrp="1"/>
          </p:cNvSpPr>
          <p:nvPr>
            <p:ph type="title"/>
          </p:nvPr>
        </p:nvSpPr>
        <p:spPr>
          <a:xfrm>
            <a:off x="2461846" y="332408"/>
            <a:ext cx="9164150" cy="5040313"/>
          </a:xfrm>
        </p:spPr>
        <p:txBody>
          <a:bodyPr/>
          <a:lstStyle/>
          <a:p>
            <a:pPr algn="l"/>
            <a:r>
              <a:rPr lang="ru-RU" sz="2800" dirty="0">
                <a:solidFill>
                  <a:srgbClr val="C00000"/>
                </a:solidFill>
              </a:rPr>
              <a:t>Основные объекты оценивания при проектировании:</a:t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- </a:t>
            </a:r>
            <a:r>
              <a:rPr lang="ru-RU" sz="2800" dirty="0">
                <a:solidFill>
                  <a:schemeClr val="tx1"/>
                </a:solidFill>
              </a:rPr>
              <a:t>умение самостоятельно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осваивать знания, их самостоятельное </a:t>
            </a:r>
            <a:r>
              <a:rPr lang="ru-RU" sz="2800" dirty="0" smtClean="0">
                <a:solidFill>
                  <a:schemeClr val="tx1"/>
                </a:solidFill>
              </a:rPr>
              <a:t>пополнение и </a:t>
            </a:r>
            <a:r>
              <a:rPr lang="ru-RU" sz="2800" dirty="0">
                <a:solidFill>
                  <a:schemeClr val="tx1"/>
                </a:solidFill>
              </a:rPr>
              <a:t>интеграция;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- умение сотрудничать и общаться в процессе групповой работы;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- умение практически решать личностные и социально значимые проблемы, и воплощение найденных решений в практику;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- владение ИКТ;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- самоорганизация, </a:t>
            </a:r>
            <a:r>
              <a:rPr lang="ru-RU" sz="2800" dirty="0" err="1">
                <a:solidFill>
                  <a:schemeClr val="tx1"/>
                </a:solidFill>
              </a:rPr>
              <a:t>саморегуляция</a:t>
            </a:r>
            <a:r>
              <a:rPr lang="ru-RU" sz="2800" dirty="0">
                <a:solidFill>
                  <a:schemeClr val="tx1"/>
                </a:solidFill>
              </a:rPr>
              <a:t> и рефлексия и др.</a:t>
            </a:r>
          </a:p>
        </p:txBody>
      </p:sp>
      <p:sp>
        <p:nvSpPr>
          <p:cNvPr id="19468" name="Oval 13"/>
          <p:cNvSpPr>
            <a:spLocks noChangeArrowheads="1"/>
          </p:cNvSpPr>
          <p:nvPr/>
        </p:nvSpPr>
        <p:spPr bwMode="auto">
          <a:xfrm>
            <a:off x="2461846" y="5373340"/>
            <a:ext cx="2354263" cy="107984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Проект</a:t>
            </a:r>
          </a:p>
        </p:txBody>
      </p:sp>
      <p:sp>
        <p:nvSpPr>
          <p:cNvPr id="19473" name="Line 21"/>
          <p:cNvSpPr>
            <a:spLocks noChangeShapeType="1"/>
          </p:cNvSpPr>
          <p:nvPr/>
        </p:nvSpPr>
        <p:spPr bwMode="auto">
          <a:xfrm flipH="1">
            <a:off x="4954465" y="5372721"/>
            <a:ext cx="1754066" cy="3600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4" name="Line 22"/>
          <p:cNvSpPr>
            <a:spLocks noChangeShapeType="1"/>
          </p:cNvSpPr>
          <p:nvPr/>
        </p:nvSpPr>
        <p:spPr bwMode="auto">
          <a:xfrm flipH="1">
            <a:off x="5235820" y="5882928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5" name="Line 23"/>
          <p:cNvSpPr>
            <a:spLocks noChangeShapeType="1"/>
          </p:cNvSpPr>
          <p:nvPr/>
        </p:nvSpPr>
        <p:spPr bwMode="auto">
          <a:xfrm flipH="1" flipV="1">
            <a:off x="4887545" y="6013938"/>
            <a:ext cx="1820985" cy="43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6" name="Oval 24"/>
          <p:cNvSpPr>
            <a:spLocks noChangeArrowheads="1"/>
          </p:cNvSpPr>
          <p:nvPr/>
        </p:nvSpPr>
        <p:spPr bwMode="auto">
          <a:xfrm>
            <a:off x="6904559" y="6050023"/>
            <a:ext cx="914400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7" name="Oval 25"/>
          <p:cNvSpPr>
            <a:spLocks noChangeArrowheads="1"/>
          </p:cNvSpPr>
          <p:nvPr/>
        </p:nvSpPr>
        <p:spPr bwMode="auto">
          <a:xfrm>
            <a:off x="6922293" y="5734050"/>
            <a:ext cx="914400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957" y="5418077"/>
            <a:ext cx="926672" cy="7315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233" y="5052285"/>
            <a:ext cx="101812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5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Программа </a:t>
            </a:r>
            <a:r>
              <a:rPr lang="ru-RU" dirty="0" err="1"/>
              <a:t>вебинара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3677" y="1011115"/>
            <a:ext cx="9117623" cy="532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" y="289275"/>
            <a:ext cx="10314432" cy="596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0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2943" y="228600"/>
            <a:ext cx="7661031" cy="734830"/>
          </a:xfrm>
        </p:spPr>
        <p:txBody>
          <a:bodyPr/>
          <a:lstStyle/>
          <a:p>
            <a:r>
              <a:rPr lang="ru-RU" dirty="0" smtClean="0"/>
              <a:t>Из опыта работы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21676" y="996463"/>
            <a:ext cx="5386917" cy="639762"/>
          </a:xfrm>
        </p:spPr>
        <p:txBody>
          <a:bodyPr/>
          <a:lstStyle/>
          <a:p>
            <a:r>
              <a:rPr lang="ru-RU" sz="1600" dirty="0" smtClean="0"/>
              <a:t>Предмет в УП </a:t>
            </a:r>
          </a:p>
          <a:p>
            <a:r>
              <a:rPr lang="ru-RU" sz="1600" dirty="0" smtClean="0"/>
              <a:t>«Индивидуальный </a:t>
            </a:r>
            <a:r>
              <a:rPr lang="ru-RU" sz="1600" dirty="0" smtClean="0"/>
              <a:t>проект»</a:t>
            </a:r>
            <a:endParaRPr lang="ru-RU" sz="16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96008" y="1669258"/>
            <a:ext cx="5386917" cy="4273244"/>
          </a:xfrm>
        </p:spPr>
        <p:txBody>
          <a:bodyPr/>
          <a:lstStyle/>
          <a:p>
            <a:r>
              <a:rPr lang="ru-RU" sz="1600" dirty="0" smtClean="0"/>
              <a:t>Ведет педагог  (не обязательно из числа </a:t>
            </a:r>
            <a:r>
              <a:rPr lang="ru-RU" sz="1600" dirty="0" err="1" smtClean="0"/>
              <a:t>тьюторов</a:t>
            </a:r>
            <a:r>
              <a:rPr lang="ru-RU" sz="1600" dirty="0" smtClean="0"/>
              <a:t>), владеющий методологией научного исследования и технологией организации учебно- исследовательской и проектной деятельности школьн</a:t>
            </a:r>
            <a:r>
              <a:rPr lang="ru-RU" sz="1600" dirty="0"/>
              <a:t>иков</a:t>
            </a:r>
          </a:p>
          <a:p>
            <a:r>
              <a:rPr lang="ru-RU" sz="1400" dirty="0" smtClean="0"/>
              <a:t>результатов</a:t>
            </a:r>
            <a:r>
              <a:rPr lang="ru-RU" sz="1400" dirty="0"/>
              <a:t>.</a:t>
            </a:r>
          </a:p>
          <a:p>
            <a:endParaRPr lang="ru-RU" sz="1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802967" y="1215049"/>
            <a:ext cx="5389033" cy="639762"/>
          </a:xfrm>
        </p:spPr>
        <p:txBody>
          <a:bodyPr/>
          <a:lstStyle/>
          <a:p>
            <a:r>
              <a:rPr lang="ru-RU" sz="1800" dirty="0" smtClean="0"/>
              <a:t>Руководство проектной и исследовательской деятельностью</a:t>
            </a:r>
            <a:endParaRPr lang="ru-RU" sz="18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348046" y="1854811"/>
            <a:ext cx="5319346" cy="3951288"/>
          </a:xfrm>
        </p:spPr>
        <p:txBody>
          <a:bodyPr/>
          <a:lstStyle/>
          <a:p>
            <a:r>
              <a:rPr lang="ru-RU" dirty="0" smtClean="0"/>
              <a:t>Осуществляет руководитель проекта ( ИР) и </a:t>
            </a:r>
            <a:r>
              <a:rPr lang="ru-RU" dirty="0" err="1" smtClean="0"/>
              <a:t>тьютор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Руководитель- педагог предметник, специалист – профессионал</a:t>
            </a:r>
          </a:p>
          <a:p>
            <a:r>
              <a:rPr lang="ru-RU" dirty="0" err="1" smtClean="0"/>
              <a:t>Тьютор</a:t>
            </a:r>
            <a:r>
              <a:rPr lang="ru-RU" dirty="0" smtClean="0"/>
              <a:t>- классный руководитель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416"/>
          <a:stretch/>
        </p:blipFill>
        <p:spPr>
          <a:xfrm>
            <a:off x="585216" y="3189873"/>
            <a:ext cx="4425696" cy="288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1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Индивидуальный проект (как предмет)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872" y="997126"/>
            <a:ext cx="8997695" cy="490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7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Индивидуальный проект (как предмет)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5024" y="1187402"/>
            <a:ext cx="9153144" cy="535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66"/>
                </a:solidFill>
              </a:rPr>
              <a:t>Индивидуальный проект (как предмет)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8176" y="1024128"/>
            <a:ext cx="9336024" cy="50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2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Индивидуальный проект (как предмет)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136" y="1005841"/>
            <a:ext cx="9381744" cy="494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0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Индивидуальный проект (как предмет)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552" y="1066237"/>
            <a:ext cx="5328035" cy="39264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817" y="2194462"/>
            <a:ext cx="5583183" cy="414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1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проектов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Проектирование ИОП (программа профессионального самоопределения</a:t>
            </a:r>
            <a:r>
              <a:rPr lang="ru-RU" dirty="0" smtClean="0"/>
              <a:t>): (проект для решения личностно - значимой проблемы- </a:t>
            </a:r>
            <a:r>
              <a:rPr lang="ru-RU" i="1" dirty="0" smtClean="0"/>
              <a:t>выбор профессионального будущего</a:t>
            </a:r>
            <a:r>
              <a:rPr lang="ru-RU" dirty="0" smtClean="0"/>
              <a:t>)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Индивидуальные проекты </a:t>
            </a:r>
            <a:r>
              <a:rPr lang="ru-RU" dirty="0" smtClean="0"/>
              <a:t>и </a:t>
            </a:r>
            <a:r>
              <a:rPr lang="ru-RU" dirty="0" smtClean="0"/>
              <a:t>исследовательские </a:t>
            </a:r>
            <a:r>
              <a:rPr lang="ru-RU" dirty="0" smtClean="0"/>
              <a:t>работы (</a:t>
            </a:r>
            <a:r>
              <a:rPr lang="ru-RU" dirty="0"/>
              <a:t>различных типов</a:t>
            </a:r>
            <a:r>
              <a:rPr lang="ru-RU" dirty="0" smtClean="0"/>
              <a:t>)- </a:t>
            </a:r>
            <a:r>
              <a:rPr lang="ru-RU" dirty="0" err="1" smtClean="0"/>
              <a:t>метапредметные</a:t>
            </a:r>
            <a:r>
              <a:rPr lang="ru-RU" dirty="0" smtClean="0"/>
              <a:t>, </a:t>
            </a:r>
            <a:r>
              <a:rPr lang="ru-RU" dirty="0" err="1" smtClean="0"/>
              <a:t>межпредметные</a:t>
            </a:r>
            <a:r>
              <a:rPr lang="ru-RU" dirty="0" smtClean="0"/>
              <a:t>, </a:t>
            </a:r>
            <a:r>
              <a:rPr lang="ru-RU" dirty="0" err="1" smtClean="0"/>
              <a:t>профориентационные</a:t>
            </a:r>
            <a:r>
              <a:rPr lang="ru-RU" dirty="0" smtClean="0"/>
              <a:t>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5624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проектов и исследовательских работ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200" y="1219200"/>
            <a:ext cx="11074400" cy="5364480"/>
          </a:xfrm>
        </p:spPr>
        <p:txBody>
          <a:bodyPr/>
          <a:lstStyle/>
          <a:p>
            <a:r>
              <a:rPr lang="ru-RU" sz="1600" dirty="0"/>
              <a:t>1.</a:t>
            </a:r>
            <a:r>
              <a:rPr lang="ru-RU" dirty="0"/>
              <a:t>	</a:t>
            </a:r>
            <a:r>
              <a:rPr lang="ru-RU" sz="1800" dirty="0"/>
              <a:t>Виртуальная прогулка по Екатеринбургскому зоопарку	Жукова Алена, 10 </a:t>
            </a:r>
            <a:r>
              <a:rPr lang="ru-RU" sz="1800" dirty="0" err="1"/>
              <a:t>кл</a:t>
            </a:r>
            <a:r>
              <a:rPr lang="ru-RU" sz="1800" dirty="0"/>
              <a:t>.	</a:t>
            </a:r>
            <a:r>
              <a:rPr lang="ru-RU" sz="1800" dirty="0" err="1"/>
              <a:t>Е.М.Сабурова</a:t>
            </a:r>
            <a:endParaRPr lang="ru-RU" sz="1800" dirty="0"/>
          </a:p>
          <a:p>
            <a:r>
              <a:rPr lang="ru-RU" sz="1800" dirty="0"/>
              <a:t>2.	Плюсы и минусы индивидуального предпринимательства	</a:t>
            </a:r>
            <a:r>
              <a:rPr lang="ru-RU" sz="1800" dirty="0" err="1"/>
              <a:t>Куровская</a:t>
            </a:r>
            <a:r>
              <a:rPr lang="ru-RU" sz="1800" dirty="0"/>
              <a:t> Дарья, 10 </a:t>
            </a:r>
            <a:r>
              <a:rPr lang="ru-RU" sz="1800" dirty="0" err="1"/>
              <a:t>кл</a:t>
            </a:r>
            <a:r>
              <a:rPr lang="ru-RU" sz="1800" dirty="0"/>
              <a:t>.	</a:t>
            </a:r>
            <a:r>
              <a:rPr lang="ru-RU" sz="1800" dirty="0" err="1"/>
              <a:t>М.А.Куровская</a:t>
            </a:r>
            <a:endParaRPr lang="ru-RU" sz="1800" dirty="0"/>
          </a:p>
          <a:p>
            <a:r>
              <a:rPr lang="ru-RU" sz="1800" dirty="0"/>
              <a:t>3	Ты сними, сними меня, фотограф…	</a:t>
            </a:r>
            <a:r>
              <a:rPr lang="ru-RU" sz="1800" dirty="0" err="1"/>
              <a:t>Фаляхова</a:t>
            </a:r>
            <a:r>
              <a:rPr lang="ru-RU" sz="1800" dirty="0"/>
              <a:t> Дарья, 10 </a:t>
            </a:r>
            <a:r>
              <a:rPr lang="ru-RU" sz="1800" dirty="0" err="1"/>
              <a:t>кл</a:t>
            </a:r>
            <a:r>
              <a:rPr lang="ru-RU" sz="1800" dirty="0"/>
              <a:t>.	</a:t>
            </a:r>
            <a:r>
              <a:rPr lang="ru-RU" sz="1800" dirty="0" err="1"/>
              <a:t>Е.М.Сабурова</a:t>
            </a:r>
            <a:endParaRPr lang="ru-RU" sz="1800" dirty="0"/>
          </a:p>
          <a:p>
            <a:r>
              <a:rPr lang="ru-RU" sz="1800" dirty="0"/>
              <a:t>4.	Моя профессия – стоматолог </a:t>
            </a:r>
            <a:r>
              <a:rPr lang="ru-RU" sz="1800" dirty="0" smtClean="0"/>
              <a:t>– </a:t>
            </a:r>
            <a:r>
              <a:rPr lang="ru-RU" sz="1800" dirty="0" err="1" smtClean="0"/>
              <a:t>ортодонт</a:t>
            </a:r>
            <a:r>
              <a:rPr lang="ru-RU" sz="1800" dirty="0" smtClean="0"/>
              <a:t>,</a:t>
            </a:r>
            <a:r>
              <a:rPr lang="ru-RU" sz="1800" dirty="0"/>
              <a:t>	Хакимова Эвелина, 10 </a:t>
            </a:r>
            <a:r>
              <a:rPr lang="ru-RU" sz="1800" dirty="0" err="1"/>
              <a:t>кл</a:t>
            </a:r>
            <a:r>
              <a:rPr lang="ru-RU" sz="1800" dirty="0"/>
              <a:t>.	</a:t>
            </a:r>
            <a:r>
              <a:rPr lang="ru-RU" sz="1800" dirty="0" err="1"/>
              <a:t>Е.М.Сабурова</a:t>
            </a:r>
            <a:endParaRPr lang="ru-RU" sz="1800" dirty="0"/>
          </a:p>
          <a:p>
            <a:r>
              <a:rPr lang="ru-RU" sz="1800" dirty="0"/>
              <a:t>5.	</a:t>
            </a:r>
            <a:r>
              <a:rPr lang="ru-RU" sz="1800" dirty="0" smtClean="0"/>
              <a:t>Особенности </a:t>
            </a:r>
            <a:r>
              <a:rPr lang="ru-RU" sz="1800" dirty="0"/>
              <a:t>макияжа для представительниц разных рас и народов	Шевелева Олеся, 9а </a:t>
            </a:r>
            <a:r>
              <a:rPr lang="ru-RU" sz="1800" dirty="0" err="1"/>
              <a:t>кл</a:t>
            </a:r>
            <a:r>
              <a:rPr lang="ru-RU" sz="1800" dirty="0"/>
              <a:t>.	</a:t>
            </a:r>
            <a:r>
              <a:rPr lang="ru-RU" sz="1800" dirty="0" err="1"/>
              <a:t>Т.В.Наймушина</a:t>
            </a:r>
            <a:r>
              <a:rPr lang="ru-RU" sz="1800" dirty="0"/>
              <a:t>, </a:t>
            </a:r>
            <a:r>
              <a:rPr lang="ru-RU" sz="1800" dirty="0" err="1"/>
              <a:t>Е.М.Сабурова</a:t>
            </a:r>
            <a:endParaRPr lang="ru-RU" sz="1800" dirty="0"/>
          </a:p>
          <a:p>
            <a:r>
              <a:rPr lang="ru-RU" sz="1800" dirty="0" smtClean="0"/>
              <a:t>6.</a:t>
            </a:r>
            <a:r>
              <a:rPr lang="ru-RU" sz="1800" dirty="0"/>
              <a:t>	</a:t>
            </a:r>
            <a:r>
              <a:rPr lang="ru-RU" sz="1800" dirty="0" smtClean="0"/>
              <a:t>Профессия- </a:t>
            </a:r>
            <a:r>
              <a:rPr lang="ru-RU" sz="1800" dirty="0"/>
              <a:t>инженер проектировщик	Мартьянов Дмитрий, 10 </a:t>
            </a:r>
            <a:r>
              <a:rPr lang="ru-RU" sz="1800" dirty="0" err="1"/>
              <a:t>кл</a:t>
            </a:r>
            <a:r>
              <a:rPr lang="ru-RU" sz="1800" dirty="0"/>
              <a:t>.	</a:t>
            </a:r>
            <a:r>
              <a:rPr lang="ru-RU" sz="1800" dirty="0" err="1"/>
              <a:t>Е.М.Сабурова</a:t>
            </a:r>
            <a:endParaRPr lang="ru-RU" sz="1800" dirty="0"/>
          </a:p>
          <a:p>
            <a:r>
              <a:rPr lang="ru-RU" sz="1800" dirty="0" smtClean="0"/>
              <a:t>7.</a:t>
            </a:r>
            <a:r>
              <a:rPr lang="ru-RU" sz="1800" dirty="0"/>
              <a:t>	Как выбрать </a:t>
            </a:r>
            <a:r>
              <a:rPr lang="ru-RU" sz="1800" dirty="0" smtClean="0"/>
              <a:t>профессию?, </a:t>
            </a:r>
            <a:r>
              <a:rPr lang="ru-RU" sz="1800" dirty="0"/>
              <a:t>	</a:t>
            </a:r>
            <a:r>
              <a:rPr lang="ru-RU" sz="1800" dirty="0" err="1"/>
              <a:t>Теренин</a:t>
            </a:r>
            <a:r>
              <a:rPr lang="ru-RU" sz="1800" dirty="0"/>
              <a:t> Владислав, </a:t>
            </a:r>
            <a:r>
              <a:rPr lang="ru-RU" sz="1800" dirty="0" smtClean="0"/>
              <a:t>10 </a:t>
            </a:r>
            <a:r>
              <a:rPr lang="ru-RU" sz="1800" dirty="0" err="1" smtClean="0"/>
              <a:t>кл</a:t>
            </a:r>
            <a:r>
              <a:rPr lang="ru-RU" sz="1800" dirty="0"/>
              <a:t>	</a:t>
            </a:r>
            <a:r>
              <a:rPr lang="ru-RU" sz="1800" dirty="0" err="1" smtClean="0"/>
              <a:t>М.А.Куровская</a:t>
            </a:r>
            <a:endParaRPr lang="ru-RU" sz="1800" dirty="0" smtClean="0"/>
          </a:p>
          <a:p>
            <a:r>
              <a:rPr lang="ru-RU" sz="1800" dirty="0" smtClean="0"/>
              <a:t>8.</a:t>
            </a:r>
            <a:r>
              <a:rPr lang="ru-RU" sz="1800" dirty="0"/>
              <a:t>	Важность металлургии для современного общества. Извлечение драгоценных металлов из промывных кислот	Данилов Иван, 10 </a:t>
            </a:r>
            <a:r>
              <a:rPr lang="ru-RU" sz="1800" dirty="0" err="1"/>
              <a:t>кл</a:t>
            </a:r>
            <a:r>
              <a:rPr lang="ru-RU" sz="1800" dirty="0"/>
              <a:t>.	</a:t>
            </a:r>
            <a:r>
              <a:rPr lang="ru-RU" sz="1800" dirty="0" err="1" smtClean="0"/>
              <a:t>Л.Н.Ефимова</a:t>
            </a:r>
            <a:endParaRPr lang="ru-RU" sz="1800" dirty="0" smtClean="0"/>
          </a:p>
          <a:p>
            <a:r>
              <a:rPr lang="ru-RU" sz="1800" dirty="0"/>
              <a:t>Влияние воспитания на формирование характера человека, </a:t>
            </a:r>
            <a:r>
              <a:rPr lang="ru-RU" sz="1800" dirty="0" err="1"/>
              <a:t>Махатадзе</a:t>
            </a:r>
            <a:r>
              <a:rPr lang="ru-RU" sz="1800" dirty="0"/>
              <a:t> Софья, 10 </a:t>
            </a:r>
            <a:r>
              <a:rPr lang="ru-RU" sz="1800" dirty="0" err="1"/>
              <a:t>кл</a:t>
            </a:r>
            <a:r>
              <a:rPr lang="ru-RU" sz="1800" dirty="0"/>
              <a:t>.</a:t>
            </a:r>
            <a:endParaRPr lang="ru-RU" sz="1800" dirty="0" smtClean="0"/>
          </a:p>
          <a:p>
            <a:r>
              <a:rPr lang="ru-RU" sz="1800" dirty="0"/>
              <a:t>Умный центр для передержки животных, Матюшенко Евгений, </a:t>
            </a:r>
            <a:endParaRPr lang="ru-RU" sz="1800" dirty="0" smtClean="0"/>
          </a:p>
          <a:p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43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проектов и исследовательских работ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"</a:t>
            </a:r>
            <a:r>
              <a:rPr lang="ru-RU" sz="2000" dirty="0" err="1"/>
              <a:t>Экзопланетология</a:t>
            </a:r>
            <a:r>
              <a:rPr lang="ru-RU" sz="2000" dirty="0"/>
              <a:t>. Аппарат для спектрометрического и транзитного нахождения </a:t>
            </a:r>
            <a:r>
              <a:rPr lang="ru-RU" sz="2000" dirty="0" err="1"/>
              <a:t>экзопланет</a:t>
            </a:r>
            <a:r>
              <a:rPr lang="ru-RU" sz="2000" dirty="0"/>
              <a:t>"</a:t>
            </a:r>
          </a:p>
          <a:p>
            <a:r>
              <a:rPr lang="ru-RU" sz="2000" dirty="0"/>
              <a:t>"Колонизация Марса. Система жизнеобеспечения для станции на Марсе"</a:t>
            </a:r>
          </a:p>
          <a:p>
            <a:r>
              <a:rPr lang="ru-RU" sz="2000" dirty="0"/>
              <a:t>"Гостиничная индустрия и перспективы её развития в России"</a:t>
            </a:r>
          </a:p>
          <a:p>
            <a:r>
              <a:rPr lang="ru-RU" sz="2000" dirty="0"/>
              <a:t>"Тонкости перевода прозаического текста"</a:t>
            </a:r>
          </a:p>
          <a:p>
            <a:r>
              <a:rPr lang="ru-RU" sz="2000" dirty="0"/>
              <a:t>"Психология как профессия"</a:t>
            </a:r>
          </a:p>
          <a:p>
            <a:r>
              <a:rPr lang="ru-RU" sz="2000" dirty="0"/>
              <a:t>"Путешествие россиян по изумрудному острову"</a:t>
            </a:r>
          </a:p>
          <a:p>
            <a:r>
              <a:rPr lang="ru-RU" sz="2000" dirty="0"/>
              <a:t>"Особенности современного коттеджного строительства"</a:t>
            </a:r>
          </a:p>
          <a:p>
            <a:r>
              <a:rPr lang="ru-RU" sz="2000" dirty="0"/>
              <a:t>«Сопоставительный анализ традиций отмечать праздники в России и Великобритании»</a:t>
            </a:r>
          </a:p>
          <a:p>
            <a:r>
              <a:rPr lang="ru-RU" sz="2000" dirty="0"/>
              <a:t>"Формирование правовой культуры среди школьников в РФ"</a:t>
            </a:r>
          </a:p>
          <a:p>
            <a:r>
              <a:rPr lang="ru-RU" sz="2000" dirty="0"/>
              <a:t>"Управление конфликтами в трудовом коллективе"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23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94592"/>
            <a:ext cx="9245600" cy="219808"/>
          </a:xfrm>
        </p:spPr>
        <p:txBody>
          <a:bodyPr/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Исследовательская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проектная деятельность обучающихся при реализации ФГОС в 10 — 11 классах: анализ нормативных документов</a:t>
            </a:r>
            <a:r>
              <a:rPr lang="ru-RU" sz="2000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ФГОС </a:t>
            </a:r>
            <a:r>
              <a:rPr lang="ru-RU" dirty="0" smtClean="0"/>
              <a:t>СОО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I. Общие положения</a:t>
            </a:r>
          </a:p>
          <a:p>
            <a:r>
              <a:rPr lang="ru-RU" sz="1800" dirty="0"/>
              <a:t>Стандарт ориентирован на становление личностных характеристик выпускника :</a:t>
            </a:r>
          </a:p>
          <a:p>
            <a:r>
              <a:rPr lang="ru-RU" sz="1800" dirty="0"/>
              <a:t>Способность осуществлять учебно-исследовательскую и проектную деятельность указывается, как важная личностная характеристика обучающегося, в отличие от ФГОС основного общего образования.</a:t>
            </a:r>
          </a:p>
          <a:p>
            <a:pPr marL="0" indent="0">
              <a:buNone/>
            </a:pPr>
            <a:r>
              <a:rPr lang="ru-RU" sz="1800" dirty="0"/>
              <a:t>...</a:t>
            </a:r>
          </a:p>
          <a:p>
            <a:r>
              <a:rPr lang="ru-RU" sz="1800" dirty="0"/>
              <a:t>готовый к сотрудничеству, способный осуществлять учебно-исследовательскую, проектную и информационно-познавательную деятельность ;</a:t>
            </a:r>
          </a:p>
          <a:p>
            <a:pPr marL="0" indent="0">
              <a:buNone/>
            </a:pPr>
            <a:r>
              <a:rPr lang="ru-RU" sz="18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99464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3808" y="378270"/>
            <a:ext cx="9245600" cy="563562"/>
          </a:xfrm>
        </p:spPr>
        <p:txBody>
          <a:bodyPr/>
          <a:lstStyle/>
          <a:p>
            <a:r>
              <a:rPr lang="ru-RU" dirty="0" smtClean="0"/>
              <a:t>Журнал (</a:t>
            </a:r>
            <a:r>
              <a:rPr lang="ru-RU" dirty="0" err="1" smtClean="0"/>
              <a:t>электнонный</a:t>
            </a:r>
            <a:r>
              <a:rPr lang="ru-RU" dirty="0" smtClean="0"/>
              <a:t>) </a:t>
            </a:r>
            <a:r>
              <a:rPr lang="ru-RU" dirty="0" smtClean="0"/>
              <a:t>фиксации результатов ИП (ИИР)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198" t="20258" r="68109" b="5806"/>
          <a:stretch/>
        </p:blipFill>
        <p:spPr>
          <a:xfrm>
            <a:off x="805349" y="1563624"/>
            <a:ext cx="2779099" cy="3493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792" y="1033154"/>
            <a:ext cx="7109239" cy="351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Критерии оценки ИП (ИИР)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9385" y="984738"/>
            <a:ext cx="5442438" cy="495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7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оценки ИП (ИИР)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824" y="1219200"/>
            <a:ext cx="9610344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2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361" y="260350"/>
            <a:ext cx="10111153" cy="5947019"/>
          </a:xfrm>
        </p:spPr>
        <p:txBody>
          <a:bodyPr/>
          <a:lstStyle/>
          <a:p>
            <a:pPr marL="609600" indent="-609600" algn="ctr">
              <a:buNone/>
            </a:pPr>
            <a:r>
              <a:rPr lang="ru-RU" b="1" dirty="0">
                <a:solidFill>
                  <a:srgbClr val="CE2052"/>
                </a:solidFill>
              </a:rPr>
              <a:t>Ошибки в проектировании</a:t>
            </a:r>
          </a:p>
          <a:p>
            <a:pPr marL="609600" indent="-609600"/>
            <a:endParaRPr lang="ru-RU" dirty="0"/>
          </a:p>
          <a:p>
            <a:pPr marL="609600" indent="-609600">
              <a:buFontTx/>
              <a:buAutoNum type="arabicPeriod"/>
            </a:pPr>
            <a:r>
              <a:rPr lang="ru-RU" dirty="0"/>
              <a:t>Проект сведен к практическому заданию (нет проблемы, четко расписан алгоритм работы обучающихся). </a:t>
            </a:r>
            <a:r>
              <a:rPr lang="ru-RU" dirty="0">
                <a:solidFill>
                  <a:srgbClr val="CE2052"/>
                </a:solidFill>
              </a:rPr>
              <a:t>Разница между практической и проектной работой</a:t>
            </a:r>
          </a:p>
          <a:p>
            <a:pPr marL="609600" indent="-609600">
              <a:buFontTx/>
              <a:buAutoNum type="arabicPeriod"/>
            </a:pPr>
            <a:r>
              <a:rPr lang="ru-RU" dirty="0"/>
              <a:t>Отсутствует исследование – не представлены способы решения проблемы, не определены достоинства и недостатки отдельных вариантов решения проблемы</a:t>
            </a:r>
          </a:p>
          <a:p>
            <a:pPr marL="609600" indent="-609600">
              <a:buFontTx/>
              <a:buAutoNum type="arabicPeriod"/>
            </a:pPr>
            <a:r>
              <a:rPr lang="ru-RU" dirty="0"/>
              <a:t>В процессе рефлексии оценивается только качество продукта, но не уделено внимание качеству работы</a:t>
            </a:r>
          </a:p>
          <a:p>
            <a:pPr marL="609600" indent="-609600">
              <a:buFontTx/>
              <a:buAutoNum type="arabicPeriod"/>
            </a:pPr>
            <a:r>
              <a:rPr lang="ru-RU" dirty="0"/>
              <a:t>Оформление не соответствует требованиям</a:t>
            </a:r>
          </a:p>
        </p:txBody>
      </p:sp>
    </p:spTree>
    <p:extLst>
      <p:ext uri="{BB962C8B-B14F-4D97-AF65-F5344CB8AC3E}">
        <p14:creationId xmlns:p14="http://schemas.microsoft.com/office/powerpoint/2010/main" val="98437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Риски (проблемы)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Нормативно не определен статус </a:t>
            </a:r>
            <a:r>
              <a:rPr lang="ru-RU" dirty="0" err="1" smtClean="0"/>
              <a:t>тьютора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Отсутствие в ФП учебников (учебных пособий) для реализации курса «Индивидуальный проект»</a:t>
            </a:r>
          </a:p>
          <a:p>
            <a:r>
              <a:rPr lang="ru-RU" dirty="0" smtClean="0"/>
              <a:t>Высокая нагрузка на педагога- руководителя проектов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1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350838"/>
            <a:ext cx="9245600" cy="806816"/>
          </a:xfrm>
        </p:spPr>
        <p:txBody>
          <a:bodyPr/>
          <a:lstStyle/>
          <a:p>
            <a:r>
              <a:rPr lang="ru-RU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ru-RU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3954" y="929054"/>
            <a:ext cx="11074400" cy="47244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	</a:t>
            </a:r>
            <a:r>
              <a:rPr lang="ru-RU" sz="1800" dirty="0"/>
              <a:t>Абрамова С.В. Русский язык. Проектная работа старшеклассников 9–11 классов: пособие для учителей общеобразовательных учреждений. – 2-е изд. – М.: Просвещение, 2012. – 176 c.</a:t>
            </a:r>
          </a:p>
          <a:p>
            <a:pPr marL="0" indent="0">
              <a:buNone/>
            </a:pPr>
            <a:r>
              <a:rPr lang="ru-RU" sz="1800" dirty="0"/>
              <a:t>2.	</a:t>
            </a:r>
            <a:r>
              <a:rPr lang="ru-RU" sz="1800" dirty="0" err="1"/>
              <a:t>Даутова</a:t>
            </a:r>
            <a:r>
              <a:rPr lang="ru-RU" sz="1800" dirty="0"/>
              <a:t> О.Б., </a:t>
            </a:r>
            <a:r>
              <a:rPr lang="ru-RU" sz="1800" dirty="0" err="1"/>
              <a:t>Муштавинская</a:t>
            </a:r>
            <a:r>
              <a:rPr lang="ru-RU" sz="1800" dirty="0"/>
              <a:t> И.В. Новая идеология ФГОС: реализация системно-</a:t>
            </a:r>
            <a:r>
              <a:rPr lang="ru-RU" sz="1800" dirty="0" err="1"/>
              <a:t>деятельностного</a:t>
            </a:r>
            <a:r>
              <a:rPr lang="ru-RU" sz="1800" dirty="0"/>
              <a:t> подхода в образовании: методическое пособие. – М.: ООО «Русское слово – учебник», 2015.-216с.</a:t>
            </a:r>
          </a:p>
          <a:p>
            <a:pPr marL="0" indent="0">
              <a:buNone/>
            </a:pPr>
            <a:r>
              <a:rPr lang="ru-RU" sz="1800" dirty="0"/>
              <a:t>3.	Демин И.С. Использование информационных технологий в учебно-исследовательской деятельности // Развитие исследовательской деятельности учащихся. — М., 2006. — (Профессиональная библиотека учителя).</a:t>
            </a:r>
          </a:p>
          <a:p>
            <a:pPr marL="0" indent="0">
              <a:buNone/>
            </a:pPr>
            <a:r>
              <a:rPr lang="ru-RU" sz="1800" dirty="0"/>
              <a:t>4.	Журнал «Школьное планирование» Специальный выпуск «Теория и практика учебного проектирования в школе» № 4-5. – 2016 г.</a:t>
            </a:r>
          </a:p>
          <a:p>
            <a:pPr marL="0" indent="0">
              <a:buNone/>
            </a:pPr>
            <a:r>
              <a:rPr lang="ru-RU" sz="1800" dirty="0"/>
              <a:t>5.	Левит М.В., Поташник М.М. Проектная и исследовательская деятельность учащихся на основе ФГОС. – Завуч. Управление современной школой: М. - «Педагогический поиск». №1. – 2016 г. С. 4-25.</a:t>
            </a:r>
          </a:p>
          <a:p>
            <a:pPr marL="0" indent="0">
              <a:buNone/>
            </a:pPr>
            <a:r>
              <a:rPr lang="ru-RU" sz="1800" dirty="0"/>
              <a:t>6.	</a:t>
            </a:r>
            <a:r>
              <a:rPr lang="ru-RU" sz="1800" dirty="0" err="1"/>
              <a:t>Ступницкая</a:t>
            </a:r>
            <a:r>
              <a:rPr lang="ru-RU" sz="1800" dirty="0"/>
              <a:t> М.А. Что такое учебный проект? – М.: Первое сентября, 2010. – 44 с.</a:t>
            </a:r>
          </a:p>
          <a:p>
            <a:pPr marL="0" indent="0">
              <a:buNone/>
            </a:pPr>
            <a:r>
              <a:rPr lang="ru-RU" sz="1800" dirty="0"/>
              <a:t>7.	Янушевский В.Н. Проектная деятельность на уроках литературы.- М.: «Русское слово – учебник», 2016. – 144с.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304140"/>
            <a:ext cx="810228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938683"/>
              </p:ext>
            </p:extLst>
          </p:nvPr>
        </p:nvGraphicFramePr>
        <p:xfrm>
          <a:off x="711200" y="1219200"/>
          <a:ext cx="11074401" cy="3062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1467">
                  <a:extLst>
                    <a:ext uri="{9D8B030D-6E8A-4147-A177-3AD203B41FA5}">
                      <a16:colId xmlns:a16="http://schemas.microsoft.com/office/drawing/2014/main" val="1035105669"/>
                    </a:ext>
                  </a:extLst>
                </a:gridCol>
                <a:gridCol w="3691467">
                  <a:extLst>
                    <a:ext uri="{9D8B030D-6E8A-4147-A177-3AD203B41FA5}">
                      <a16:colId xmlns:a16="http://schemas.microsoft.com/office/drawing/2014/main" val="81510124"/>
                    </a:ext>
                  </a:extLst>
                </a:gridCol>
                <a:gridCol w="3691467">
                  <a:extLst>
                    <a:ext uri="{9D8B030D-6E8A-4147-A177-3AD203B41FA5}">
                      <a16:colId xmlns:a16="http://schemas.microsoft.com/office/drawing/2014/main" val="3657950581"/>
                    </a:ext>
                  </a:extLst>
                </a:gridCol>
              </a:tblGrid>
              <a:tr h="739261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Я знал (а)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Я узнал (а)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 чем нельзя забыть (проблемы при внедрении)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612277"/>
                  </a:ext>
                </a:extLst>
              </a:tr>
              <a:tr h="2323393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060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6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Прямоугольник 1"/>
          <p:cNvSpPr>
            <a:spLocks noChangeArrowheads="1"/>
          </p:cNvSpPr>
          <p:nvPr/>
        </p:nvSpPr>
        <p:spPr bwMode="auto">
          <a:xfrm>
            <a:off x="3791745" y="2852937"/>
            <a:ext cx="688211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C00000"/>
                </a:solidFill>
              </a:rPr>
              <a:t>Спасибо за внимание!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C00000"/>
                </a:solidFill>
              </a:rPr>
              <a:t>Приглашаем образовательные </a:t>
            </a:r>
            <a:r>
              <a:rPr lang="ru-RU" altLang="ru-RU" sz="2800" b="1" dirty="0">
                <a:solidFill>
                  <a:srgbClr val="C00000"/>
                </a:solidFill>
              </a:rPr>
              <a:t>организации к </a:t>
            </a:r>
            <a:r>
              <a:rPr lang="ru-RU" altLang="ru-RU" sz="2800" b="1" dirty="0" err="1" smtClean="0">
                <a:solidFill>
                  <a:srgbClr val="C00000"/>
                </a:solidFill>
              </a:rPr>
              <a:t>дальнешему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сотрудничеству</a:t>
            </a:r>
            <a:r>
              <a:rPr lang="ru-RU" altLang="ru-RU" sz="2800" b="1" dirty="0">
                <a:solidFill>
                  <a:srgbClr val="C00000"/>
                </a:solidFill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57344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1463" y="228599"/>
            <a:ext cx="9290538" cy="78251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Исследовательская и проектная деятельность обучающихся при реализации ФГОС в 10 — 11 классах: анализ нормативных документов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8593" y="637439"/>
            <a:ext cx="11074400" cy="5460023"/>
          </a:xfrm>
        </p:spPr>
        <p:txBody>
          <a:bodyPr/>
          <a:lstStyle/>
          <a:p>
            <a:pPr algn="ctr"/>
            <a:r>
              <a:rPr lang="ru-RU" sz="1400" dirty="0"/>
              <a:t>ФГОС СОО п.11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C00000"/>
                </a:solidFill>
              </a:rPr>
              <a:t>II. Требования к результатам освоения основной образовательной программы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п. 6. Стандарт устанавливает требования к результатам освоения </a:t>
            </a:r>
            <a:r>
              <a:rPr lang="ru-RU" sz="1400" dirty="0" smtClean="0"/>
              <a:t>обучающимися основной </a:t>
            </a:r>
            <a:r>
              <a:rPr lang="ru-RU" sz="1400" dirty="0"/>
              <a:t>образовательной программы:</a:t>
            </a:r>
            <a:br>
              <a:rPr lang="ru-RU" sz="1400" dirty="0"/>
            </a:br>
            <a:r>
              <a:rPr lang="ru-RU" sz="1400" dirty="0" smtClean="0"/>
              <a:t>….</a:t>
            </a:r>
            <a:r>
              <a:rPr lang="ru-RU" sz="1400" b="1" i="1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метапредметным</a:t>
            </a:r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включающим освоенные обучающимися </a:t>
            </a:r>
            <a:r>
              <a:rPr lang="ru-RU" sz="1400" i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межпредметные</a:t>
            </a:r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понятия и универсальные учебные действия (регулятивные, познавательные, коммуникативные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), способность их использования в познавательной и социальной практике, самостоятельность в планировании и осуществлении учебной деятельности и организации учебного сотрудничества с педагогами и сверстниками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способность к построению индивидуальной образовательной траектории, 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владение навыками учебно-исследовательской, проектной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и социальной 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деятельности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400" i="1" dirty="0" smtClean="0">
                <a:solidFill>
                  <a:schemeClr val="tx1"/>
                </a:solidFill>
              </a:rPr>
              <a:t>… предметным (на примере)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9.4. Естественные науки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предметной области "Естественные науки" должно обеспечить: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.... </a:t>
            </a:r>
            <a:r>
              <a:rPr lang="ru-RU" sz="11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для развития навыков учебной, </a:t>
            </a: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проектно-исследовательской, творческой деятельности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, мотивации обучающихся к саморазвитию;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 изучения предметной области "Естественные науки" включают предметные результаты изучения учебных предметов: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«Химия» (базовый уровень) – требования к предметным результатам освоения базового курса химии должны отражать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    3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владение основными методами научного познания, используемыми в химии: наблюдение, описание, измерение, эксперимент; умение обрабатывать, объяснять результаты проведенных опытов и делать выводы; готовность и способность применять методы познания при решении практических задач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1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1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Химия» (углубленный уровень)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требования к предметным результатам освоения углубленного курса химии должны включать требования к результатам освоения базового курса и дополнительно отражать: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0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умений исследовать свойства неорганических и органических веществ, объяснять закономерности протекания химических реакций, прогнозировать возможность их осуществления;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владение умениями выдвигать гипотезы на основе знаний о составе, строении вещества и основных химических законах, проверять их экспериментально, формулируя цель исследования;</a:t>
            </a:r>
            <a:endParaRPr lang="ru-RU" sz="1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1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«Экология» (базовый уровень)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требования к предметным результатам освоения интегрированного учебного предмета "Экология" должны отражать: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105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05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способности к выполнению </a:t>
            </a:r>
            <a:r>
              <a:rPr lang="ru-RU" sz="105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проектов экологически ориентированной социальной деятельности, связанных с экологической безопасностью окружающей среды, здоровьем людей и повышением их экологической культуры</a:t>
            </a: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  <a:endParaRPr lang="ru-RU" sz="105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0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ru-RU" sz="2800" b="0" dirty="0">
                <a:solidFill>
                  <a:srgbClr val="000066"/>
                </a:solidFill>
                <a:ea typeface="+mn-ea"/>
                <a:cs typeface="+mn-cs"/>
              </a:rPr>
              <a:t>ФГОС СОО</a:t>
            </a:r>
            <a:br>
              <a:rPr lang="ru-RU" sz="2800" b="0" dirty="0">
                <a:solidFill>
                  <a:srgbClr val="000066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823" y="914400"/>
            <a:ext cx="11074400" cy="4724400"/>
          </a:xfrm>
        </p:spPr>
        <p:txBody>
          <a:bodyPr/>
          <a:lstStyle/>
          <a:p>
            <a:pPr marL="0" lvl="0" indent="0">
              <a:buClr>
                <a:srgbClr val="000066"/>
              </a:buClr>
              <a:buNone/>
            </a:pPr>
            <a:r>
              <a:rPr lang="ru-RU" sz="1400" b="1" dirty="0">
                <a:solidFill>
                  <a:srgbClr val="C00000"/>
                </a:solidFill>
              </a:rPr>
              <a:t>III. Требования к структуре основной образовательной программы</a:t>
            </a:r>
            <a:br>
              <a:rPr lang="ru-RU" sz="1400" b="1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000066"/>
                </a:solidFill>
              </a:rPr>
              <a:t>п.18.1.3. </a:t>
            </a:r>
            <a:r>
              <a:rPr lang="ru-RU" sz="1400" b="1" dirty="0">
                <a:solidFill>
                  <a:srgbClr val="000066"/>
                </a:solidFill>
              </a:rPr>
              <a:t>Система оценки достижения планируемых результатов </a:t>
            </a:r>
            <a:r>
              <a:rPr lang="ru-RU" sz="1400" dirty="0">
                <a:solidFill>
                  <a:srgbClr val="000066"/>
                </a:solidFill>
              </a:rPr>
              <a:t>освоения основной образовательной программы должна:</a:t>
            </a:r>
            <a:br>
              <a:rPr lang="ru-RU" sz="1400" dirty="0">
                <a:solidFill>
                  <a:srgbClr val="000066"/>
                </a:solidFill>
              </a:rPr>
            </a:br>
            <a:r>
              <a:rPr lang="ru-RU" sz="1400" dirty="0">
                <a:solidFill>
                  <a:srgbClr val="000066"/>
                </a:solidFill>
              </a:rPr>
              <a:t>….. «5) предусматривать использование разнообразных методов и форм, взаимно дополняющих друг друга (таких как стандартизированные письменные и устные работы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i="1" dirty="0">
                <a:solidFill>
                  <a:srgbClr val="C00000"/>
                </a:solidFill>
              </a:rPr>
              <a:t>проекты</a:t>
            </a:r>
            <a:r>
              <a:rPr lang="ru-RU" sz="1400" dirty="0">
                <a:solidFill>
                  <a:srgbClr val="000066"/>
                </a:solidFill>
              </a:rPr>
              <a:t>, конкурсы, практические боты, творческие работы, самоанализ и</a:t>
            </a:r>
            <a:br>
              <a:rPr lang="ru-RU" sz="1400" dirty="0">
                <a:solidFill>
                  <a:srgbClr val="000066"/>
                </a:solidFill>
              </a:rPr>
            </a:br>
            <a:r>
              <a:rPr lang="ru-RU" sz="1400" dirty="0">
                <a:solidFill>
                  <a:srgbClr val="000066"/>
                </a:solidFill>
              </a:rPr>
              <a:t>самооценка, наблюдения, испытания (тесты) и иное)».. </a:t>
            </a:r>
          </a:p>
          <a:p>
            <a:pPr marL="0" lvl="0" indent="0">
              <a:buClr>
                <a:srgbClr val="000066"/>
              </a:buClr>
              <a:buNone/>
            </a:pPr>
            <a:r>
              <a:rPr lang="ru-RU" sz="1400" dirty="0">
                <a:solidFill>
                  <a:srgbClr val="000066"/>
                </a:solidFill>
              </a:rPr>
              <a:t>….. «Основной процедурой </a:t>
            </a:r>
            <a:r>
              <a:rPr lang="ru-RU" sz="1400" dirty="0">
                <a:solidFill>
                  <a:srgbClr val="C00000"/>
                </a:solidFill>
              </a:rPr>
              <a:t>итоговой оценки достижения </a:t>
            </a:r>
            <a:r>
              <a:rPr lang="ru-RU" sz="1400" dirty="0" err="1">
                <a:solidFill>
                  <a:srgbClr val="C00000"/>
                </a:solidFill>
              </a:rPr>
              <a:t>метапредметных</a:t>
            </a:r>
            <a:r>
              <a:rPr lang="ru-RU" sz="1400" dirty="0">
                <a:solidFill>
                  <a:srgbClr val="C00000"/>
                </a:solidFill>
              </a:rPr>
              <a:t> результатов </a:t>
            </a:r>
            <a:r>
              <a:rPr lang="ru-RU" sz="1400" dirty="0">
                <a:solidFill>
                  <a:srgbClr val="000066"/>
                </a:solidFill>
              </a:rPr>
              <a:t>является </a:t>
            </a:r>
            <a:r>
              <a:rPr lang="ru-RU" sz="1400" i="1" dirty="0">
                <a:solidFill>
                  <a:srgbClr val="000066"/>
                </a:solidFill>
              </a:rPr>
              <a:t>защита итогового индивидуального проекта или учебного исследования.»</a:t>
            </a:r>
          </a:p>
          <a:p>
            <a:pPr marL="0" lvl="0" indent="0">
              <a:buClr>
                <a:srgbClr val="000066"/>
              </a:buClr>
              <a:buNone/>
            </a:pPr>
            <a:r>
              <a:rPr lang="ru-RU" sz="1400" dirty="0">
                <a:solidFill>
                  <a:srgbClr val="000066"/>
                </a:solidFill>
              </a:rPr>
              <a:t>Индивидуальный проект выполняется  обучающимся самостоятельно под  руководством учителя (</a:t>
            </a:r>
            <a:r>
              <a:rPr lang="ru-RU" sz="1400" dirty="0" err="1">
                <a:solidFill>
                  <a:srgbClr val="000066"/>
                </a:solidFill>
              </a:rPr>
              <a:t>тьютора</a:t>
            </a:r>
            <a:r>
              <a:rPr lang="ru-RU" sz="1400" dirty="0">
                <a:solidFill>
                  <a:srgbClr val="000066"/>
                </a:solidFill>
              </a:rPr>
              <a:t>) по выбранной  теме в рамках одного или нескольких  изучаемых учебных предметов, курсов в любой  избранной области деятельности  (познавательной, практической, учебно-  исследовательской, социальной,  художественно-творческой, иной).</a:t>
            </a:r>
          </a:p>
          <a:p>
            <a:pPr marL="0" lvl="0" indent="0">
              <a:buClr>
                <a:srgbClr val="000066"/>
              </a:buClr>
              <a:buNone/>
            </a:pPr>
            <a:r>
              <a:rPr lang="ru-RU" sz="1400" dirty="0">
                <a:solidFill>
                  <a:srgbClr val="000066"/>
                </a:solidFill>
              </a:rPr>
              <a:t>Индивидуальный проект  представляет собой особую форму  организации деятельности  обучающихся (учебное исследование  или учебный проект).</a:t>
            </a:r>
          </a:p>
          <a:p>
            <a:pPr marL="0" lvl="0" indent="0">
              <a:buClr>
                <a:srgbClr val="000066"/>
              </a:buClr>
              <a:buNone/>
            </a:pPr>
            <a:r>
              <a:rPr lang="ru-RU" sz="1400" dirty="0">
                <a:solidFill>
                  <a:srgbClr val="000066"/>
                </a:solidFill>
              </a:rPr>
              <a:t>Индивидуальный проект выполняется  обучающимся в течение одного или двух лет в  рамках учебного времени, специально  отведенного учебным планом, и должен быть  представлен в виде завершенного учебного  исследования или разработанного проекта:  информационного, творческого, социального,  прикладного, инновационного,  конструкторского, инженерного.</a:t>
            </a:r>
          </a:p>
          <a:p>
            <a:pPr marL="0" lvl="0" indent="0">
              <a:buClr>
                <a:srgbClr val="000066"/>
              </a:buClr>
              <a:buNone/>
            </a:pPr>
            <a:r>
              <a:rPr lang="ru-RU" sz="1400" dirty="0">
                <a:solidFill>
                  <a:srgbClr val="000066"/>
                </a:solidFill>
              </a:rPr>
              <a:t>…«Презентацию результатов проектной работы целесообразно проводить не в школе, а в том социальном и культурном пространстве, где проект разворачивался.»… Защита проекта осуществляется в процессе специально организованной деятельности комиссии образовательной организации или на школьной конференции. Результаты выполнения проекта оцениваются по итогам рассмотрения комиссией представленного продукта с краткой пояснительной запиской, презентации обучающегося и отзыва руководителя»</a:t>
            </a:r>
          </a:p>
          <a:p>
            <a:pPr marL="0" lvl="0" indent="0">
              <a:buClr>
                <a:srgbClr val="000066"/>
              </a:buClr>
              <a:buNone/>
            </a:pPr>
            <a:endParaRPr lang="ru-RU" sz="1400" dirty="0">
              <a:solidFill>
                <a:srgbClr val="000066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61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646" y="482722"/>
            <a:ext cx="9245600" cy="563562"/>
          </a:xfrm>
        </p:spPr>
        <p:txBody>
          <a:bodyPr/>
          <a:lstStyle/>
          <a:p>
            <a:r>
              <a:rPr lang="ru-RU" dirty="0"/>
              <a:t>ФГОС СОО п.11.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8254" y="920261"/>
            <a:ext cx="11074400" cy="4724400"/>
          </a:xfrm>
        </p:spPr>
        <p:txBody>
          <a:bodyPr/>
          <a:lstStyle/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ru-RU" altLang="ru-RU" sz="2400" b="1" kern="1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</a:t>
            </a:r>
            <a:r>
              <a:rPr lang="ru-RU" altLang="ru-RU" sz="24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выполнения  индивидуального проекта должны отражать:</a:t>
            </a:r>
          </a:p>
          <a:p>
            <a:pPr marL="0" lvl="0" indent="0" eaLnBrk="1" hangingPunct="1">
              <a:lnSpc>
                <a:spcPts val="2975"/>
              </a:lnSpc>
              <a:spcBef>
                <a:spcPts val="113"/>
              </a:spcBef>
              <a:buClrTx/>
              <a:buNone/>
            </a:pPr>
            <a:r>
              <a:rPr lang="ru-RU" altLang="ru-RU" sz="2400" kern="1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altLang="ru-RU" sz="2400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сформированность</a:t>
            </a:r>
            <a:r>
              <a:rPr lang="ru-RU" altLang="ru-RU" sz="2400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навыков коммуникативной, учебно-  исследовательской деятельности, критического мышления;</a:t>
            </a:r>
            <a:endParaRPr lang="ru-RU" altLang="ru-RU" sz="24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ts val="2763"/>
              </a:lnSpc>
              <a:spcBef>
                <a:spcPct val="0"/>
              </a:spcBef>
              <a:buClr>
                <a:srgbClr val="C00000"/>
              </a:buClr>
              <a:buFontTx/>
              <a:buChar char="-"/>
            </a:pPr>
            <a:r>
              <a:rPr lang="ru-RU" altLang="ru-RU" sz="2400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 к инновационной, аналитической,</a:t>
            </a:r>
            <a:endParaRPr lang="ru-RU" altLang="ru-RU" sz="24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ru-RU" altLang="ru-RU" sz="2400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творческой, интеллектуальной деятельности;</a:t>
            </a:r>
            <a:endParaRPr lang="ru-RU" altLang="ru-RU" sz="24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>
                <a:srgbClr val="C00000"/>
              </a:buClr>
              <a:buFontTx/>
              <a:buChar char="-"/>
            </a:pPr>
            <a:r>
              <a:rPr lang="ru-RU" altLang="ru-RU" sz="2400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сформированность</a:t>
            </a:r>
            <a:r>
              <a:rPr lang="ru-RU" altLang="ru-RU" sz="2400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навыков проектной деятельности, а  также самостоятельного применения приобретенных  знаний и способов действий при решении различных  задач, используя знания одного или нескольких учебных  предметов или предметных областей;</a:t>
            </a:r>
            <a:endParaRPr lang="ru-RU" altLang="ru-RU" sz="24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ru-RU" altLang="ru-RU" sz="2400" kern="1200" dirty="0">
                <a:solidFill>
                  <a:srgbClr val="C00000"/>
                </a:solidFill>
                <a:latin typeface="Times New Roman" panose="02020603050405020304" pitchFamily="18" charset="0"/>
                <a:ea typeface="Dubai"/>
                <a:cs typeface="Times New Roman" panose="02020603050405020304" pitchFamily="18" charset="0"/>
              </a:rPr>
              <a:t>- </a:t>
            </a:r>
            <a:r>
              <a:rPr lang="ru-RU" altLang="ru-RU" sz="2400" i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постановки цели и формулирования  гипотезы исследования, планирования работы, отбора и  интерпретации необходимой информации,  структурирования аргументации результатов исследования  на основе собранных данных, презентации результатов.</a:t>
            </a:r>
            <a:endParaRPr lang="ru-RU" altLang="ru-RU" sz="24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ПООП СОО конкретизирует требования ФГОС СОО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715" y="1219200"/>
            <a:ext cx="11913577" cy="47244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Индивидуальный </a:t>
            </a:r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или учебное исследование может выполняться по любому из следующих направлений: </a:t>
            </a:r>
            <a:endParaRPr lang="ru-RU" sz="36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социальное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бизнес-проектирование;</a:t>
            </a:r>
            <a:endParaRPr lang="ru-RU" sz="2400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исследовательское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инженерно-конструкторское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информационное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творческое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6466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ПООП СОО конкретизирует требования ФГОС СОО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/>
              <a:t>Требования к разделам основной образовательной </a:t>
            </a:r>
            <a:r>
              <a:rPr lang="ru-RU" dirty="0" smtClean="0"/>
              <a:t>программы: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18.1.3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Система оценки достижения планируемых результатов освоения основной образовательной программы должна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:…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включать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описание: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 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организации, критериев оценки и форм представления и учета результатов оценки учебно-исследовательской и проектной деятельности обучающихся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2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90l">
  <a:themeElements>
    <a:clrScheme name="Тема Office 3">
      <a:dk1>
        <a:srgbClr val="000000"/>
      </a:dk1>
      <a:lt1>
        <a:srgbClr val="FFFFFF"/>
      </a:lt1>
      <a:dk2>
        <a:srgbClr val="000066"/>
      </a:dk2>
      <a:lt2>
        <a:srgbClr val="969696"/>
      </a:lt2>
      <a:accent1>
        <a:srgbClr val="6FB4E3"/>
      </a:accent1>
      <a:accent2>
        <a:srgbClr val="5DBDAB"/>
      </a:accent2>
      <a:accent3>
        <a:srgbClr val="FFFFFF"/>
      </a:accent3>
      <a:accent4>
        <a:srgbClr val="000000"/>
      </a:accent4>
      <a:accent5>
        <a:srgbClr val="BBD6EF"/>
      </a:accent5>
      <a:accent6>
        <a:srgbClr val="53AB9B"/>
      </a:accent6>
      <a:hlink>
        <a:srgbClr val="D17FB6"/>
      </a:hlink>
      <a:folHlink>
        <a:srgbClr val="E3981D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33C5A9"/>
        </a:accent1>
        <a:accent2>
          <a:srgbClr val="90DE88"/>
        </a:accent2>
        <a:accent3>
          <a:srgbClr val="FFFFFF"/>
        </a:accent3>
        <a:accent4>
          <a:srgbClr val="000000"/>
        </a:accent4>
        <a:accent5>
          <a:srgbClr val="ADDFD1"/>
        </a:accent5>
        <a:accent6>
          <a:srgbClr val="82C97B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699DE9"/>
        </a:accent1>
        <a:accent2>
          <a:srgbClr val="E3663F"/>
        </a:accent2>
        <a:accent3>
          <a:srgbClr val="FFFFFF"/>
        </a:accent3>
        <a:accent4>
          <a:srgbClr val="000000"/>
        </a:accent4>
        <a:accent5>
          <a:srgbClr val="B9CCF2"/>
        </a:accent5>
        <a:accent6>
          <a:srgbClr val="CE5C38"/>
        </a:accent6>
        <a:hlink>
          <a:srgbClr val="7476DC"/>
        </a:hlink>
        <a:folHlink>
          <a:srgbClr val="7FB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FB4E3"/>
        </a:accent1>
        <a:accent2>
          <a:srgbClr val="5DBDAB"/>
        </a:accent2>
        <a:accent3>
          <a:srgbClr val="FFFFFF"/>
        </a:accent3>
        <a:accent4>
          <a:srgbClr val="000000"/>
        </a:accent4>
        <a:accent5>
          <a:srgbClr val="BBD6EF"/>
        </a:accent5>
        <a:accent6>
          <a:srgbClr val="53AB9B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2064</Words>
  <Application>Microsoft Office PowerPoint</Application>
  <PresentationFormat>Широкоэкранный</PresentationFormat>
  <Paragraphs>264</Paragraphs>
  <Slides>47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6" baseType="lpstr">
      <vt:lpstr>Arial</vt:lpstr>
      <vt:lpstr>Arial Black</vt:lpstr>
      <vt:lpstr>Calibri</vt:lpstr>
      <vt:lpstr>Dubai</vt:lpstr>
      <vt:lpstr>PT Sans</vt:lpstr>
      <vt:lpstr>Symbol</vt:lpstr>
      <vt:lpstr>Times New Roman</vt:lpstr>
      <vt:lpstr>Wingdings</vt:lpstr>
      <vt:lpstr>cdb2004190l</vt:lpstr>
      <vt:lpstr>Презентация PowerPoint</vt:lpstr>
      <vt:lpstr>Программа вебинара</vt:lpstr>
      <vt:lpstr>Программа вебинара</vt:lpstr>
      <vt:lpstr>        Исследовательская и проектная деятельность обучающихся при реализации ФГОС в 10 — 11 классах: анализ нормативных документов </vt:lpstr>
      <vt:lpstr>Исследовательская и проектная деятельность обучающихся при реализации ФГОС в 10 — 11 классах: анализ нормативных документов </vt:lpstr>
      <vt:lpstr>ФГОС СОО </vt:lpstr>
      <vt:lpstr>ФГОС СОО п.11.  </vt:lpstr>
      <vt:lpstr>ПООП СОО конкретизирует требования ФГОС СОО</vt:lpstr>
      <vt:lpstr>ПООП СОО конкретизирует требования ФГОС СОО</vt:lpstr>
      <vt:lpstr>18.2. Содержательный раздел основной образовательной программы: </vt:lpstr>
      <vt:lpstr>18.2.1. Программа развития универсальных учебных действий при получении среднего общего образования</vt:lpstr>
      <vt:lpstr> Организационный раздел раздел основной образовательной программы: </vt:lpstr>
      <vt:lpstr>Материально-техническое оснащение образовательной деятельности должно обеспечивать возможность: </vt:lpstr>
      <vt:lpstr>Локальные акты ОО, регламентирующие исследовательскую и проектную деятельность</vt:lpstr>
      <vt:lpstr>Презентация PowerPoint</vt:lpstr>
      <vt:lpstr>Презентация PowerPoint</vt:lpstr>
      <vt:lpstr>Позволяют определить набор </vt:lpstr>
      <vt:lpstr>Презентация PowerPoint</vt:lpstr>
      <vt:lpstr>Презентация PowerPoint</vt:lpstr>
      <vt:lpstr>Презентация PowerPoint</vt:lpstr>
      <vt:lpstr>Результаты проектной деятельности и их презентация</vt:lpstr>
      <vt:lpstr>Классификация</vt:lpstr>
      <vt:lpstr>Типы ученических проектов</vt:lpstr>
      <vt:lpstr>Контроль готовности педагогического коллектива к реализации ФГОС СОО в части  ИП (ИИР)</vt:lpstr>
      <vt:lpstr>Презентация PowerPoint</vt:lpstr>
      <vt:lpstr>Этапы работы старшеклассника над индивидуальным проектом</vt:lpstr>
      <vt:lpstr>Контроль за осуществлением учебно- исследовательской деятельности администрацией ОО</vt:lpstr>
      <vt:lpstr>Контроль за осуществлением учебно- исследовательской деятельности администрацией ОО</vt:lpstr>
      <vt:lpstr>Основные объекты оценивания при проектировании: - умение самостоятельно осваивать знания, их самостоятельное пополнение и интеграция; - умение сотрудничать и общаться в процессе групповой работы; - умение практически решать личностные и социально значимые проблемы, и воплощение найденных решений в практику; - владение ИКТ; - самоорганизация, саморегуляция и рефлексия и др.</vt:lpstr>
      <vt:lpstr>Презентация PowerPoint</vt:lpstr>
      <vt:lpstr>Из опыта работы </vt:lpstr>
      <vt:lpstr>Индивидуальный проект (как предмет)</vt:lpstr>
      <vt:lpstr>Индивидуальный проект (как предмет)</vt:lpstr>
      <vt:lpstr>Индивидуальный проект (как предмет)</vt:lpstr>
      <vt:lpstr>Индивидуальный проект (как предмет)</vt:lpstr>
      <vt:lpstr>Индивидуальный проект (как предмет)</vt:lpstr>
      <vt:lpstr>Типы проектов</vt:lpstr>
      <vt:lpstr>Примеры проектов и исследовательских работ</vt:lpstr>
      <vt:lpstr>Примеры проектов и исследовательских работ</vt:lpstr>
      <vt:lpstr>Журнал (электнонный) фиксации результатов ИП (ИИР)</vt:lpstr>
      <vt:lpstr>Критерии оценки ИП (ИИР)</vt:lpstr>
      <vt:lpstr>Критерии оценки ИП (ИИР)</vt:lpstr>
      <vt:lpstr>Презентация PowerPoint</vt:lpstr>
      <vt:lpstr>Риски (проблемы)</vt:lpstr>
      <vt:lpstr> </vt:lpstr>
      <vt:lpstr>Рефлексия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48</cp:revision>
  <dcterms:created xsi:type="dcterms:W3CDTF">2020-08-25T10:11:03Z</dcterms:created>
  <dcterms:modified xsi:type="dcterms:W3CDTF">2020-10-13T09:04:28Z</dcterms:modified>
</cp:coreProperties>
</file>