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6" r:id="rId2"/>
    <p:sldId id="332" r:id="rId3"/>
    <p:sldId id="328" r:id="rId4"/>
    <p:sldId id="330" r:id="rId5"/>
    <p:sldId id="331" r:id="rId6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E2E8EC"/>
    <a:srgbClr val="0B3B5B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1228" autoAdjust="0"/>
    <p:restoredTop sz="94660"/>
  </p:normalViewPr>
  <p:slideViewPr>
    <p:cSldViewPr>
      <p:cViewPr varScale="1">
        <p:scale>
          <a:sx n="65" d="100"/>
          <a:sy n="65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366" y="5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5C190-38E8-4B23-8B19-A8D7A706AC88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99555-60F7-4849-9DF3-F01E85462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4FC3D-A4B9-4BEB-963E-23B2A4231772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71918-F8FE-4056-AA3F-8195ED16B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9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Название доклада отражает суть </a:t>
            </a:r>
            <a:r>
              <a:rPr lang="ru-RU" dirty="0" err="1" smtClean="0"/>
              <a:t>цифровизации</a:t>
            </a:r>
            <a:r>
              <a:rPr lang="ru-RU" dirty="0" smtClean="0"/>
              <a:t> и смысл ОП Технология в новом содержании.</a:t>
            </a:r>
          </a:p>
          <a:p>
            <a:pPr marL="228600" indent="-228600">
              <a:buAutoNum type="arabicPeriod"/>
            </a:pPr>
            <a:r>
              <a:rPr lang="ru-RU" dirty="0" smtClean="0"/>
              <a:t>Для всей системы образования это – вызов. В своем сообщении я хочу поделиться с вами о том, как мы преодолеваем трудности, решая проблемы, отвечая на этот вызов. С </a:t>
            </a:r>
            <a:r>
              <a:rPr lang="ru-RU" dirty="0"/>
              <a:t>н</a:t>
            </a:r>
            <a:r>
              <a:rPr lang="ru-RU" dirty="0" smtClean="0"/>
              <a:t>ими может столкнуться каждый, кто ступит на этот путь.</a:t>
            </a:r>
          </a:p>
          <a:p>
            <a:pPr marL="228600" indent="-228600">
              <a:buAutoNum type="arabicPeriod"/>
            </a:pPr>
            <a:r>
              <a:rPr lang="ru-RU" dirty="0" smtClean="0"/>
              <a:t>Можно было рассказать об уроке Технология в новом формате, но мы считаем, что важнее рассказать не об успехах при реализации урока в новом формате, а о тех трудностях и проблемах, которые предстоит преодолеть.</a:t>
            </a:r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71918-F8FE-4056-AA3F-8195ED16BC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42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Мы открыто предлагаем всем желающим воспользоваться нашим опытом, изучить его и взять то, что вам пригодится, избежав наших ошибок.</a:t>
            </a:r>
          </a:p>
          <a:p>
            <a:r>
              <a:rPr lang="ru-RU" dirty="0" smtClean="0"/>
              <a:t>Что мы предлагаем?</a:t>
            </a:r>
          </a:p>
          <a:p>
            <a:pPr marL="228600" indent="-228600">
              <a:buAutoNum type="arabicPeriod"/>
            </a:pPr>
            <a:r>
              <a:rPr lang="ru-RU" dirty="0" smtClean="0"/>
              <a:t>Кадры: технология отбора, подготовки кадров.</a:t>
            </a:r>
          </a:p>
          <a:p>
            <a:pPr marL="228600" indent="-228600">
              <a:buAutoNum type="arabicPeriod"/>
            </a:pPr>
            <a:r>
              <a:rPr lang="ru-RU" dirty="0" smtClean="0"/>
              <a:t>Образовательная программа, которую разработали мы. Вы можете создать свое содержание, отличное от нашего, с учетом ваших потребностей. Мы также поделимся критериями отбора содержания ОП.</a:t>
            </a:r>
          </a:p>
          <a:p>
            <a:pPr marL="228600" indent="-228600">
              <a:buAutoNum type="arabicPeriod"/>
            </a:pPr>
            <a:r>
              <a:rPr lang="ru-RU" dirty="0" smtClean="0"/>
              <a:t>Есть учебные планы, сетка часов, технология построения расписания, принципы распределения нагрузки по учителям. Это напрямую у нас связано с годовым графиком и режимом работы лицея (триместры, модули).</a:t>
            </a:r>
          </a:p>
          <a:p>
            <a:pPr marL="228600" indent="-228600">
              <a:buAutoNum type="arabicPeriod"/>
            </a:pPr>
            <a:r>
              <a:rPr lang="ru-RU" dirty="0" smtClean="0"/>
              <a:t>У каждой школы есть сетевое взаимодействие, которое может быть основой для построения экосистемы урока Технология. Мы поделимся принципами этого построения. Например, СПО – урок на их базе.</a:t>
            </a:r>
          </a:p>
          <a:p>
            <a:pPr marL="228600" indent="-228600">
              <a:buAutoNum type="arabicPeriod"/>
            </a:pPr>
            <a:r>
              <a:rPr lang="ru-RU" dirty="0" smtClean="0"/>
              <a:t>Дадим советы по техническим характеристикам оборудования при его выборе (по нашей специфике).</a:t>
            </a:r>
          </a:p>
          <a:p>
            <a:pPr marL="228600" indent="-228600">
              <a:buAutoNum type="arabicPeriod"/>
            </a:pPr>
            <a:r>
              <a:rPr lang="ru-RU" dirty="0" smtClean="0"/>
              <a:t> Дорожная карта по обновлению содержания урока Технологии.</a:t>
            </a:r>
          </a:p>
          <a:p>
            <a:pPr marL="228600" indent="-228600">
              <a:buAutoNum type="arabicPeriod"/>
            </a:pPr>
            <a:r>
              <a:rPr lang="ru-RU" dirty="0" smtClean="0"/>
              <a:t>…</a:t>
            </a:r>
          </a:p>
          <a:p>
            <a:endParaRPr lang="ru-RU" dirty="0" smtClean="0"/>
          </a:p>
          <a:p>
            <a:pPr marL="228600" indent="-228600">
              <a:buAutoNum type="arabicPeriod"/>
            </a:pPr>
            <a:endParaRPr lang="ru-RU" dirty="0" smtClean="0"/>
          </a:p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71918-F8FE-4056-AA3F-8195ED16BCB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156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2881" indent="-228576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034" indent="-228576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186" indent="-228576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339" indent="-22857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491" indent="-22857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8644" indent="-22857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5797" indent="-22857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3F6048-28BD-4A54-85C0-2F93D5FCCF42}" type="slidenum">
              <a:rPr lang="en-US" altLang="ru-RU" sz="1200">
                <a:solidFill>
                  <a:srgbClr val="000000"/>
                </a:solidFill>
              </a:rPr>
              <a:pPr eaLnBrk="1" hangingPunct="1"/>
              <a:t>3</a:t>
            </a:fld>
            <a:endParaRPr lang="en-US" altLang="ru-RU" sz="120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73637" cy="372903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722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873" indent="-285721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2881" indent="-228576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034" indent="-228576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186" indent="-228576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339" indent="-22857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491" indent="-22857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8644" indent="-22857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5797" indent="-228576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63F6048-28BD-4A54-85C0-2F93D5FCCF42}" type="slidenum">
              <a:rPr lang="en-US" altLang="ru-RU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altLang="ru-RU" sz="120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73637" cy="372903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40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3DAC09-B066-47D4-A7CB-FC0D5549BF55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9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79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37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47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7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9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0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91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78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29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73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8000">
              <a:srgbClr val="E2E8EC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24EB9-3B55-40E0-9801-41EB33839119}" type="datetimeFigureOut">
              <a:rPr lang="ru-RU" smtClean="0"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EC773-8364-477D-BDD9-55818B53A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2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eg"/><Relationship Id="rId10" Type="http://schemas.openxmlformats.org/officeDocument/2006/relationships/image" Target="../media/image7.jpeg"/><Relationship Id="rId4" Type="http://schemas.openxmlformats.org/officeDocument/2006/relationships/image" Target="../media/image2.jpeg"/><Relationship Id="rId9" Type="http://schemas.openxmlformats.org/officeDocument/2006/relationships/hyperlink" Target="http://www.licey22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Уроки технолог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339" y="2760930"/>
            <a:ext cx="2617848" cy="1748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2" descr="Картинки по запросу уроки труда ссср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67" y="3122903"/>
            <a:ext cx="2000219" cy="1296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7" name="Picture 4" descr="Похожее изображени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921" y="3122903"/>
            <a:ext cx="1944216" cy="12961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Плюс 2"/>
          <p:cNvSpPr/>
          <p:nvPr/>
        </p:nvSpPr>
        <p:spPr>
          <a:xfrm>
            <a:off x="2248900" y="3268618"/>
            <a:ext cx="891552" cy="847078"/>
          </a:xfrm>
          <a:prstGeom prst="mathPlus">
            <a:avLst>
              <a:gd name="adj1" fmla="val 133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5259548" y="3602557"/>
            <a:ext cx="828334" cy="307889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53443"/>
            <a:ext cx="752443" cy="879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209424" y="188640"/>
            <a:ext cx="4437120" cy="936104"/>
          </a:xfrm>
        </p:spPr>
        <p:txBody>
          <a:bodyPr>
            <a:noAutofit/>
          </a:bodyPr>
          <a:lstStyle/>
          <a:p>
            <a:pPr marR="247015">
              <a:lnSpc>
                <a:spcPct val="115000"/>
              </a:lnSpc>
              <a:spcAft>
                <a:spcPts val="0"/>
              </a:spcAft>
            </a:pPr>
            <a:r>
              <a:rPr lang="ru-RU" sz="900" dirty="0" smtClean="0">
                <a:solidFill>
                  <a:schemeClr val="tx2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Times New Roman"/>
                <a:cs typeface="Arial"/>
              </a:rPr>
              <a:t>МУНИЦИПАЛЬНОЕ БЮДЖЕТНОЕ ОБЩЕОБРАЗОВАТЕЛЬНОЕ УЧРЕЖДЕНИЕ</a:t>
            </a:r>
            <a:r>
              <a:rPr lang="ru-RU" sz="700" dirty="0" smtClean="0">
                <a:solidFill>
                  <a:schemeClr val="tx2"/>
                </a:solidFill>
                <a:ea typeface="Calibri"/>
                <a:cs typeface="Times New Roman"/>
              </a:rPr>
              <a:t/>
            </a:r>
            <a:br>
              <a:rPr lang="ru-RU" sz="700" dirty="0" smtClean="0">
                <a:solidFill>
                  <a:schemeClr val="tx2"/>
                </a:solidFill>
                <a:ea typeface="Calibri"/>
                <a:cs typeface="Times New Roman"/>
              </a:rPr>
            </a:br>
            <a:r>
              <a:rPr lang="ru-RU" sz="900" dirty="0" smtClean="0">
                <a:solidFill>
                  <a:schemeClr val="tx2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Times New Roman"/>
                <a:cs typeface="Arial"/>
              </a:rPr>
              <a:t>ГОРОДА НОВОСИБИРСКА</a:t>
            </a:r>
            <a:r>
              <a:rPr lang="ru-RU" sz="700" dirty="0" smtClean="0">
                <a:solidFill>
                  <a:schemeClr val="tx2"/>
                </a:solidFill>
                <a:ea typeface="Calibri"/>
                <a:cs typeface="Times New Roman"/>
              </a:rPr>
              <a:t/>
            </a:r>
            <a:br>
              <a:rPr lang="ru-RU" sz="700" dirty="0" smtClean="0">
                <a:solidFill>
                  <a:schemeClr val="tx2"/>
                </a:solidFill>
                <a:ea typeface="Calibri"/>
                <a:cs typeface="Times New Roman"/>
              </a:rPr>
            </a:br>
            <a:r>
              <a:rPr lang="ru-RU" sz="1100" dirty="0" smtClean="0">
                <a:solidFill>
                  <a:schemeClr val="tx2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ea typeface="Times New Roman"/>
                <a:cs typeface="Arial"/>
              </a:rPr>
              <a:t>ЛИЦЕЙ № 22 «НАДЕЖДА СИБИРИ»  -  НАДЕЖДА РОССИИ!</a:t>
            </a:r>
            <a:endParaRPr lang="ru-RU" sz="900" dirty="0">
              <a:solidFill>
                <a:schemeClr val="tx2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95536" y="1241393"/>
            <a:ext cx="8229600" cy="10354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1F497D"/>
                </a:solidFill>
              </a:rPr>
              <a:t>#</a:t>
            </a:r>
            <a:r>
              <a:rPr lang="ru-RU" sz="3600" b="1" dirty="0" smtClean="0">
                <a:solidFill>
                  <a:srgbClr val="1F497D"/>
                </a:solidFill>
              </a:rPr>
              <a:t>уроктехнологии2035</a:t>
            </a:r>
            <a:endParaRPr lang="ru-RU" sz="3600" b="1" dirty="0">
              <a:solidFill>
                <a:srgbClr val="1F497D"/>
              </a:solidFill>
            </a:endParaRPr>
          </a:p>
        </p:txBody>
      </p:sp>
      <p:pic>
        <p:nvPicPr>
          <p:cNvPr id="2" name="Picture 2" descr="http://regionuralsib.narod.ru/novosger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1" y="146208"/>
            <a:ext cx="892046" cy="11581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4/4d/Coat_of_Arms_of_Novosibirsk.svg/600px-Coat_of_Arms_of_Novosibirsk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312" y="253443"/>
            <a:ext cx="1008112" cy="98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717543" y="6021288"/>
            <a:ext cx="8352928" cy="755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247015" algn="r">
              <a:lnSpc>
                <a:spcPct val="115000"/>
              </a:lnSpc>
            </a:pPr>
            <a:r>
              <a:rPr lang="en-US" sz="1400" dirty="0" smtClean="0">
                <a:solidFill>
                  <a:srgbClr val="1F497D"/>
                </a:solidFill>
                <a:hlinkClick r:id="rId9"/>
              </a:rPr>
              <a:t>www.licey22.ru</a:t>
            </a:r>
            <a:r>
              <a:rPr lang="ru-RU" sz="1400" dirty="0" smtClean="0">
                <a:solidFill>
                  <a:srgbClr val="1F497D"/>
                </a:solidFill>
              </a:rPr>
              <a:t>    </a:t>
            </a:r>
            <a:r>
              <a:rPr lang="en-US" sz="1400" dirty="0" smtClean="0">
                <a:solidFill>
                  <a:srgbClr val="1F497D"/>
                </a:solidFill>
              </a:rPr>
              <a:t>vk.com/clublicey22   </a:t>
            </a:r>
            <a:endParaRPr lang="ru-RU" sz="1400" dirty="0" smtClean="0">
              <a:solidFill>
                <a:srgbClr val="1F497D"/>
              </a:solidFill>
            </a:endParaRPr>
          </a:p>
          <a:p>
            <a:pPr marR="247015" algn="r">
              <a:lnSpc>
                <a:spcPct val="115000"/>
              </a:lnSpc>
            </a:pPr>
            <a:r>
              <a:rPr lang="en-US" sz="1400" dirty="0" smtClean="0">
                <a:solidFill>
                  <a:srgbClr val="1F497D"/>
                </a:solidFill>
              </a:rPr>
              <a:t>facebook.com/groups/licey22</a:t>
            </a:r>
            <a:r>
              <a:rPr lang="en-US" sz="1400" dirty="0">
                <a:solidFill>
                  <a:srgbClr val="1F497D"/>
                </a:solidFill>
              </a:rPr>
              <a:t>/  instagram.com/licey22_nsk</a:t>
            </a:r>
            <a:r>
              <a:rPr lang="en-US" sz="1400" dirty="0" smtClean="0">
                <a:solidFill>
                  <a:srgbClr val="1F497D"/>
                </a:solidFill>
              </a:rPr>
              <a:t>/</a:t>
            </a:r>
            <a:endParaRPr lang="en-US" sz="1400" dirty="0">
              <a:solidFill>
                <a:srgbClr val="1F497D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34049" y="5462932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247015" algn="r">
              <a:lnSpc>
                <a:spcPct val="115000"/>
              </a:lnSpc>
            </a:pPr>
            <a:r>
              <a:rPr lang="ru-RU" sz="1600" dirty="0" smtClean="0">
                <a:solidFill>
                  <a:srgbClr val="1F497D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cs typeface="Arial"/>
              </a:rPr>
              <a:t>Потеряева Л.В., директор </a:t>
            </a:r>
          </a:p>
          <a:p>
            <a:pPr marR="247015" algn="r">
              <a:lnSpc>
                <a:spcPct val="115000"/>
              </a:lnSpc>
            </a:pPr>
            <a:r>
              <a:rPr lang="ru-RU" sz="1600" dirty="0" smtClean="0">
                <a:solidFill>
                  <a:srgbClr val="1F497D"/>
                </a:solidFill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cs typeface="Arial"/>
              </a:rPr>
              <a:t>МБОУ «Лицей №22 «Надежда Сибири»</a:t>
            </a:r>
          </a:p>
        </p:txBody>
      </p:sp>
      <p:pic>
        <p:nvPicPr>
          <p:cNvPr id="16" name="Picture 2" descr="https://pp.vk.me/c636724/v636724369/2d7e5/wXsiwOV9OrY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1" r="12847"/>
          <a:stretch/>
        </p:blipFill>
        <p:spPr bwMode="auto">
          <a:xfrm>
            <a:off x="243041" y="5661248"/>
            <a:ext cx="3464863" cy="9629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4" name="Picture 2" descr="https://www.vyatsu.ru/uploads/image/1709/lands_blue.pn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66"/>
          <a:stretch/>
        </p:blipFill>
        <p:spPr bwMode="auto">
          <a:xfrm>
            <a:off x="8033823" y="382876"/>
            <a:ext cx="1036648" cy="76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Лариса Владимировна\Desktop\Logo-NTI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924" y="259898"/>
            <a:ext cx="708749" cy="720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70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Трудности и проблемы на пути к </a:t>
            </a:r>
            <a:r>
              <a:rPr lang="en-US" b="1" dirty="0">
                <a:solidFill>
                  <a:srgbClr val="1F497D"/>
                </a:solidFill>
              </a:rPr>
              <a:t>#</a:t>
            </a:r>
            <a:r>
              <a:rPr lang="ru-RU" b="1" dirty="0">
                <a:solidFill>
                  <a:srgbClr val="1F497D"/>
                </a:solidFill>
              </a:rPr>
              <a:t>уроктехнологии2035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Кадры!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Выбор содержания предмета, основания выбора (как и что выбрать?)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Построение учебного плана и расписания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Построение экосистемы</a:t>
            </a:r>
          </a:p>
          <a:p>
            <a:pPr marL="514350" indent="-514350">
              <a:buAutoNum type="arabicPeriod"/>
            </a:pPr>
            <a:r>
              <a:rPr lang="ru-RU" dirty="0" smtClean="0"/>
              <a:t>МТБ и инфраструктура: выбор, финансирование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Затраты на изменения (год работы команды)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Сопротивление изменениям, психологические барьеры</a:t>
            </a:r>
          </a:p>
          <a:p>
            <a:pPr marL="514350" indent="-514350">
              <a:buAutoNum type="arabicPeriod"/>
            </a:pPr>
            <a:r>
              <a:rPr lang="ru-RU" dirty="0" smtClean="0"/>
              <a:t>…</a:t>
            </a:r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9144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494"/>
            <a:ext cx="551888" cy="645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792170"/>
            <a:ext cx="12776627" cy="663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34563" y="346350"/>
            <a:ext cx="82296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/>
                </a:solidFill>
              </a:rPr>
              <a:t>Модульная структура урока Технология</a:t>
            </a: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МБОУ Лицей № 22 «Надежда Сибири»</a:t>
            </a:r>
            <a:r>
              <a:rPr lang="en-US" sz="3600" b="1" dirty="0" smtClean="0">
                <a:solidFill>
                  <a:schemeClr val="tx2"/>
                </a:solidFill>
              </a:rPr>
              <a:t/>
            </a:r>
            <a:br>
              <a:rPr lang="en-US" sz="3600" b="1" dirty="0" smtClean="0">
                <a:solidFill>
                  <a:schemeClr val="tx2"/>
                </a:solidFill>
              </a:rPr>
            </a:br>
            <a:endParaRPr lang="ru-RU" sz="3600" b="1" dirty="0">
              <a:solidFill>
                <a:schemeClr val="tx2"/>
              </a:solidFill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1" y="1183062"/>
            <a:ext cx="9040883" cy="487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14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494"/>
            <a:ext cx="551888" cy="6452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65097" y="119494"/>
            <a:ext cx="8229600" cy="836712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chemeClr val="tx2"/>
                </a:solidFill>
              </a:rPr>
              <a:t>Мультимодульная</a:t>
            </a:r>
            <a:r>
              <a:rPr lang="ru-RU" sz="3600" b="1" dirty="0" smtClean="0">
                <a:solidFill>
                  <a:schemeClr val="tx2"/>
                </a:solidFill>
              </a:rPr>
              <a:t> структура урока технология</a:t>
            </a:r>
            <a:endParaRPr lang="ru-RU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213516"/>
              </p:ext>
            </p:extLst>
          </p:nvPr>
        </p:nvGraphicFramePr>
        <p:xfrm>
          <a:off x="599472" y="1124744"/>
          <a:ext cx="8185637" cy="588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5" imgW="5993119" imgH="4305980" progId="Visio.Drawing.11">
                  <p:embed/>
                </p:oleObj>
              </mc:Choice>
              <mc:Fallback>
                <p:oleObj r:id="rId5" imgW="5993119" imgH="43059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72" y="1124744"/>
                        <a:ext cx="8185637" cy="58863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2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76825" y="551542"/>
            <a:ext cx="3067481" cy="4594113"/>
          </a:xfrm>
          <a:prstGeom prst="rect">
            <a:avLst/>
          </a:prstGeom>
          <a:solidFill>
            <a:srgbClr val="FFCC00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Заголовок 1"/>
          <p:cNvSpPr>
            <a:spLocks noGrp="1"/>
          </p:cNvSpPr>
          <p:nvPr>
            <p:ph type="title"/>
          </p:nvPr>
        </p:nvSpPr>
        <p:spPr>
          <a:xfrm>
            <a:off x="3847465" y="118396"/>
            <a:ext cx="5296534" cy="50229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algn="r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Модульное построение учебной программы предмета технология инициирует </a:t>
            </a:r>
            <a:r>
              <a:rPr lang="ru-RU" sz="1600" dirty="0" smtClean="0"/>
              <a:t>формирование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технологической экосистемы и кластеров по модулям 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0429" y="535639"/>
            <a:ext cx="2767752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>
                <a:ln w="0"/>
                <a:solidFill>
                  <a:srgbClr val="4F81BD">
                    <a:lumMod val="75000"/>
                  </a:srgbClr>
                </a:solidFill>
              </a:rPr>
              <a:t>Дальнее окружение </a:t>
            </a: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</a:rPr>
              <a:t>Сетевые дистанционные 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ресурсы </a:t>
            </a:r>
            <a:r>
              <a:rPr lang="ru-RU" sz="1200" dirty="0">
                <a:ln w="0"/>
                <a:solidFill>
                  <a:prstClr val="black"/>
                </a:solidFill>
              </a:rPr>
              <a:t>«Артек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»</a:t>
            </a:r>
            <a:endParaRPr lang="ru-RU" sz="1200" dirty="0">
              <a:ln w="0"/>
              <a:solidFill>
                <a:prstClr val="black"/>
              </a:solidFill>
            </a:endParaRP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</a:rPr>
              <a:t>«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Сириус»</a:t>
            </a:r>
            <a:endParaRPr lang="en-US" sz="1200" b="1" dirty="0" smtClean="0">
              <a:ln w="0"/>
              <a:solidFill>
                <a:srgbClr val="4F81BD">
                  <a:lumMod val="75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ru-RU" sz="1200" b="1" dirty="0" smtClean="0">
                <a:ln w="0"/>
                <a:solidFill>
                  <a:srgbClr val="4F81BD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Ближнее окружение</a:t>
            </a:r>
          </a:p>
          <a:p>
            <a:pPr algn="r"/>
            <a:r>
              <a:rPr lang="ru-RU" sz="1200" dirty="0" smtClean="0">
                <a:ln w="0"/>
                <a:solidFill>
                  <a:prstClr val="black"/>
                </a:solidFill>
              </a:rPr>
              <a:t>Университеты </a:t>
            </a:r>
            <a:r>
              <a:rPr lang="ru-RU" sz="1200" dirty="0">
                <a:ln w="0"/>
                <a:solidFill>
                  <a:prstClr val="black"/>
                </a:solidFill>
              </a:rPr>
              <a:t>(НГУ, СГУПС, 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НГТУ </a:t>
            </a:r>
            <a:r>
              <a:rPr lang="ru-RU" sz="1200" dirty="0">
                <a:ln w="0"/>
                <a:solidFill>
                  <a:prstClr val="black"/>
                </a:solidFill>
              </a:rPr>
              <a:t>НГПУ, </a:t>
            </a:r>
            <a:r>
              <a:rPr lang="ru-RU" sz="1200" dirty="0" err="1">
                <a:ln w="0"/>
                <a:solidFill>
                  <a:prstClr val="black"/>
                </a:solidFill>
              </a:rPr>
              <a:t>Сельхозакадемия</a:t>
            </a:r>
            <a:r>
              <a:rPr lang="ru-RU" sz="1200" dirty="0">
                <a:ln w="0"/>
                <a:solidFill>
                  <a:prstClr val="black"/>
                </a:solidFill>
              </a:rPr>
              <a:t>, 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НГУЭУ, НГУАДИ) </a:t>
            </a:r>
            <a:endParaRPr lang="ru-RU" sz="1200" dirty="0">
              <a:ln w="0"/>
              <a:solidFill>
                <a:prstClr val="black"/>
              </a:solidFill>
            </a:endParaRP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</a:rPr>
              <a:t>К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олледжи </a:t>
            </a:r>
            <a:r>
              <a:rPr lang="ru-RU" sz="1200" dirty="0">
                <a:ln w="0"/>
                <a:solidFill>
                  <a:prstClr val="black"/>
                </a:solidFill>
              </a:rPr>
              <a:t>(</a:t>
            </a:r>
            <a:r>
              <a:rPr lang="ru-RU" sz="1200" dirty="0" err="1">
                <a:ln w="0"/>
                <a:solidFill>
                  <a:prstClr val="black"/>
                </a:solidFill>
              </a:rPr>
              <a:t>авиаколледж</a:t>
            </a:r>
            <a:r>
              <a:rPr lang="ru-RU" sz="1200" dirty="0">
                <a:ln w="0"/>
                <a:solidFill>
                  <a:prstClr val="black"/>
                </a:solidFill>
              </a:rPr>
              <a:t>, </a:t>
            </a:r>
            <a:endParaRPr lang="ru-RU" sz="1200" dirty="0" smtClean="0">
              <a:ln w="0"/>
              <a:solidFill>
                <a:prstClr val="black"/>
              </a:solidFill>
            </a:endParaRP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</a:rPr>
              <a:t>х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имико-технолог. , медицинский</a:t>
            </a:r>
            <a:r>
              <a:rPr lang="ru-RU" sz="1200" dirty="0">
                <a:ln w="0"/>
                <a:solidFill>
                  <a:prstClr val="black"/>
                </a:solidFill>
              </a:rPr>
              <a:t>) </a:t>
            </a: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</a:rPr>
              <a:t>СУНЦ НГУ, 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НИИ </a:t>
            </a:r>
            <a:endParaRPr lang="ru-RU" sz="1200" dirty="0">
              <a:ln w="0"/>
              <a:solidFill>
                <a:prstClr val="black"/>
              </a:solidFill>
            </a:endParaRP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</a:rPr>
              <a:t>Центр детского 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творчества </a:t>
            </a:r>
            <a:endParaRPr lang="ru-RU" sz="1200" dirty="0">
              <a:ln w="0"/>
              <a:solidFill>
                <a:prstClr val="black"/>
              </a:solidFill>
            </a:endParaRP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</a:rPr>
              <a:t>Учреждения доп. 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образования </a:t>
            </a:r>
            <a:r>
              <a:rPr lang="ru-RU" sz="1200" dirty="0">
                <a:ln w="0"/>
                <a:solidFill>
                  <a:prstClr val="black"/>
                </a:solidFill>
              </a:rPr>
              <a:t>Предприятия и </a:t>
            </a:r>
            <a:r>
              <a:rPr lang="ru-RU" sz="1200" dirty="0" smtClean="0">
                <a:ln w="0"/>
                <a:solidFill>
                  <a:prstClr val="black"/>
                </a:solidFill>
              </a:rPr>
              <a:t>заводы</a:t>
            </a:r>
            <a:endParaRPr lang="ru-RU" sz="1200" dirty="0">
              <a:ln w="0"/>
              <a:solidFill>
                <a:prstClr val="black"/>
              </a:solidFill>
            </a:endParaRPr>
          </a:p>
          <a:p>
            <a:pPr algn="r"/>
            <a:r>
              <a:rPr lang="ru-RU" sz="1200" dirty="0" smtClean="0">
                <a:ln w="0"/>
                <a:solidFill>
                  <a:prstClr val="black"/>
                </a:solidFill>
              </a:rPr>
              <a:t>Технопарк</a:t>
            </a:r>
          </a:p>
          <a:p>
            <a:pPr algn="r"/>
            <a:r>
              <a:rPr lang="ru-RU" sz="1200" dirty="0" smtClean="0">
                <a:ln w="0"/>
                <a:solidFill>
                  <a:prstClr val="black"/>
                </a:solidFill>
              </a:rPr>
              <a:t> </a:t>
            </a:r>
            <a:r>
              <a:rPr lang="ru-RU" sz="1200" dirty="0">
                <a:ln w="0"/>
                <a:solidFill>
                  <a:prstClr val="black"/>
                </a:solidFill>
              </a:rPr>
              <a:t>Родители-наставники-эксперты</a:t>
            </a:r>
            <a:endParaRPr lang="en-US" sz="1200" dirty="0">
              <a:ln w="0"/>
              <a:solidFill>
                <a:prstClr val="black"/>
              </a:solidFill>
            </a:endParaRPr>
          </a:p>
          <a:p>
            <a:r>
              <a:rPr lang="ru-RU" sz="1200" b="1" dirty="0">
                <a:ln w="0"/>
                <a:solidFill>
                  <a:srgbClr val="4F81BD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Инфраструктура лицея</a:t>
            </a: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Кружки технического </a:t>
            </a:r>
            <a:r>
              <a:rPr lang="ru-RU" sz="12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творчества</a:t>
            </a:r>
            <a:endParaRPr lang="ru-RU" sz="120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Проектный </a:t>
            </a:r>
            <a:r>
              <a:rPr lang="ru-RU" sz="12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офис </a:t>
            </a:r>
            <a:endParaRPr lang="ru-RU" sz="120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Центр </a:t>
            </a:r>
            <a:r>
              <a:rPr lang="ru-RU" sz="12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предпринимательства </a:t>
            </a:r>
            <a:endParaRPr lang="ru-RU" sz="120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r"/>
            <a:r>
              <a:rPr lang="ru-RU" sz="12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ЛИОМ</a:t>
            </a:r>
            <a:r>
              <a:rPr lang="ru-RU" sz="7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ru-RU" sz="70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r"/>
            <a:r>
              <a:rPr lang="ru-RU" sz="120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Специализированные </a:t>
            </a:r>
            <a:r>
              <a:rPr lang="ru-RU" sz="12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кабинеты</a:t>
            </a:r>
          </a:p>
          <a:p>
            <a:pPr algn="r"/>
            <a:r>
              <a:rPr lang="ru-RU" sz="12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АРТОРИУМ</a:t>
            </a:r>
          </a:p>
          <a:p>
            <a:pPr algn="r"/>
            <a:r>
              <a:rPr lang="en-US" sz="1200" dirty="0" smtClean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ROBOTICS</a:t>
            </a:r>
            <a:endParaRPr lang="ru-RU" sz="1200" dirty="0">
              <a:ln w="0"/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2312" y="5145655"/>
            <a:ext cx="3265319" cy="164660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US" sz="1200" b="1" u="sng" dirty="0" err="1">
                <a:ln w="0"/>
                <a:solidFill>
                  <a:prstClr val="black"/>
                </a:solidFill>
                <a:cs typeface="Arial" panose="020B0604020202020204" pitchFamily="34" charset="0"/>
              </a:rPr>
              <a:t>HardSkills</a:t>
            </a:r>
            <a:endParaRPr lang="ru-RU" sz="1200" b="1" u="sng" dirty="0">
              <a:ln w="0"/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11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Робототехника, </a:t>
            </a:r>
            <a:r>
              <a:rPr lang="ru-RU" sz="11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1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нтернет вещей,</a:t>
            </a:r>
            <a:r>
              <a:rPr lang="ru-RU" sz="1100" dirty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Конструирование и </a:t>
            </a:r>
            <a:r>
              <a:rPr lang="ru-RU" sz="1100" dirty="0" err="1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прототипирование</a:t>
            </a:r>
            <a:endParaRPr lang="en-US" sz="1100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en-US" sz="1200" b="1" u="sng" dirty="0" err="1">
                <a:ln w="0"/>
                <a:solidFill>
                  <a:prstClr val="black"/>
                </a:solidFill>
                <a:cs typeface="Arial" panose="020B0604020202020204" pitchFamily="34" charset="0"/>
              </a:rPr>
              <a:t>DigitalSkills</a:t>
            </a:r>
            <a:endParaRPr lang="en-US" sz="1200" b="1" u="sng" dirty="0">
              <a:ln w="0"/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1100" spc="-3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Программирование и ИТ</a:t>
            </a:r>
          </a:p>
          <a:p>
            <a:pPr algn="ctr"/>
            <a:r>
              <a:rPr lang="en-US" sz="1200" b="1" u="sng" dirty="0" err="1" smtClean="0">
                <a:ln w="0"/>
                <a:solidFill>
                  <a:prstClr val="black"/>
                </a:solidFill>
                <a:cs typeface="Arial" panose="020B0604020202020204" pitchFamily="34" charset="0"/>
              </a:rPr>
              <a:t>SoftSkills</a:t>
            </a:r>
            <a:endParaRPr lang="en-US" sz="1200" b="1" u="sng" dirty="0">
              <a:ln w="0"/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11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Экономика и </a:t>
            </a:r>
            <a:r>
              <a:rPr lang="ru-RU" sz="1100" dirty="0" err="1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Технопредпринимательство</a:t>
            </a:r>
            <a:r>
              <a:rPr lang="ru-RU" sz="1100" dirty="0" smtClean="0">
                <a:ln w="0"/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ТПП (Технологический проектный практикум) </a:t>
            </a:r>
            <a:endParaRPr lang="ru-RU" sz="1100" dirty="0">
              <a:ln w="0"/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566820" y="54052"/>
            <a:ext cx="286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</a:rPr>
              <a:t>Профили О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НТИ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928192" y="739379"/>
            <a:ext cx="2123728" cy="5847755"/>
          </a:xfrm>
          <a:prstGeom prst="rect">
            <a:avLst/>
          </a:prstGeom>
          <a:solidFill>
            <a:srgbClr val="66FF66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100" dirty="0" smtClean="0">
                <a:solidFill>
                  <a:prstClr val="black"/>
                </a:solidFill>
              </a:rPr>
              <a:t>CUBORO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Робототехника 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>
                <a:solidFill>
                  <a:prstClr val="black"/>
                </a:solidFill>
              </a:rPr>
              <a:t>3 </a:t>
            </a:r>
            <a:r>
              <a:rPr lang="en-US" sz="1100" dirty="0">
                <a:solidFill>
                  <a:prstClr val="black"/>
                </a:solidFill>
              </a:rPr>
              <a:t>D </a:t>
            </a:r>
            <a:r>
              <a:rPr lang="ru-RU" sz="1100" dirty="0">
                <a:solidFill>
                  <a:prstClr val="black"/>
                </a:solidFill>
              </a:rPr>
              <a:t>моделирование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err="1" smtClean="0">
                <a:solidFill>
                  <a:prstClr val="black"/>
                </a:solidFill>
              </a:rPr>
              <a:t>Прототипирование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Беспилотные </a:t>
            </a:r>
            <a:r>
              <a:rPr lang="ru-RU" sz="1100" dirty="0">
                <a:solidFill>
                  <a:prstClr val="black"/>
                </a:solidFill>
              </a:rPr>
              <a:t>системы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err="1" smtClean="0">
                <a:solidFill>
                  <a:prstClr val="black"/>
                </a:solidFill>
              </a:rPr>
              <a:t>SoftSkills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Мультимедийная </a:t>
            </a:r>
            <a:r>
              <a:rPr lang="ru-RU" sz="1100" dirty="0">
                <a:solidFill>
                  <a:prstClr val="black"/>
                </a:solidFill>
              </a:rPr>
              <a:t>журналистика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Умный город </a:t>
            </a:r>
            <a:r>
              <a:rPr lang="ru-RU" sz="1100" dirty="0">
                <a:solidFill>
                  <a:prstClr val="black"/>
                </a:solidFill>
              </a:rPr>
              <a:t>/интернет </a:t>
            </a:r>
            <a:r>
              <a:rPr lang="ru-RU" sz="1100" dirty="0" smtClean="0">
                <a:solidFill>
                  <a:prstClr val="black"/>
                </a:solidFill>
              </a:rPr>
              <a:t>вещей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Лабораторный </a:t>
            </a:r>
            <a:r>
              <a:rPr lang="ru-RU" sz="1100" dirty="0" err="1">
                <a:solidFill>
                  <a:prstClr val="black"/>
                </a:solidFill>
              </a:rPr>
              <a:t>химанализ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Электроника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Сетевое </a:t>
            </a:r>
            <a:r>
              <a:rPr lang="ru-RU" sz="1100" dirty="0">
                <a:solidFill>
                  <a:prstClr val="black"/>
                </a:solidFill>
              </a:rPr>
              <a:t>и системное администрирование</a:t>
            </a:r>
            <a:endParaRPr lang="en-US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Ландшафтный </a:t>
            </a:r>
            <a:r>
              <a:rPr lang="ru-RU" sz="1100" dirty="0">
                <a:solidFill>
                  <a:prstClr val="black"/>
                </a:solidFill>
              </a:rPr>
              <a:t>дизайн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Сити-фермерство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>
                <a:solidFill>
                  <a:prstClr val="black"/>
                </a:solidFill>
              </a:rPr>
              <a:t> </a:t>
            </a:r>
            <a:r>
              <a:rPr lang="ru-RU" sz="1100" dirty="0">
                <a:solidFill>
                  <a:prstClr val="black"/>
                </a:solidFill>
              </a:rPr>
              <a:t>Лазерные технологии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Автономные транспортные системы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100" dirty="0" err="1">
                <a:solidFill>
                  <a:prstClr val="black"/>
                </a:solidFill>
              </a:rPr>
              <a:t>BigDate</a:t>
            </a:r>
            <a:endParaRPr lang="en-US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Социальные и образовательные  проекты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Инженерные биосистемы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Лаборатории активной биологии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err="1">
                <a:solidFill>
                  <a:prstClr val="black"/>
                </a:solidFill>
              </a:rPr>
              <a:t>Нейротехнологии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Экспериментальная инженерия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Экспериментальная биология</a:t>
            </a:r>
            <a:endParaRPr lang="ru-RU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Программирование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>
                <a:solidFill>
                  <a:prstClr val="black"/>
                </a:solidFill>
              </a:rPr>
              <a:t>Олимпиадная </a:t>
            </a:r>
            <a:r>
              <a:rPr lang="ru-RU" sz="1100" dirty="0" smtClean="0">
                <a:solidFill>
                  <a:prstClr val="black"/>
                </a:solidFill>
              </a:rPr>
              <a:t>математика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Архитектура и дизайн</a:t>
            </a:r>
            <a:endParaRPr lang="en-US" sz="1100" dirty="0">
              <a:solidFill>
                <a:prstClr val="black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100" dirty="0" smtClean="0">
                <a:solidFill>
                  <a:prstClr val="black"/>
                </a:solidFill>
              </a:rPr>
              <a:t>Программирование </a:t>
            </a:r>
            <a:r>
              <a:rPr lang="en-US" sz="1100" dirty="0" err="1" smtClean="0">
                <a:solidFill>
                  <a:prstClr val="black"/>
                </a:solidFill>
              </a:rPr>
              <a:t>Dobot</a:t>
            </a:r>
            <a:endParaRPr lang="en-US" sz="1100" dirty="0" smtClean="0">
              <a:solidFill>
                <a:prstClr val="black"/>
              </a:solidFill>
            </a:endParaRPr>
          </a:p>
        </p:txBody>
      </p:sp>
      <p:cxnSp>
        <p:nvCxnSpPr>
          <p:cNvPr id="182" name="Прямая соединительная линия 181"/>
          <p:cNvCxnSpPr/>
          <p:nvPr/>
        </p:nvCxnSpPr>
        <p:spPr>
          <a:xfrm flipH="1">
            <a:off x="3144790" y="4196370"/>
            <a:ext cx="346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>
            <a:stCxn id="244" idx="3"/>
          </p:cNvCxnSpPr>
          <p:nvPr/>
        </p:nvCxnSpPr>
        <p:spPr>
          <a:xfrm flipH="1" flipV="1">
            <a:off x="3151135" y="3606686"/>
            <a:ext cx="3653113" cy="32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ятиугольник 2"/>
          <p:cNvSpPr/>
          <p:nvPr/>
        </p:nvSpPr>
        <p:spPr>
          <a:xfrm flipH="1">
            <a:off x="3458357" y="5315820"/>
            <a:ext cx="1444109" cy="692497"/>
          </a:xfrm>
          <a:prstGeom prst="homePlate">
            <a:avLst>
              <a:gd name="adj" fmla="val 511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Инвариант</a:t>
            </a:r>
          </a:p>
        </p:txBody>
      </p:sp>
      <p:sp>
        <p:nvSpPr>
          <p:cNvPr id="42" name="Пятиугольник 41"/>
          <p:cNvSpPr/>
          <p:nvPr/>
        </p:nvSpPr>
        <p:spPr>
          <a:xfrm>
            <a:off x="4529144" y="6008317"/>
            <a:ext cx="2389146" cy="695812"/>
          </a:xfrm>
          <a:prstGeom prst="homePlate">
            <a:avLst/>
          </a:prstGeom>
          <a:solidFill>
            <a:srgbClr val="66FF6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Вариант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76440" y="4857058"/>
            <a:ext cx="3417899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Технология</a:t>
            </a:r>
          </a:p>
        </p:txBody>
      </p:sp>
      <p:sp>
        <p:nvSpPr>
          <p:cNvPr id="23" name="Овал 22"/>
          <p:cNvSpPr/>
          <p:nvPr/>
        </p:nvSpPr>
        <p:spPr>
          <a:xfrm>
            <a:off x="3424968" y="3440589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3" name="Овал 72"/>
          <p:cNvSpPr/>
          <p:nvPr/>
        </p:nvSpPr>
        <p:spPr>
          <a:xfrm>
            <a:off x="3408692" y="4052561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74" name="Овал 73"/>
          <p:cNvSpPr/>
          <p:nvPr/>
        </p:nvSpPr>
        <p:spPr>
          <a:xfrm>
            <a:off x="4043433" y="4047100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81" name="Овал 80"/>
          <p:cNvSpPr/>
          <p:nvPr/>
        </p:nvSpPr>
        <p:spPr>
          <a:xfrm>
            <a:off x="3827409" y="4052561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82" name="Овал 81"/>
          <p:cNvSpPr/>
          <p:nvPr/>
        </p:nvSpPr>
        <p:spPr>
          <a:xfrm>
            <a:off x="3851920" y="2324130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108520" y="888483"/>
            <a:ext cx="461665" cy="31638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pc="500" dirty="0" smtClean="0">
                <a:solidFill>
                  <a:prstClr val="black"/>
                </a:solidFill>
              </a:rPr>
              <a:t>Э к о с и с т е м а</a:t>
            </a:r>
            <a:endParaRPr lang="ru-RU" spc="500" dirty="0">
              <a:solidFill>
                <a:prstClr val="black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611385" y="4052561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2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702687" y="3440588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2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152644" y="3833523"/>
            <a:ext cx="3629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3702815" y="3690648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2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3183210" y="1574334"/>
            <a:ext cx="3598600" cy="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3188686" y="3064529"/>
            <a:ext cx="3615562" cy="9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3683393" y="2924705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2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3144789" y="2502540"/>
            <a:ext cx="3659459" cy="18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3151134" y="2708681"/>
            <a:ext cx="35283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4067944" y="2337729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46" name="Овал 45"/>
          <p:cNvSpPr/>
          <p:nvPr/>
        </p:nvSpPr>
        <p:spPr>
          <a:xfrm>
            <a:off x="4263420" y="4052347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5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281324" y="2348003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8" name="Овал 47"/>
          <p:cNvSpPr/>
          <p:nvPr/>
        </p:nvSpPr>
        <p:spPr>
          <a:xfrm>
            <a:off x="4387846" y="1407443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49" name="Овал 48"/>
          <p:cNvSpPr/>
          <p:nvPr/>
        </p:nvSpPr>
        <p:spPr>
          <a:xfrm>
            <a:off x="3851920" y="2526565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3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>
            <a:off x="3183300" y="1954932"/>
            <a:ext cx="35950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4380359" y="1815108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5</a:t>
            </a: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H="1">
            <a:off x="3158692" y="1222907"/>
            <a:ext cx="3605733" cy="2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4403601" y="1066453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55" name="Овал 54"/>
          <p:cNvSpPr/>
          <p:nvPr/>
        </p:nvSpPr>
        <p:spPr>
          <a:xfrm>
            <a:off x="3959170" y="1422062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56" name="Овал 55"/>
          <p:cNvSpPr/>
          <p:nvPr/>
        </p:nvSpPr>
        <p:spPr>
          <a:xfrm>
            <a:off x="4159246" y="1422062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57" name="Прямая соединительная линия 56"/>
          <p:cNvCxnSpPr>
            <a:stCxn id="250" idx="0"/>
          </p:cNvCxnSpPr>
          <p:nvPr/>
        </p:nvCxnSpPr>
        <p:spPr>
          <a:xfrm flipH="1" flipV="1">
            <a:off x="3181547" y="3974347"/>
            <a:ext cx="3628694" cy="11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Овал 58"/>
          <p:cNvSpPr/>
          <p:nvPr/>
        </p:nvSpPr>
        <p:spPr>
          <a:xfrm>
            <a:off x="4427984" y="3865112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60" name="Овал 59"/>
          <p:cNvSpPr/>
          <p:nvPr/>
        </p:nvSpPr>
        <p:spPr>
          <a:xfrm>
            <a:off x="4427984" y="3630038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62" name="Овал 61"/>
          <p:cNvSpPr/>
          <p:nvPr/>
        </p:nvSpPr>
        <p:spPr>
          <a:xfrm>
            <a:off x="4612789" y="1412776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6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145906" y="1029290"/>
            <a:ext cx="35931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/>
          <p:cNvSpPr/>
          <p:nvPr/>
        </p:nvSpPr>
        <p:spPr>
          <a:xfrm>
            <a:off x="4603264" y="836712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66" name="Овал 65"/>
          <p:cNvSpPr/>
          <p:nvPr/>
        </p:nvSpPr>
        <p:spPr>
          <a:xfrm>
            <a:off x="4603264" y="1086644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76" name="Овал 75"/>
          <p:cNvSpPr/>
          <p:nvPr/>
        </p:nvSpPr>
        <p:spPr>
          <a:xfrm>
            <a:off x="4644008" y="2358277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77" name="Овал 76"/>
          <p:cNvSpPr/>
          <p:nvPr/>
        </p:nvSpPr>
        <p:spPr>
          <a:xfrm>
            <a:off x="4644008" y="4052561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78" name="Овал 77"/>
          <p:cNvSpPr/>
          <p:nvPr/>
        </p:nvSpPr>
        <p:spPr>
          <a:xfrm>
            <a:off x="4644008" y="3633124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7</a:t>
            </a: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flipH="1">
            <a:off x="3162167" y="836712"/>
            <a:ext cx="3592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Овал 83"/>
          <p:cNvSpPr/>
          <p:nvPr/>
        </p:nvSpPr>
        <p:spPr>
          <a:xfrm>
            <a:off x="4757292" y="692696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85" name="Овал 84"/>
          <p:cNvSpPr/>
          <p:nvPr/>
        </p:nvSpPr>
        <p:spPr>
          <a:xfrm>
            <a:off x="4899418" y="1100233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8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4867752" y="1403123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8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932040" y="2900433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8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4880670" y="3476497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8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4860032" y="3652174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8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4857388" y="4052689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8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4932040" y="2564904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8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69" name="Овал 68"/>
          <p:cNvSpPr/>
          <p:nvPr/>
        </p:nvSpPr>
        <p:spPr>
          <a:xfrm>
            <a:off x="4931074" y="692696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8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H="1">
            <a:off x="3160059" y="2118504"/>
            <a:ext cx="3621751" cy="14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5076056" y="1998237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9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75" name="Овал 74"/>
          <p:cNvSpPr/>
          <p:nvPr/>
        </p:nvSpPr>
        <p:spPr>
          <a:xfrm>
            <a:off x="5094140" y="1412776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9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H="1">
            <a:off x="3131840" y="2295922"/>
            <a:ext cx="3513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Овал 87"/>
          <p:cNvSpPr/>
          <p:nvPr/>
        </p:nvSpPr>
        <p:spPr>
          <a:xfrm>
            <a:off x="5076056" y="2188737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9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3158692" y="2886844"/>
            <a:ext cx="36455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Овал 91"/>
          <p:cNvSpPr/>
          <p:nvPr/>
        </p:nvSpPr>
        <p:spPr>
          <a:xfrm>
            <a:off x="5076056" y="2756417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9</a:t>
            </a:r>
            <a:endParaRPr lang="ru-RU" sz="1200" dirty="0">
              <a:solidFill>
                <a:prstClr val="black"/>
              </a:solidFill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 flipH="1">
            <a:off x="3169941" y="4365104"/>
            <a:ext cx="3562299" cy="5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Овал 93"/>
          <p:cNvSpPr/>
          <p:nvPr/>
        </p:nvSpPr>
        <p:spPr>
          <a:xfrm>
            <a:off x="5004138" y="4268585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9</a:t>
            </a:r>
            <a:endParaRPr lang="ru-RU" sz="1200" dirty="0">
              <a:solidFill>
                <a:prstClr val="black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220072" y="1388393"/>
            <a:ext cx="360040" cy="276999"/>
            <a:chOff x="7093602" y="870250"/>
            <a:chExt cx="360040" cy="276999"/>
          </a:xfrm>
        </p:grpSpPr>
        <p:sp>
          <p:nvSpPr>
            <p:cNvPr id="95" name="Овал 9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10</a:t>
              </a:r>
              <a:endParaRPr lang="ru-RU" sz="1200" dirty="0"/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5220072" y="2340863"/>
            <a:ext cx="360040" cy="276999"/>
            <a:chOff x="7093602" y="870250"/>
            <a:chExt cx="360040" cy="276999"/>
          </a:xfrm>
        </p:grpSpPr>
        <p:sp>
          <p:nvSpPr>
            <p:cNvPr id="97" name="Овал 96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10</a:t>
              </a:r>
              <a:endParaRPr lang="ru-RU" sz="1200" dirty="0"/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5220072" y="2564904"/>
            <a:ext cx="360040" cy="276999"/>
            <a:chOff x="7093602" y="870250"/>
            <a:chExt cx="360040" cy="276999"/>
          </a:xfrm>
        </p:grpSpPr>
        <p:sp>
          <p:nvSpPr>
            <p:cNvPr id="100" name="Овал 99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10</a:t>
              </a:r>
              <a:endParaRPr lang="ru-RU" sz="1200" dirty="0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5220072" y="2935977"/>
            <a:ext cx="360040" cy="276999"/>
            <a:chOff x="7093602" y="870250"/>
            <a:chExt cx="360040" cy="276999"/>
          </a:xfrm>
        </p:grpSpPr>
        <p:sp>
          <p:nvSpPr>
            <p:cNvPr id="106" name="Овал 105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10</a:t>
              </a:r>
              <a:endParaRPr lang="ru-RU" sz="1200" dirty="0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5137700" y="3464416"/>
            <a:ext cx="360040" cy="276999"/>
            <a:chOff x="7093602" y="870250"/>
            <a:chExt cx="360040" cy="276999"/>
          </a:xfrm>
        </p:grpSpPr>
        <p:sp>
          <p:nvSpPr>
            <p:cNvPr id="109" name="Овал 108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10</a:t>
              </a:r>
              <a:endParaRPr lang="ru-RU" sz="1200" dirty="0"/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5148154" y="3872081"/>
            <a:ext cx="360040" cy="276999"/>
            <a:chOff x="7093602" y="870250"/>
            <a:chExt cx="360040" cy="276999"/>
          </a:xfrm>
        </p:grpSpPr>
        <p:sp>
          <p:nvSpPr>
            <p:cNvPr id="115" name="Овал 11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10</a:t>
              </a:r>
              <a:endParaRPr lang="ru-RU" sz="1200" dirty="0"/>
            </a:p>
          </p:txBody>
        </p:sp>
      </p:grpSp>
      <p:grpSp>
        <p:nvGrpSpPr>
          <p:cNvPr id="117" name="Группа 116"/>
          <p:cNvGrpSpPr/>
          <p:nvPr/>
        </p:nvGrpSpPr>
        <p:grpSpPr>
          <a:xfrm>
            <a:off x="5147974" y="4035147"/>
            <a:ext cx="360040" cy="276999"/>
            <a:chOff x="7093602" y="870250"/>
            <a:chExt cx="360040" cy="276999"/>
          </a:xfrm>
        </p:grpSpPr>
        <p:sp>
          <p:nvSpPr>
            <p:cNvPr id="118" name="Овал 117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10</a:t>
              </a:r>
              <a:endParaRPr lang="ru-RU" sz="1200" dirty="0"/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5364088" y="4044672"/>
            <a:ext cx="360040" cy="276999"/>
            <a:chOff x="7093602" y="870250"/>
            <a:chExt cx="360040" cy="276999"/>
          </a:xfrm>
        </p:grpSpPr>
        <p:sp>
          <p:nvSpPr>
            <p:cNvPr id="121" name="Овал 120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11</a:t>
              </a:r>
              <a:endParaRPr lang="ru-RU" sz="1200" dirty="0"/>
            </a:p>
          </p:txBody>
        </p:sp>
      </p:grpSp>
      <p:grpSp>
        <p:nvGrpSpPr>
          <p:cNvPr id="123" name="Группа 122"/>
          <p:cNvGrpSpPr/>
          <p:nvPr/>
        </p:nvGrpSpPr>
        <p:grpSpPr>
          <a:xfrm>
            <a:off x="5364088" y="3872081"/>
            <a:ext cx="360040" cy="276999"/>
            <a:chOff x="7093602" y="870250"/>
            <a:chExt cx="360040" cy="276999"/>
          </a:xfrm>
        </p:grpSpPr>
        <p:sp>
          <p:nvSpPr>
            <p:cNvPr id="124" name="Овал 123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11</a:t>
              </a:r>
              <a:endParaRPr lang="ru-RU" sz="1200" dirty="0"/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5364088" y="3472433"/>
            <a:ext cx="360040" cy="276999"/>
            <a:chOff x="7093602" y="870250"/>
            <a:chExt cx="360040" cy="276999"/>
          </a:xfrm>
        </p:grpSpPr>
        <p:sp>
          <p:nvSpPr>
            <p:cNvPr id="127" name="Овал 126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11</a:t>
              </a:r>
              <a:endParaRPr lang="ru-RU" sz="1200" dirty="0"/>
            </a:p>
          </p:txBody>
        </p:sp>
      </p:grpSp>
      <p:cxnSp>
        <p:nvCxnSpPr>
          <p:cNvPr id="130" name="Прямая соединительная линия 129"/>
          <p:cNvCxnSpPr/>
          <p:nvPr/>
        </p:nvCxnSpPr>
        <p:spPr>
          <a:xfrm flipH="1" flipV="1">
            <a:off x="3169941" y="3251076"/>
            <a:ext cx="3611869" cy="28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Группа 131"/>
          <p:cNvGrpSpPr/>
          <p:nvPr/>
        </p:nvGrpSpPr>
        <p:grpSpPr>
          <a:xfrm>
            <a:off x="5323082" y="3140968"/>
            <a:ext cx="360040" cy="276999"/>
            <a:chOff x="7093602" y="870250"/>
            <a:chExt cx="360040" cy="276999"/>
          </a:xfrm>
        </p:grpSpPr>
        <p:sp>
          <p:nvSpPr>
            <p:cNvPr id="133" name="Овал 132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11</a:t>
              </a:r>
              <a:endParaRPr lang="ru-RU" sz="1200" dirty="0"/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5436096" y="2747020"/>
            <a:ext cx="360040" cy="276999"/>
            <a:chOff x="7093602" y="870250"/>
            <a:chExt cx="360040" cy="276999"/>
          </a:xfrm>
        </p:grpSpPr>
        <p:sp>
          <p:nvSpPr>
            <p:cNvPr id="136" name="Овал 135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11</a:t>
              </a:r>
              <a:endParaRPr lang="ru-RU" sz="1200" dirty="0"/>
            </a:p>
          </p:txBody>
        </p:sp>
      </p:grpSp>
      <p:grpSp>
        <p:nvGrpSpPr>
          <p:cNvPr id="138" name="Группа 137"/>
          <p:cNvGrpSpPr/>
          <p:nvPr/>
        </p:nvGrpSpPr>
        <p:grpSpPr>
          <a:xfrm>
            <a:off x="5436096" y="1772816"/>
            <a:ext cx="360040" cy="276999"/>
            <a:chOff x="7093602" y="870250"/>
            <a:chExt cx="360040" cy="276999"/>
          </a:xfrm>
        </p:grpSpPr>
        <p:sp>
          <p:nvSpPr>
            <p:cNvPr id="139" name="Овал 138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11</a:t>
              </a:r>
              <a:endParaRPr lang="ru-RU" sz="1200" dirty="0"/>
            </a:p>
          </p:txBody>
        </p:sp>
      </p:grpSp>
      <p:grpSp>
        <p:nvGrpSpPr>
          <p:cNvPr id="141" name="Группа 140"/>
          <p:cNvGrpSpPr/>
          <p:nvPr/>
        </p:nvGrpSpPr>
        <p:grpSpPr>
          <a:xfrm>
            <a:off x="5436096" y="1384201"/>
            <a:ext cx="360040" cy="276999"/>
            <a:chOff x="7093602" y="870250"/>
            <a:chExt cx="360040" cy="276999"/>
          </a:xfrm>
        </p:grpSpPr>
        <p:sp>
          <p:nvSpPr>
            <p:cNvPr id="142" name="Овал 141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11</a:t>
              </a:r>
              <a:endParaRPr lang="ru-RU" sz="1200" dirty="0"/>
            </a:p>
          </p:txBody>
        </p:sp>
      </p:grpSp>
      <p:grpSp>
        <p:nvGrpSpPr>
          <p:cNvPr id="144" name="Группа 143"/>
          <p:cNvGrpSpPr/>
          <p:nvPr/>
        </p:nvGrpSpPr>
        <p:grpSpPr>
          <a:xfrm>
            <a:off x="5364088" y="692696"/>
            <a:ext cx="360040" cy="276999"/>
            <a:chOff x="7093602" y="870250"/>
            <a:chExt cx="360040" cy="276999"/>
          </a:xfrm>
        </p:grpSpPr>
        <p:sp>
          <p:nvSpPr>
            <p:cNvPr id="145" name="Овал 14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11</a:t>
              </a:r>
              <a:endParaRPr lang="ru-RU" sz="1200" dirty="0"/>
            </a:p>
          </p:txBody>
        </p:sp>
      </p:grpSp>
      <p:cxnSp>
        <p:nvCxnSpPr>
          <p:cNvPr id="150" name="Прямая соединительная линия 149"/>
          <p:cNvCxnSpPr/>
          <p:nvPr/>
        </p:nvCxnSpPr>
        <p:spPr>
          <a:xfrm flipH="1">
            <a:off x="3181802" y="1767299"/>
            <a:ext cx="3622446" cy="5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Группа 150"/>
          <p:cNvGrpSpPr/>
          <p:nvPr/>
        </p:nvGrpSpPr>
        <p:grpSpPr>
          <a:xfrm>
            <a:off x="5569838" y="1556792"/>
            <a:ext cx="360040" cy="276999"/>
            <a:chOff x="7093602" y="870250"/>
            <a:chExt cx="360040" cy="276999"/>
          </a:xfrm>
        </p:grpSpPr>
        <p:sp>
          <p:nvSpPr>
            <p:cNvPr id="152" name="Овал 151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12</a:t>
              </a:r>
              <a:endParaRPr lang="ru-RU" sz="1200" dirty="0"/>
            </a:p>
          </p:txBody>
        </p:sp>
      </p:grpSp>
      <p:grpSp>
        <p:nvGrpSpPr>
          <p:cNvPr id="154" name="Группа 153"/>
          <p:cNvGrpSpPr/>
          <p:nvPr/>
        </p:nvGrpSpPr>
        <p:grpSpPr>
          <a:xfrm>
            <a:off x="5594401" y="2747020"/>
            <a:ext cx="360040" cy="276999"/>
            <a:chOff x="7093602" y="870250"/>
            <a:chExt cx="360040" cy="276999"/>
          </a:xfrm>
        </p:grpSpPr>
        <p:sp>
          <p:nvSpPr>
            <p:cNvPr id="155" name="Овал 15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12</a:t>
              </a:r>
              <a:endParaRPr lang="ru-RU" sz="1200" dirty="0"/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5508104" y="3140968"/>
            <a:ext cx="360040" cy="276999"/>
            <a:chOff x="7093602" y="870250"/>
            <a:chExt cx="360040" cy="276999"/>
          </a:xfrm>
        </p:grpSpPr>
        <p:sp>
          <p:nvSpPr>
            <p:cNvPr id="158" name="Овал 157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12</a:t>
              </a:r>
              <a:endParaRPr lang="ru-RU" sz="1200" dirty="0"/>
            </a:p>
          </p:txBody>
        </p:sp>
      </p:grpSp>
      <p:grpSp>
        <p:nvGrpSpPr>
          <p:cNvPr id="161" name="Группа 160"/>
          <p:cNvGrpSpPr/>
          <p:nvPr/>
        </p:nvGrpSpPr>
        <p:grpSpPr>
          <a:xfrm>
            <a:off x="5549290" y="3656057"/>
            <a:ext cx="360040" cy="276999"/>
            <a:chOff x="7093602" y="870250"/>
            <a:chExt cx="360040" cy="276999"/>
          </a:xfrm>
        </p:grpSpPr>
        <p:sp>
          <p:nvSpPr>
            <p:cNvPr id="162" name="Овал 161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12</a:t>
              </a:r>
              <a:endParaRPr lang="ru-RU" sz="1200" dirty="0"/>
            </a:p>
          </p:txBody>
        </p:sp>
      </p:grpSp>
      <p:grpSp>
        <p:nvGrpSpPr>
          <p:cNvPr id="164" name="Группа 163"/>
          <p:cNvGrpSpPr/>
          <p:nvPr/>
        </p:nvGrpSpPr>
        <p:grpSpPr>
          <a:xfrm>
            <a:off x="5580112" y="3872081"/>
            <a:ext cx="360040" cy="276999"/>
            <a:chOff x="7093602" y="870250"/>
            <a:chExt cx="360040" cy="276999"/>
          </a:xfrm>
        </p:grpSpPr>
        <p:sp>
          <p:nvSpPr>
            <p:cNvPr id="165" name="Овал 16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12</a:t>
              </a:r>
              <a:endParaRPr lang="ru-RU" sz="1200" dirty="0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5539016" y="4059530"/>
            <a:ext cx="360040" cy="276999"/>
            <a:chOff x="7093602" y="870250"/>
            <a:chExt cx="360040" cy="276999"/>
          </a:xfrm>
        </p:grpSpPr>
        <p:sp>
          <p:nvSpPr>
            <p:cNvPr id="168" name="Овал 167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12</a:t>
              </a:r>
              <a:endParaRPr lang="ru-RU" sz="1200" dirty="0"/>
            </a:p>
          </p:txBody>
        </p:sp>
      </p:grpSp>
      <p:grpSp>
        <p:nvGrpSpPr>
          <p:cNvPr id="170" name="Группа 169"/>
          <p:cNvGrpSpPr/>
          <p:nvPr/>
        </p:nvGrpSpPr>
        <p:grpSpPr>
          <a:xfrm>
            <a:off x="5487556" y="4270221"/>
            <a:ext cx="360040" cy="276999"/>
            <a:chOff x="7093602" y="870250"/>
            <a:chExt cx="360040" cy="276999"/>
          </a:xfrm>
        </p:grpSpPr>
        <p:sp>
          <p:nvSpPr>
            <p:cNvPr id="171" name="Овал 170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12</a:t>
              </a:r>
              <a:endParaRPr lang="ru-RU" sz="1200" dirty="0"/>
            </a:p>
          </p:txBody>
        </p:sp>
      </p:grpSp>
      <p:grpSp>
        <p:nvGrpSpPr>
          <p:cNvPr id="173" name="Группа 172"/>
          <p:cNvGrpSpPr/>
          <p:nvPr/>
        </p:nvGrpSpPr>
        <p:grpSpPr>
          <a:xfrm>
            <a:off x="5744766" y="4259188"/>
            <a:ext cx="360040" cy="276999"/>
            <a:chOff x="7093602" y="870250"/>
            <a:chExt cx="360040" cy="276999"/>
          </a:xfrm>
        </p:grpSpPr>
        <p:sp>
          <p:nvSpPr>
            <p:cNvPr id="174" name="Овал 173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13</a:t>
              </a:r>
              <a:endParaRPr lang="ru-RU" sz="1200" dirty="0"/>
            </a:p>
          </p:txBody>
        </p:sp>
      </p:grpSp>
      <p:grpSp>
        <p:nvGrpSpPr>
          <p:cNvPr id="176" name="Группа 175"/>
          <p:cNvGrpSpPr/>
          <p:nvPr/>
        </p:nvGrpSpPr>
        <p:grpSpPr>
          <a:xfrm>
            <a:off x="5755040" y="4067547"/>
            <a:ext cx="360040" cy="276999"/>
            <a:chOff x="7093602" y="870250"/>
            <a:chExt cx="360040" cy="276999"/>
          </a:xfrm>
        </p:grpSpPr>
        <p:sp>
          <p:nvSpPr>
            <p:cNvPr id="177" name="Овал 176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13</a:t>
              </a:r>
              <a:endParaRPr lang="ru-RU" sz="1200" dirty="0"/>
            </a:p>
          </p:txBody>
        </p:sp>
      </p:grpSp>
      <p:grpSp>
        <p:nvGrpSpPr>
          <p:cNvPr id="179" name="Группа 178"/>
          <p:cNvGrpSpPr/>
          <p:nvPr/>
        </p:nvGrpSpPr>
        <p:grpSpPr>
          <a:xfrm>
            <a:off x="5744766" y="3861048"/>
            <a:ext cx="360040" cy="276999"/>
            <a:chOff x="7093602" y="870250"/>
            <a:chExt cx="360040" cy="276999"/>
          </a:xfrm>
        </p:grpSpPr>
        <p:sp>
          <p:nvSpPr>
            <p:cNvPr id="180" name="Овал 179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13</a:t>
              </a:r>
              <a:endParaRPr lang="ru-RU" sz="1200" dirty="0"/>
            </a:p>
          </p:txBody>
        </p:sp>
      </p:grpSp>
      <p:grpSp>
        <p:nvGrpSpPr>
          <p:cNvPr id="183" name="Группа 182"/>
          <p:cNvGrpSpPr/>
          <p:nvPr/>
        </p:nvGrpSpPr>
        <p:grpSpPr>
          <a:xfrm>
            <a:off x="5724128" y="3486150"/>
            <a:ext cx="360040" cy="276999"/>
            <a:chOff x="7093602" y="870250"/>
            <a:chExt cx="360040" cy="276999"/>
          </a:xfrm>
        </p:grpSpPr>
        <p:sp>
          <p:nvSpPr>
            <p:cNvPr id="184" name="Овал 183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13</a:t>
              </a:r>
              <a:endParaRPr lang="ru-RU" sz="1200" dirty="0"/>
            </a:p>
          </p:txBody>
        </p:sp>
      </p:grpSp>
      <p:grpSp>
        <p:nvGrpSpPr>
          <p:cNvPr id="186" name="Группа 185"/>
          <p:cNvGrpSpPr/>
          <p:nvPr/>
        </p:nvGrpSpPr>
        <p:grpSpPr>
          <a:xfrm>
            <a:off x="5721045" y="3135635"/>
            <a:ext cx="360040" cy="276999"/>
            <a:chOff x="7093602" y="870250"/>
            <a:chExt cx="360040" cy="276999"/>
          </a:xfrm>
        </p:grpSpPr>
        <p:sp>
          <p:nvSpPr>
            <p:cNvPr id="187" name="Овал 186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13</a:t>
              </a:r>
              <a:endParaRPr lang="ru-RU" sz="1200" dirty="0"/>
            </a:p>
          </p:txBody>
        </p:sp>
      </p:grpSp>
      <p:grpSp>
        <p:nvGrpSpPr>
          <p:cNvPr id="189" name="Группа 188"/>
          <p:cNvGrpSpPr/>
          <p:nvPr/>
        </p:nvGrpSpPr>
        <p:grpSpPr>
          <a:xfrm>
            <a:off x="5795210" y="2747020"/>
            <a:ext cx="360040" cy="276999"/>
            <a:chOff x="7093602" y="870250"/>
            <a:chExt cx="360040" cy="276999"/>
          </a:xfrm>
        </p:grpSpPr>
        <p:sp>
          <p:nvSpPr>
            <p:cNvPr id="190" name="Овал 189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13</a:t>
              </a:r>
              <a:endParaRPr lang="ru-RU" sz="1200" dirty="0"/>
            </a:p>
          </p:txBody>
        </p:sp>
      </p:grpSp>
      <p:grpSp>
        <p:nvGrpSpPr>
          <p:cNvPr id="192" name="Группа 191"/>
          <p:cNvGrpSpPr/>
          <p:nvPr/>
        </p:nvGrpSpPr>
        <p:grpSpPr>
          <a:xfrm>
            <a:off x="5775588" y="2185814"/>
            <a:ext cx="360040" cy="276999"/>
            <a:chOff x="7093602" y="870250"/>
            <a:chExt cx="360040" cy="276999"/>
          </a:xfrm>
        </p:grpSpPr>
        <p:sp>
          <p:nvSpPr>
            <p:cNvPr id="193" name="Овал 192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13</a:t>
              </a:r>
              <a:endParaRPr lang="ru-RU" sz="1200" dirty="0"/>
            </a:p>
          </p:txBody>
        </p:sp>
      </p:grpSp>
      <p:grpSp>
        <p:nvGrpSpPr>
          <p:cNvPr id="195" name="Группа 194"/>
          <p:cNvGrpSpPr/>
          <p:nvPr/>
        </p:nvGrpSpPr>
        <p:grpSpPr>
          <a:xfrm>
            <a:off x="5724128" y="1628800"/>
            <a:ext cx="360040" cy="276999"/>
            <a:chOff x="7093602" y="870250"/>
            <a:chExt cx="360040" cy="276999"/>
          </a:xfrm>
        </p:grpSpPr>
        <p:sp>
          <p:nvSpPr>
            <p:cNvPr id="196" name="Овал 195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13</a:t>
              </a:r>
              <a:endParaRPr lang="ru-RU" sz="1200" dirty="0"/>
            </a:p>
          </p:txBody>
        </p:sp>
      </p:grpSp>
      <p:grpSp>
        <p:nvGrpSpPr>
          <p:cNvPr id="198" name="Группа 197"/>
          <p:cNvGrpSpPr/>
          <p:nvPr/>
        </p:nvGrpSpPr>
        <p:grpSpPr>
          <a:xfrm>
            <a:off x="5724128" y="1090836"/>
            <a:ext cx="360040" cy="276999"/>
            <a:chOff x="7093602" y="870250"/>
            <a:chExt cx="360040" cy="276999"/>
          </a:xfrm>
        </p:grpSpPr>
        <p:sp>
          <p:nvSpPr>
            <p:cNvPr id="199" name="Овал 198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13</a:t>
              </a:r>
              <a:endParaRPr lang="ru-RU" sz="1200" dirty="0"/>
            </a:p>
          </p:txBody>
        </p:sp>
      </p:grpSp>
      <p:grpSp>
        <p:nvGrpSpPr>
          <p:cNvPr id="201" name="Группа 200"/>
          <p:cNvGrpSpPr/>
          <p:nvPr/>
        </p:nvGrpSpPr>
        <p:grpSpPr>
          <a:xfrm>
            <a:off x="5868144" y="1376312"/>
            <a:ext cx="360040" cy="276999"/>
            <a:chOff x="7093602" y="870250"/>
            <a:chExt cx="360040" cy="276999"/>
          </a:xfrm>
        </p:grpSpPr>
        <p:sp>
          <p:nvSpPr>
            <p:cNvPr id="202" name="Овал 201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14</a:t>
              </a:r>
              <a:endParaRPr lang="ru-RU" sz="1200" dirty="0"/>
            </a:p>
          </p:txBody>
        </p:sp>
      </p:grpSp>
      <p:grpSp>
        <p:nvGrpSpPr>
          <p:cNvPr id="204" name="Группа 203"/>
          <p:cNvGrpSpPr/>
          <p:nvPr/>
        </p:nvGrpSpPr>
        <p:grpSpPr>
          <a:xfrm>
            <a:off x="5868144" y="1783849"/>
            <a:ext cx="360040" cy="276999"/>
            <a:chOff x="7093602" y="870250"/>
            <a:chExt cx="360040" cy="276999"/>
          </a:xfrm>
        </p:grpSpPr>
        <p:sp>
          <p:nvSpPr>
            <p:cNvPr id="205" name="Овал 20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14</a:t>
              </a:r>
              <a:endParaRPr lang="ru-RU" sz="1200" dirty="0"/>
            </a:p>
          </p:txBody>
        </p:sp>
      </p:grpSp>
      <p:pic>
        <p:nvPicPr>
          <p:cNvPr id="20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419995" cy="491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9" name="Группа 208"/>
          <p:cNvGrpSpPr/>
          <p:nvPr/>
        </p:nvGrpSpPr>
        <p:grpSpPr>
          <a:xfrm>
            <a:off x="5940152" y="4057283"/>
            <a:ext cx="360040" cy="276999"/>
            <a:chOff x="7093602" y="870250"/>
            <a:chExt cx="360040" cy="276999"/>
          </a:xfrm>
        </p:grpSpPr>
        <p:sp>
          <p:nvSpPr>
            <p:cNvPr id="210" name="Овал 209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14</a:t>
              </a:r>
              <a:endParaRPr lang="ru-RU" sz="1200" dirty="0"/>
            </a:p>
          </p:txBody>
        </p:sp>
      </p:grpSp>
      <p:grpSp>
        <p:nvGrpSpPr>
          <p:cNvPr id="215" name="Группа 214"/>
          <p:cNvGrpSpPr/>
          <p:nvPr/>
        </p:nvGrpSpPr>
        <p:grpSpPr>
          <a:xfrm>
            <a:off x="6084168" y="2348880"/>
            <a:ext cx="360040" cy="276999"/>
            <a:chOff x="7093602" y="870250"/>
            <a:chExt cx="360040" cy="276999"/>
          </a:xfrm>
        </p:grpSpPr>
        <p:sp>
          <p:nvSpPr>
            <p:cNvPr id="216" name="Овал 215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15</a:t>
              </a:r>
              <a:endParaRPr lang="ru-RU" sz="1200" dirty="0"/>
            </a:p>
          </p:txBody>
        </p:sp>
      </p:grpSp>
      <p:grpSp>
        <p:nvGrpSpPr>
          <p:cNvPr id="218" name="Группа 217"/>
          <p:cNvGrpSpPr/>
          <p:nvPr/>
        </p:nvGrpSpPr>
        <p:grpSpPr>
          <a:xfrm>
            <a:off x="6228184" y="1382713"/>
            <a:ext cx="360040" cy="276999"/>
            <a:chOff x="7093602" y="870250"/>
            <a:chExt cx="360040" cy="276999"/>
          </a:xfrm>
        </p:grpSpPr>
        <p:sp>
          <p:nvSpPr>
            <p:cNvPr id="219" name="Овал 218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16</a:t>
              </a:r>
              <a:endParaRPr lang="ru-RU" sz="1200" dirty="0"/>
            </a:p>
          </p:txBody>
        </p:sp>
      </p:grpSp>
      <p:grpSp>
        <p:nvGrpSpPr>
          <p:cNvPr id="221" name="Группа 220"/>
          <p:cNvGrpSpPr/>
          <p:nvPr/>
        </p:nvGrpSpPr>
        <p:grpSpPr>
          <a:xfrm>
            <a:off x="6289828" y="3645024"/>
            <a:ext cx="360040" cy="276999"/>
            <a:chOff x="7093602" y="870250"/>
            <a:chExt cx="360040" cy="276999"/>
          </a:xfrm>
        </p:grpSpPr>
        <p:sp>
          <p:nvSpPr>
            <p:cNvPr id="222" name="Овал 221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17</a:t>
              </a:r>
              <a:endParaRPr lang="ru-RU" sz="1200" dirty="0"/>
            </a:p>
          </p:txBody>
        </p:sp>
      </p:grpSp>
      <p:grpSp>
        <p:nvGrpSpPr>
          <p:cNvPr id="224" name="Группа 223"/>
          <p:cNvGrpSpPr/>
          <p:nvPr/>
        </p:nvGrpSpPr>
        <p:grpSpPr>
          <a:xfrm>
            <a:off x="6269370" y="2173952"/>
            <a:ext cx="360040" cy="276999"/>
            <a:chOff x="7093602" y="870250"/>
            <a:chExt cx="360040" cy="276999"/>
          </a:xfrm>
        </p:grpSpPr>
        <p:sp>
          <p:nvSpPr>
            <p:cNvPr id="225" name="Овал 22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18</a:t>
              </a:r>
              <a:endParaRPr lang="ru-RU" sz="1200" dirty="0"/>
            </a:p>
          </p:txBody>
        </p:sp>
      </p:grpSp>
      <p:grpSp>
        <p:nvGrpSpPr>
          <p:cNvPr id="227" name="Группа 226"/>
          <p:cNvGrpSpPr/>
          <p:nvPr/>
        </p:nvGrpSpPr>
        <p:grpSpPr>
          <a:xfrm>
            <a:off x="6444208" y="2163678"/>
            <a:ext cx="360040" cy="276999"/>
            <a:chOff x="7093602" y="870250"/>
            <a:chExt cx="360040" cy="276999"/>
          </a:xfrm>
        </p:grpSpPr>
        <p:sp>
          <p:nvSpPr>
            <p:cNvPr id="228" name="Овал 227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19</a:t>
              </a:r>
              <a:endParaRPr lang="ru-RU" sz="1200" dirty="0"/>
            </a:p>
          </p:txBody>
        </p:sp>
      </p:grpSp>
      <p:grpSp>
        <p:nvGrpSpPr>
          <p:cNvPr id="230" name="Группа 229"/>
          <p:cNvGrpSpPr/>
          <p:nvPr/>
        </p:nvGrpSpPr>
        <p:grpSpPr>
          <a:xfrm>
            <a:off x="6269370" y="4232121"/>
            <a:ext cx="360040" cy="276999"/>
            <a:chOff x="7093602" y="870250"/>
            <a:chExt cx="360040" cy="276999"/>
          </a:xfrm>
        </p:grpSpPr>
        <p:sp>
          <p:nvSpPr>
            <p:cNvPr id="231" name="Овал 230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19</a:t>
              </a:r>
              <a:endParaRPr lang="ru-RU" sz="1200" dirty="0"/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6421770" y="2935977"/>
            <a:ext cx="360040" cy="276999"/>
            <a:chOff x="7093602" y="870250"/>
            <a:chExt cx="360040" cy="276999"/>
          </a:xfrm>
        </p:grpSpPr>
        <p:sp>
          <p:nvSpPr>
            <p:cNvPr id="234" name="Овал 233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20</a:t>
              </a:r>
              <a:endParaRPr lang="ru-RU" sz="1200" dirty="0"/>
            </a:p>
          </p:txBody>
        </p:sp>
      </p:grpSp>
      <p:grpSp>
        <p:nvGrpSpPr>
          <p:cNvPr id="236" name="Группа 235"/>
          <p:cNvGrpSpPr/>
          <p:nvPr/>
        </p:nvGrpSpPr>
        <p:grpSpPr>
          <a:xfrm>
            <a:off x="6444208" y="1084407"/>
            <a:ext cx="360040" cy="276999"/>
            <a:chOff x="7093602" y="870250"/>
            <a:chExt cx="360040" cy="276999"/>
          </a:xfrm>
        </p:grpSpPr>
        <p:sp>
          <p:nvSpPr>
            <p:cNvPr id="237" name="Овал 236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20</a:t>
              </a:r>
              <a:endParaRPr lang="ru-RU" sz="1200" dirty="0"/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6228184" y="3987012"/>
            <a:ext cx="360040" cy="335169"/>
            <a:chOff x="7093602" y="882915"/>
            <a:chExt cx="360040" cy="335169"/>
          </a:xfrm>
        </p:grpSpPr>
        <p:sp>
          <p:nvSpPr>
            <p:cNvPr id="240" name="Овал 239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7093602" y="882915"/>
              <a:ext cx="360040" cy="335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21</a:t>
              </a:r>
              <a:endParaRPr lang="ru-RU" sz="1200" dirty="0"/>
            </a:p>
          </p:txBody>
        </p:sp>
      </p:grpSp>
      <p:grpSp>
        <p:nvGrpSpPr>
          <p:cNvPr id="242" name="Группа 241"/>
          <p:cNvGrpSpPr/>
          <p:nvPr/>
        </p:nvGrpSpPr>
        <p:grpSpPr>
          <a:xfrm>
            <a:off x="6444208" y="3501008"/>
            <a:ext cx="360040" cy="276999"/>
            <a:chOff x="7093602" y="870250"/>
            <a:chExt cx="360040" cy="276999"/>
          </a:xfrm>
        </p:grpSpPr>
        <p:sp>
          <p:nvSpPr>
            <p:cNvPr id="243" name="Овал 242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44" name="TextBox 243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21</a:t>
              </a:r>
              <a:endParaRPr lang="ru-RU" sz="1200" dirty="0"/>
            </a:p>
          </p:txBody>
        </p:sp>
      </p:grpSp>
      <p:grpSp>
        <p:nvGrpSpPr>
          <p:cNvPr id="245" name="Группа 244"/>
          <p:cNvGrpSpPr/>
          <p:nvPr/>
        </p:nvGrpSpPr>
        <p:grpSpPr>
          <a:xfrm>
            <a:off x="6574170" y="4232121"/>
            <a:ext cx="360040" cy="276999"/>
            <a:chOff x="7093602" y="870250"/>
            <a:chExt cx="360040" cy="276999"/>
          </a:xfrm>
        </p:grpSpPr>
        <p:sp>
          <p:nvSpPr>
            <p:cNvPr id="246" name="Овал 245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22</a:t>
              </a:r>
              <a:endParaRPr lang="ru-RU" sz="1200" dirty="0"/>
            </a:p>
          </p:txBody>
        </p:sp>
      </p:grpSp>
      <p:grpSp>
        <p:nvGrpSpPr>
          <p:cNvPr id="248" name="Группа 247"/>
          <p:cNvGrpSpPr/>
          <p:nvPr/>
        </p:nvGrpSpPr>
        <p:grpSpPr>
          <a:xfrm>
            <a:off x="6630221" y="3985379"/>
            <a:ext cx="360040" cy="276999"/>
            <a:chOff x="7093602" y="870250"/>
            <a:chExt cx="360040" cy="276999"/>
          </a:xfrm>
        </p:grpSpPr>
        <p:sp>
          <p:nvSpPr>
            <p:cNvPr id="249" name="Овал 248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23</a:t>
              </a:r>
              <a:endParaRPr lang="ru-RU" sz="1200" dirty="0"/>
            </a:p>
          </p:txBody>
        </p:sp>
      </p:grpSp>
      <p:grpSp>
        <p:nvGrpSpPr>
          <p:cNvPr id="251" name="Группа 250"/>
          <p:cNvGrpSpPr/>
          <p:nvPr/>
        </p:nvGrpSpPr>
        <p:grpSpPr>
          <a:xfrm>
            <a:off x="6516216" y="2564814"/>
            <a:ext cx="360040" cy="276999"/>
            <a:chOff x="7093602" y="870250"/>
            <a:chExt cx="360040" cy="276999"/>
          </a:xfrm>
        </p:grpSpPr>
        <p:sp>
          <p:nvSpPr>
            <p:cNvPr id="252" name="Овал 251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23</a:t>
              </a:r>
              <a:endParaRPr lang="ru-RU" sz="1200" dirty="0"/>
            </a:p>
          </p:txBody>
        </p:sp>
      </p:grpSp>
      <p:grpSp>
        <p:nvGrpSpPr>
          <p:cNvPr id="254" name="Группа 253"/>
          <p:cNvGrpSpPr/>
          <p:nvPr/>
        </p:nvGrpSpPr>
        <p:grpSpPr>
          <a:xfrm>
            <a:off x="6660232" y="2164527"/>
            <a:ext cx="360040" cy="276999"/>
            <a:chOff x="7093602" y="870250"/>
            <a:chExt cx="360040" cy="276999"/>
          </a:xfrm>
        </p:grpSpPr>
        <p:sp>
          <p:nvSpPr>
            <p:cNvPr id="255" name="Овал 25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24</a:t>
              </a:r>
              <a:endParaRPr lang="ru-RU" sz="1200" dirty="0"/>
            </a:p>
          </p:txBody>
        </p:sp>
      </p:grpSp>
      <p:grpSp>
        <p:nvGrpSpPr>
          <p:cNvPr id="257" name="Группа 256"/>
          <p:cNvGrpSpPr/>
          <p:nvPr/>
        </p:nvGrpSpPr>
        <p:grpSpPr>
          <a:xfrm>
            <a:off x="6418327" y="4003612"/>
            <a:ext cx="360040" cy="276999"/>
            <a:chOff x="6785359" y="489341"/>
            <a:chExt cx="360040" cy="276999"/>
          </a:xfrm>
        </p:grpSpPr>
        <p:sp>
          <p:nvSpPr>
            <p:cNvPr id="258" name="Овал 257"/>
            <p:cNvSpPr/>
            <p:nvPr/>
          </p:nvSpPr>
          <p:spPr>
            <a:xfrm>
              <a:off x="6865216" y="509089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6785359" y="489341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22</a:t>
              </a:r>
              <a:endParaRPr lang="ru-RU" sz="1200" dirty="0"/>
            </a:p>
          </p:txBody>
        </p:sp>
      </p:grpSp>
      <p:sp>
        <p:nvSpPr>
          <p:cNvPr id="263" name="TextBox 262"/>
          <p:cNvSpPr txBox="1"/>
          <p:nvPr/>
        </p:nvSpPr>
        <p:spPr>
          <a:xfrm>
            <a:off x="6500340" y="1610569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22</a:t>
            </a:r>
            <a:endParaRPr lang="ru-RU" sz="1200" dirty="0"/>
          </a:p>
        </p:txBody>
      </p:sp>
      <p:grpSp>
        <p:nvGrpSpPr>
          <p:cNvPr id="264" name="Группа 263"/>
          <p:cNvGrpSpPr/>
          <p:nvPr/>
        </p:nvGrpSpPr>
        <p:grpSpPr>
          <a:xfrm>
            <a:off x="6480212" y="1597347"/>
            <a:ext cx="360040" cy="276999"/>
            <a:chOff x="7093602" y="870250"/>
            <a:chExt cx="360040" cy="276999"/>
          </a:xfrm>
        </p:grpSpPr>
        <p:sp>
          <p:nvSpPr>
            <p:cNvPr id="265" name="Овал 26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66" name="TextBox 265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25</a:t>
              </a:r>
              <a:endParaRPr lang="ru-RU" sz="1200" dirty="0"/>
            </a:p>
          </p:txBody>
        </p:sp>
      </p:grpSp>
      <p:cxnSp>
        <p:nvCxnSpPr>
          <p:cNvPr id="267" name="Прямая соединительная линия 266"/>
          <p:cNvCxnSpPr/>
          <p:nvPr/>
        </p:nvCxnSpPr>
        <p:spPr>
          <a:xfrm flipH="1">
            <a:off x="3277953" y="4528732"/>
            <a:ext cx="3562299" cy="5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8" name="Группа 267"/>
          <p:cNvGrpSpPr/>
          <p:nvPr/>
        </p:nvGrpSpPr>
        <p:grpSpPr>
          <a:xfrm>
            <a:off x="6539018" y="4416361"/>
            <a:ext cx="360040" cy="276999"/>
            <a:chOff x="7093602" y="870250"/>
            <a:chExt cx="360040" cy="276999"/>
          </a:xfrm>
        </p:grpSpPr>
        <p:sp>
          <p:nvSpPr>
            <p:cNvPr id="269" name="Овал 268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25</a:t>
              </a:r>
              <a:endParaRPr lang="ru-RU" sz="1200" dirty="0"/>
            </a:p>
          </p:txBody>
        </p:sp>
      </p:grpSp>
      <p:grpSp>
        <p:nvGrpSpPr>
          <p:cNvPr id="272" name="Группа 271"/>
          <p:cNvGrpSpPr/>
          <p:nvPr/>
        </p:nvGrpSpPr>
        <p:grpSpPr>
          <a:xfrm>
            <a:off x="5468330" y="4434594"/>
            <a:ext cx="360040" cy="276999"/>
            <a:chOff x="7093602" y="870250"/>
            <a:chExt cx="360040" cy="276999"/>
          </a:xfrm>
        </p:grpSpPr>
        <p:sp>
          <p:nvSpPr>
            <p:cNvPr id="273" name="Овал 272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74" name="TextBox 273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12</a:t>
              </a:r>
              <a:endParaRPr lang="ru-RU" sz="1200" dirty="0"/>
            </a:p>
          </p:txBody>
        </p:sp>
      </p:grpSp>
      <p:sp>
        <p:nvSpPr>
          <p:cNvPr id="275" name="Овал 274"/>
          <p:cNvSpPr/>
          <p:nvPr/>
        </p:nvSpPr>
        <p:spPr>
          <a:xfrm>
            <a:off x="3642293" y="4389831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276" name="Овал 275"/>
          <p:cNvSpPr/>
          <p:nvPr/>
        </p:nvSpPr>
        <p:spPr>
          <a:xfrm>
            <a:off x="3827409" y="4399994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4</a:t>
            </a:r>
          </a:p>
        </p:txBody>
      </p:sp>
      <p:cxnSp>
        <p:nvCxnSpPr>
          <p:cNvPr id="277" name="Прямая соединительная линия 276"/>
          <p:cNvCxnSpPr/>
          <p:nvPr/>
        </p:nvCxnSpPr>
        <p:spPr>
          <a:xfrm flipH="1">
            <a:off x="3287872" y="4711980"/>
            <a:ext cx="3562299" cy="5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9" name="Овал 278"/>
          <p:cNvSpPr/>
          <p:nvPr/>
        </p:nvSpPr>
        <p:spPr>
          <a:xfrm>
            <a:off x="5083474" y="845096"/>
            <a:ext cx="218668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prstClr val="black"/>
                </a:solidFill>
              </a:rPr>
              <a:t>8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81" name="Овал 280"/>
          <p:cNvSpPr/>
          <p:nvPr/>
        </p:nvSpPr>
        <p:spPr>
          <a:xfrm>
            <a:off x="3312603" y="4591325"/>
            <a:ext cx="240535" cy="2405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black"/>
                </a:solidFill>
              </a:rPr>
              <a:t>1</a:t>
            </a:r>
          </a:p>
        </p:txBody>
      </p:sp>
      <p:grpSp>
        <p:nvGrpSpPr>
          <p:cNvPr id="282" name="Группа 281"/>
          <p:cNvGrpSpPr/>
          <p:nvPr/>
        </p:nvGrpSpPr>
        <p:grpSpPr>
          <a:xfrm>
            <a:off x="6596822" y="4578996"/>
            <a:ext cx="360040" cy="276999"/>
            <a:chOff x="7093602" y="870250"/>
            <a:chExt cx="360040" cy="276999"/>
          </a:xfrm>
        </p:grpSpPr>
        <p:sp>
          <p:nvSpPr>
            <p:cNvPr id="283" name="Овал 282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84" name="TextBox 283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</a:t>
              </a:r>
              <a:r>
                <a:rPr lang="en-US" sz="1200" dirty="0" smtClean="0"/>
                <a:t>6</a:t>
              </a:r>
              <a:endParaRPr lang="ru-RU" sz="1200" dirty="0"/>
            </a:p>
          </p:txBody>
        </p:sp>
      </p:grpSp>
      <p:grpSp>
        <p:nvGrpSpPr>
          <p:cNvPr id="285" name="Группа 284"/>
          <p:cNvGrpSpPr/>
          <p:nvPr/>
        </p:nvGrpSpPr>
        <p:grpSpPr>
          <a:xfrm>
            <a:off x="3851920" y="4599015"/>
            <a:ext cx="360040" cy="276999"/>
            <a:chOff x="4373267" y="880486"/>
            <a:chExt cx="360040" cy="276999"/>
          </a:xfrm>
        </p:grpSpPr>
        <p:sp>
          <p:nvSpPr>
            <p:cNvPr id="286" name="Овал 285"/>
            <p:cNvSpPr/>
            <p:nvPr/>
          </p:nvSpPr>
          <p:spPr>
            <a:xfrm>
              <a:off x="4442925" y="908728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4373267" y="880486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5</a:t>
              </a:r>
              <a:endParaRPr lang="ru-RU" sz="1200" dirty="0"/>
            </a:p>
          </p:txBody>
        </p:sp>
      </p:grpSp>
      <p:grpSp>
        <p:nvGrpSpPr>
          <p:cNvPr id="288" name="Группа 287"/>
          <p:cNvGrpSpPr/>
          <p:nvPr/>
        </p:nvGrpSpPr>
        <p:grpSpPr>
          <a:xfrm>
            <a:off x="5150708" y="4578997"/>
            <a:ext cx="360040" cy="276999"/>
            <a:chOff x="7093602" y="870250"/>
            <a:chExt cx="360040" cy="276999"/>
          </a:xfrm>
        </p:grpSpPr>
        <p:sp>
          <p:nvSpPr>
            <p:cNvPr id="289" name="Овал 288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10</a:t>
              </a:r>
              <a:endParaRPr lang="ru-RU" sz="1200" dirty="0"/>
            </a:p>
          </p:txBody>
        </p:sp>
      </p:grpSp>
      <p:grpSp>
        <p:nvGrpSpPr>
          <p:cNvPr id="291" name="Группа 290"/>
          <p:cNvGrpSpPr/>
          <p:nvPr/>
        </p:nvGrpSpPr>
        <p:grpSpPr>
          <a:xfrm>
            <a:off x="5884922" y="4578997"/>
            <a:ext cx="360040" cy="276999"/>
            <a:chOff x="7093602" y="870250"/>
            <a:chExt cx="360040" cy="276999"/>
          </a:xfrm>
        </p:grpSpPr>
        <p:sp>
          <p:nvSpPr>
            <p:cNvPr id="292" name="Овал 291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  <a:r>
                <a:rPr lang="ru-RU" sz="1200" dirty="0" smtClean="0"/>
                <a:t>5</a:t>
              </a:r>
              <a:endParaRPr lang="ru-RU" sz="1200" dirty="0"/>
            </a:p>
          </p:txBody>
        </p:sp>
      </p:grpSp>
      <p:grpSp>
        <p:nvGrpSpPr>
          <p:cNvPr id="294" name="Группа 293"/>
          <p:cNvGrpSpPr/>
          <p:nvPr/>
        </p:nvGrpSpPr>
        <p:grpSpPr>
          <a:xfrm>
            <a:off x="6157498" y="4578997"/>
            <a:ext cx="360040" cy="276999"/>
            <a:chOff x="7093602" y="870250"/>
            <a:chExt cx="360040" cy="276999"/>
          </a:xfrm>
        </p:grpSpPr>
        <p:sp>
          <p:nvSpPr>
            <p:cNvPr id="295" name="Овал 294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</a:t>
              </a:r>
              <a:r>
                <a:rPr lang="en-US" sz="1200" dirty="0" smtClean="0"/>
                <a:t>0</a:t>
              </a:r>
              <a:endParaRPr lang="ru-RU" sz="1200" dirty="0"/>
            </a:p>
          </p:txBody>
        </p:sp>
      </p:grpSp>
      <p:grpSp>
        <p:nvGrpSpPr>
          <p:cNvPr id="297" name="Группа 296"/>
          <p:cNvGrpSpPr/>
          <p:nvPr/>
        </p:nvGrpSpPr>
        <p:grpSpPr>
          <a:xfrm>
            <a:off x="6331055" y="4578997"/>
            <a:ext cx="360040" cy="276999"/>
            <a:chOff x="7093602" y="870250"/>
            <a:chExt cx="360040" cy="276999"/>
          </a:xfrm>
        </p:grpSpPr>
        <p:sp>
          <p:nvSpPr>
            <p:cNvPr id="298" name="Овал 297"/>
            <p:cNvSpPr/>
            <p:nvPr/>
          </p:nvSpPr>
          <p:spPr>
            <a:xfrm>
              <a:off x="7164288" y="888483"/>
              <a:ext cx="218668" cy="24053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00" dirty="0">
                <a:solidFill>
                  <a:prstClr val="black"/>
                </a:solidFill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7093602" y="870250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2</a:t>
              </a:r>
              <a:r>
                <a:rPr lang="en-US" sz="1200" dirty="0" smtClean="0"/>
                <a:t>1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8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3770</TotalTime>
  <Words>622</Words>
  <Application>Microsoft Office PowerPoint</Application>
  <PresentationFormat>Экран (4:3)</PresentationFormat>
  <Paragraphs>196</Paragraphs>
  <Slides>5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Visio.Drawing.11</vt:lpstr>
      <vt:lpstr>МУНИЦИПАЛЬНОЕ БЮДЖЕТНОЕ ОБЩЕОБРАЗОВАТЕЛЬНОЕ УЧРЕЖДЕНИЕ ГОРОДА НОВОСИБИРСКА ЛИЦЕЙ № 22 «НАДЕЖДА СИБИРИ»  -  НАДЕЖДА РОССИИ!</vt:lpstr>
      <vt:lpstr>Трудности и проблемы на пути к #уроктехнологии2035</vt:lpstr>
      <vt:lpstr>Презентация PowerPoint</vt:lpstr>
      <vt:lpstr>Мультимодульная структура урока технология</vt:lpstr>
      <vt:lpstr>Модульное построение учебной программы предмета технология инициирует формирование технологической экосистемы и кластеров по модулям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407</cp:revision>
  <cp:lastPrinted>2017-10-01T10:34:05Z</cp:lastPrinted>
  <dcterms:created xsi:type="dcterms:W3CDTF">2017-09-10T06:07:08Z</dcterms:created>
  <dcterms:modified xsi:type="dcterms:W3CDTF">2019-03-21T06:32:33Z</dcterms:modified>
</cp:coreProperties>
</file>