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7" r:id="rId2"/>
    <p:sldId id="290" r:id="rId3"/>
    <p:sldId id="291" r:id="rId4"/>
    <p:sldId id="292" r:id="rId5"/>
    <p:sldId id="293" r:id="rId6"/>
    <p:sldId id="260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266" r:id="rId15"/>
    <p:sldId id="268" r:id="rId16"/>
    <p:sldId id="265" r:id="rId17"/>
    <p:sldId id="283" r:id="rId18"/>
    <p:sldId id="282" r:id="rId19"/>
    <p:sldId id="284" r:id="rId20"/>
    <p:sldId id="285" r:id="rId21"/>
    <p:sldId id="286" r:id="rId22"/>
    <p:sldId id="280" r:id="rId23"/>
    <p:sldId id="287" r:id="rId24"/>
    <p:sldId id="281" r:id="rId25"/>
    <p:sldId id="279" r:id="rId26"/>
    <p:sldId id="273" r:id="rId27"/>
    <p:sldId id="288" r:id="rId28"/>
    <p:sldId id="274" r:id="rId29"/>
    <p:sldId id="289" r:id="rId30"/>
  </p:sldIdLst>
  <p:sldSz cx="1209833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38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FBE2D-582E-4BA7-9D63-9EC7F1EE2D9D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85CF1297-CAD6-41CC-B72B-C3E09B806739}">
      <dgm:prSet phldrT="[Текст]" custT="1"/>
      <dgm:spPr>
        <a:solidFill>
          <a:schemeClr val="accent1">
            <a:lumMod val="60000"/>
            <a:lumOff val="40000"/>
          </a:schemeClr>
        </a:solidFill>
        <a:ln w="38100"/>
      </dgm:spPr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различных </a:t>
          </a:r>
          <a:r>
            <a: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направлений 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работы с 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обучающимися</a:t>
          </a:r>
          <a:endParaRPr lang="ru-RU" sz="2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EA7818-624A-4CDA-A261-65EED68D6748}" type="parTrans" cxnId="{2E50CC1E-519D-4154-9D4D-409F5E74C909}">
      <dgm:prSet/>
      <dgm:spPr/>
      <dgm:t>
        <a:bodyPr/>
        <a:lstStyle/>
        <a:p>
          <a:endParaRPr lang="ru-RU"/>
        </a:p>
      </dgm:t>
    </dgm:pt>
    <dgm:pt modelId="{ECDD3E56-714E-495E-984D-B48BB5350351}" type="sibTrans" cxnId="{2E50CC1E-519D-4154-9D4D-409F5E74C909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20DA61F2-5794-4E44-A574-BB4C317580E4}">
      <dgm:prSet phldrT="[Текст]" custT="1"/>
      <dgm:spPr>
        <a:solidFill>
          <a:schemeClr val="accent1">
            <a:lumMod val="60000"/>
            <a:lumOff val="40000"/>
          </a:schemeClr>
        </a:solidFill>
        <a:ln w="38100"/>
      </dgm:spPr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Применение </a:t>
          </a:r>
          <a:r>
            <a: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моделей 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психолого-педагогического сопровождения</a:t>
          </a:r>
          <a:endParaRPr lang="ru-RU" sz="2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D3A9BC-8DDA-41BF-9E5B-D193807F8FF1}" type="parTrans" cxnId="{B423F73B-E861-4319-9BB4-53E62353216E}">
      <dgm:prSet/>
      <dgm:spPr/>
      <dgm:t>
        <a:bodyPr/>
        <a:lstStyle/>
        <a:p>
          <a:endParaRPr lang="ru-RU"/>
        </a:p>
      </dgm:t>
    </dgm:pt>
    <dgm:pt modelId="{61AAE8AE-F837-4CDA-AE25-B9866259CCD2}" type="sibTrans" cxnId="{B423F73B-E861-4319-9BB4-53E62353216E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DBBBE76D-CC6F-4376-A0DD-F5B66EB5D592}">
      <dgm:prSet phldrT="[Текст]" custT="1"/>
      <dgm:spPr>
        <a:solidFill>
          <a:srgbClr val="FFC000"/>
        </a:solidFill>
        <a:ln w="38100"/>
      </dgm:spPr>
      <dgm:t>
        <a:bodyPr/>
        <a:lstStyle/>
        <a:p>
          <a:pPr algn="ctr"/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Условия, обеспечивающие получение детьми с НОДА качественного 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образования, продвижение в социальном и личностном </a:t>
          </a: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развитии, формировании жизненных компетенций</a:t>
          </a:r>
          <a:endParaRPr lang="ru-RU" sz="2200" dirty="0">
            <a:solidFill>
              <a:schemeClr val="tx1"/>
            </a:solidFill>
          </a:endParaRPr>
        </a:p>
      </dgm:t>
    </dgm:pt>
    <dgm:pt modelId="{999A3A20-4F3C-4AC4-B7E4-7073563A7E39}" type="parTrans" cxnId="{BC51CECA-E277-4CC8-B477-695BFB979AA1}">
      <dgm:prSet/>
      <dgm:spPr/>
      <dgm:t>
        <a:bodyPr/>
        <a:lstStyle/>
        <a:p>
          <a:endParaRPr lang="ru-RU"/>
        </a:p>
      </dgm:t>
    </dgm:pt>
    <dgm:pt modelId="{5864ED8F-72AF-48F9-A6B3-A42B62F51118}" type="sibTrans" cxnId="{BC51CECA-E277-4CC8-B477-695BFB979AA1}">
      <dgm:prSet/>
      <dgm:spPr/>
      <dgm:t>
        <a:bodyPr/>
        <a:lstStyle/>
        <a:p>
          <a:endParaRPr lang="ru-RU"/>
        </a:p>
      </dgm:t>
    </dgm:pt>
    <dgm:pt modelId="{A3D67771-83CE-4A16-91F6-22DFF4162B5F}" type="pres">
      <dgm:prSet presAssocID="{ABBFBE2D-582E-4BA7-9D63-9EC7F1EE2D9D}" presName="Name0" presStyleCnt="0">
        <dgm:presLayoutVars>
          <dgm:dir/>
          <dgm:resizeHandles val="exact"/>
        </dgm:presLayoutVars>
      </dgm:prSet>
      <dgm:spPr/>
    </dgm:pt>
    <dgm:pt modelId="{BBB230F6-22A5-49A0-92E2-4912CF2B23FB}" type="pres">
      <dgm:prSet presAssocID="{ABBFBE2D-582E-4BA7-9D63-9EC7F1EE2D9D}" presName="vNodes" presStyleCnt="0"/>
      <dgm:spPr/>
    </dgm:pt>
    <dgm:pt modelId="{342C1FE3-9496-4B2E-BCAA-A055BB09F956}" type="pres">
      <dgm:prSet presAssocID="{85CF1297-CAD6-41CC-B72B-C3E09B806739}" presName="node" presStyleLbl="node1" presStyleIdx="0" presStyleCnt="3" custScaleX="197861" custScaleY="122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49081-074B-483C-AB68-B4752F886B4C}" type="pres">
      <dgm:prSet presAssocID="{ECDD3E56-714E-495E-984D-B48BB5350351}" presName="spacerT" presStyleCnt="0"/>
      <dgm:spPr/>
    </dgm:pt>
    <dgm:pt modelId="{5A6AC4E0-8B33-4ED7-86D9-609D61C44AA5}" type="pres">
      <dgm:prSet presAssocID="{ECDD3E56-714E-495E-984D-B48BB5350351}" presName="sibTrans" presStyleLbl="sibTrans2D1" presStyleIdx="0" presStyleCnt="2" custLinFactNeighborX="33011" custLinFactNeighborY="20084"/>
      <dgm:spPr/>
      <dgm:t>
        <a:bodyPr/>
        <a:lstStyle/>
        <a:p>
          <a:endParaRPr lang="ru-RU"/>
        </a:p>
      </dgm:t>
    </dgm:pt>
    <dgm:pt modelId="{74379CCF-2EA4-4D64-8526-FE07302920F2}" type="pres">
      <dgm:prSet presAssocID="{ECDD3E56-714E-495E-984D-B48BB5350351}" presName="spacerB" presStyleCnt="0"/>
      <dgm:spPr/>
    </dgm:pt>
    <dgm:pt modelId="{ABF8D59D-50D1-4467-96FF-D156FB0F8E2B}" type="pres">
      <dgm:prSet presAssocID="{20DA61F2-5794-4E44-A574-BB4C317580E4}" presName="node" presStyleLbl="node1" presStyleIdx="1" presStyleCnt="3" custScaleX="205665" custScaleY="131267" custLinFactNeighborX="-2422" custLinFactNeighborY="-7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315C7-F4D8-46F1-BAFD-F2DE914494C1}" type="pres">
      <dgm:prSet presAssocID="{ABBFBE2D-582E-4BA7-9D63-9EC7F1EE2D9D}" presName="sibTransLast" presStyleLbl="sibTrans2D1" presStyleIdx="1" presStyleCnt="2" custScaleX="145209" custScaleY="149948" custLinFactNeighborX="-39440" custLinFactNeighborY="3089"/>
      <dgm:spPr/>
      <dgm:t>
        <a:bodyPr/>
        <a:lstStyle/>
        <a:p>
          <a:endParaRPr lang="ru-RU"/>
        </a:p>
      </dgm:t>
    </dgm:pt>
    <dgm:pt modelId="{418131FE-21FC-4E3B-90FF-FE5259D3F257}" type="pres">
      <dgm:prSet presAssocID="{ABBFBE2D-582E-4BA7-9D63-9EC7F1EE2D9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F91B09E-4A47-47C7-B6D0-55298D8B9BD2}" type="pres">
      <dgm:prSet presAssocID="{ABBFBE2D-582E-4BA7-9D63-9EC7F1EE2D9D}" presName="lastNode" presStyleLbl="node1" presStyleIdx="2" presStyleCnt="3" custScaleX="124978" custScaleY="124978" custLinFactX="7031" custLinFactNeighborX="100000" custLinFactNeighborY="-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50CC1E-519D-4154-9D4D-409F5E74C909}" srcId="{ABBFBE2D-582E-4BA7-9D63-9EC7F1EE2D9D}" destId="{85CF1297-CAD6-41CC-B72B-C3E09B806739}" srcOrd="0" destOrd="0" parTransId="{1AEA7818-624A-4CDA-A261-65EED68D6748}" sibTransId="{ECDD3E56-714E-495E-984D-B48BB5350351}"/>
    <dgm:cxn modelId="{0D6148D1-1404-4473-89E6-F4A3EC66BB24}" type="presOf" srcId="{DBBBE76D-CC6F-4376-A0DD-F5B66EB5D592}" destId="{DF91B09E-4A47-47C7-B6D0-55298D8B9BD2}" srcOrd="0" destOrd="0" presId="urn:microsoft.com/office/officeart/2005/8/layout/equation2"/>
    <dgm:cxn modelId="{2C50DBB5-1CEE-44DC-AC2C-A5B789D3C278}" type="presOf" srcId="{85CF1297-CAD6-41CC-B72B-C3E09B806739}" destId="{342C1FE3-9496-4B2E-BCAA-A055BB09F956}" srcOrd="0" destOrd="0" presId="urn:microsoft.com/office/officeart/2005/8/layout/equation2"/>
    <dgm:cxn modelId="{58D3E1A2-BC0F-4B0F-B707-AE620764CE50}" type="presOf" srcId="{61AAE8AE-F837-4CDA-AE25-B9866259CCD2}" destId="{418131FE-21FC-4E3B-90FF-FE5259D3F257}" srcOrd="1" destOrd="0" presId="urn:microsoft.com/office/officeart/2005/8/layout/equation2"/>
    <dgm:cxn modelId="{B423F73B-E861-4319-9BB4-53E62353216E}" srcId="{ABBFBE2D-582E-4BA7-9D63-9EC7F1EE2D9D}" destId="{20DA61F2-5794-4E44-A574-BB4C317580E4}" srcOrd="1" destOrd="0" parTransId="{0BD3A9BC-8DDA-41BF-9E5B-D193807F8FF1}" sibTransId="{61AAE8AE-F837-4CDA-AE25-B9866259CCD2}"/>
    <dgm:cxn modelId="{BC51CECA-E277-4CC8-B477-695BFB979AA1}" srcId="{ABBFBE2D-582E-4BA7-9D63-9EC7F1EE2D9D}" destId="{DBBBE76D-CC6F-4376-A0DD-F5B66EB5D592}" srcOrd="2" destOrd="0" parTransId="{999A3A20-4F3C-4AC4-B7E4-7073563A7E39}" sibTransId="{5864ED8F-72AF-48F9-A6B3-A42B62F51118}"/>
    <dgm:cxn modelId="{417DD75D-A9FE-436E-AFEE-8F7967E8BFA5}" type="presOf" srcId="{ABBFBE2D-582E-4BA7-9D63-9EC7F1EE2D9D}" destId="{A3D67771-83CE-4A16-91F6-22DFF4162B5F}" srcOrd="0" destOrd="0" presId="urn:microsoft.com/office/officeart/2005/8/layout/equation2"/>
    <dgm:cxn modelId="{0E3F92E4-8F71-4BCD-9A31-30FD03D31EB5}" type="presOf" srcId="{20DA61F2-5794-4E44-A574-BB4C317580E4}" destId="{ABF8D59D-50D1-4467-96FF-D156FB0F8E2B}" srcOrd="0" destOrd="0" presId="urn:microsoft.com/office/officeart/2005/8/layout/equation2"/>
    <dgm:cxn modelId="{DB940939-8E36-4642-ABA0-FB25E8B33DC9}" type="presOf" srcId="{61AAE8AE-F837-4CDA-AE25-B9866259CCD2}" destId="{219315C7-F4D8-46F1-BAFD-F2DE914494C1}" srcOrd="0" destOrd="0" presId="urn:microsoft.com/office/officeart/2005/8/layout/equation2"/>
    <dgm:cxn modelId="{CE043E78-CDD7-4C34-BB33-8F02295BC89D}" type="presOf" srcId="{ECDD3E56-714E-495E-984D-B48BB5350351}" destId="{5A6AC4E0-8B33-4ED7-86D9-609D61C44AA5}" srcOrd="0" destOrd="0" presId="urn:microsoft.com/office/officeart/2005/8/layout/equation2"/>
    <dgm:cxn modelId="{938658F5-FC61-4E38-ABFF-6186C5A96DEF}" type="presParOf" srcId="{A3D67771-83CE-4A16-91F6-22DFF4162B5F}" destId="{BBB230F6-22A5-49A0-92E2-4912CF2B23FB}" srcOrd="0" destOrd="0" presId="urn:microsoft.com/office/officeart/2005/8/layout/equation2"/>
    <dgm:cxn modelId="{951EA316-672F-41AB-BB4F-35536F10FD1F}" type="presParOf" srcId="{BBB230F6-22A5-49A0-92E2-4912CF2B23FB}" destId="{342C1FE3-9496-4B2E-BCAA-A055BB09F956}" srcOrd="0" destOrd="0" presId="urn:microsoft.com/office/officeart/2005/8/layout/equation2"/>
    <dgm:cxn modelId="{94A11607-3649-44D1-88F4-D2664CAE8DFA}" type="presParOf" srcId="{BBB230F6-22A5-49A0-92E2-4912CF2B23FB}" destId="{C8549081-074B-483C-AB68-B4752F886B4C}" srcOrd="1" destOrd="0" presId="urn:microsoft.com/office/officeart/2005/8/layout/equation2"/>
    <dgm:cxn modelId="{CCEF2801-0FBE-4BAB-8CEA-64900770E9AA}" type="presParOf" srcId="{BBB230F6-22A5-49A0-92E2-4912CF2B23FB}" destId="{5A6AC4E0-8B33-4ED7-86D9-609D61C44AA5}" srcOrd="2" destOrd="0" presId="urn:microsoft.com/office/officeart/2005/8/layout/equation2"/>
    <dgm:cxn modelId="{38808243-54B0-46C1-957B-FAB01BDE6C84}" type="presParOf" srcId="{BBB230F6-22A5-49A0-92E2-4912CF2B23FB}" destId="{74379CCF-2EA4-4D64-8526-FE07302920F2}" srcOrd="3" destOrd="0" presId="urn:microsoft.com/office/officeart/2005/8/layout/equation2"/>
    <dgm:cxn modelId="{BA6EBF06-97AB-4F0D-B23D-2CACFE2F600B}" type="presParOf" srcId="{BBB230F6-22A5-49A0-92E2-4912CF2B23FB}" destId="{ABF8D59D-50D1-4467-96FF-D156FB0F8E2B}" srcOrd="4" destOrd="0" presId="urn:microsoft.com/office/officeart/2005/8/layout/equation2"/>
    <dgm:cxn modelId="{82F5AB8D-BD58-4892-A291-B9D43887FEC5}" type="presParOf" srcId="{A3D67771-83CE-4A16-91F6-22DFF4162B5F}" destId="{219315C7-F4D8-46F1-BAFD-F2DE914494C1}" srcOrd="1" destOrd="0" presId="urn:microsoft.com/office/officeart/2005/8/layout/equation2"/>
    <dgm:cxn modelId="{5851EED3-0953-4B35-BF0E-7252BD4BA2F9}" type="presParOf" srcId="{219315C7-F4D8-46F1-BAFD-F2DE914494C1}" destId="{418131FE-21FC-4E3B-90FF-FE5259D3F257}" srcOrd="0" destOrd="0" presId="urn:microsoft.com/office/officeart/2005/8/layout/equation2"/>
    <dgm:cxn modelId="{80B9A8A4-9EC8-4BFE-8874-2EF312205CBB}" type="presParOf" srcId="{A3D67771-83CE-4A16-91F6-22DFF4162B5F}" destId="{DF91B09E-4A47-47C7-B6D0-55298D8B9BD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F51E0E-56DA-4559-AF55-A9F3E4F63AC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290AAF-AD3F-441E-A444-87DC0E6DEF0E}">
      <dgm:prSet custT="1"/>
      <dgm:spPr>
        <a:solidFill>
          <a:srgbClr val="FFC000"/>
        </a:solidFill>
        <a:ln w="28575"/>
      </dgm:spPr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Коррекция навыков, препятствующих успешному овладению программным материалом, развитие мелкой моторики, зрительно-моторной координации и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т.д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1842E7-9C25-42C8-8993-099FB9071119}" type="parTrans" cxnId="{C2B1E255-6044-45E8-9406-03EA66F23ACF}">
      <dgm:prSet/>
      <dgm:spPr/>
      <dgm:t>
        <a:bodyPr/>
        <a:lstStyle/>
        <a:p>
          <a:endParaRPr lang="ru-RU"/>
        </a:p>
      </dgm:t>
    </dgm:pt>
    <dgm:pt modelId="{95C7899F-B881-435C-80D3-8EF9114CF228}" type="sibTrans" cxnId="{C2B1E255-6044-45E8-9406-03EA66F23ACF}">
      <dgm:prSet/>
      <dgm:spPr/>
      <dgm:t>
        <a:bodyPr/>
        <a:lstStyle/>
        <a:p>
          <a:endParaRPr lang="ru-RU"/>
        </a:p>
      </dgm:t>
    </dgm:pt>
    <dgm:pt modelId="{358914B3-1CAA-45D3-8D34-A13EB3D69607}">
      <dgm:prSet custT="1"/>
      <dgm:spPr>
        <a:solidFill>
          <a:srgbClr val="FFC000"/>
        </a:solidFill>
        <a:ln w="28575"/>
      </dgm:spPr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Формирование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дефицитарных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учебных навыков;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D7B562-4DDE-441D-9333-3B6FA8ED9058}" type="parTrans" cxnId="{15C0A3F5-5C17-4B79-A1B6-608E5954512C}">
      <dgm:prSet/>
      <dgm:spPr/>
      <dgm:t>
        <a:bodyPr/>
        <a:lstStyle/>
        <a:p>
          <a:endParaRPr lang="ru-RU"/>
        </a:p>
      </dgm:t>
    </dgm:pt>
    <dgm:pt modelId="{2DA5BA48-14FF-4E7E-B0F5-CBFC257E8DC5}" type="sibTrans" cxnId="{15C0A3F5-5C17-4B79-A1B6-608E5954512C}">
      <dgm:prSet/>
      <dgm:spPr/>
      <dgm:t>
        <a:bodyPr/>
        <a:lstStyle/>
        <a:p>
          <a:endParaRPr lang="ru-RU"/>
        </a:p>
      </dgm:t>
    </dgm:pt>
    <dgm:pt modelId="{1657FD91-F573-469E-8A41-34E60D271EA8}">
      <dgm:prSet phldrT="[Текст]" custT="1"/>
      <dgm:spPr>
        <a:solidFill>
          <a:srgbClr val="FFC000"/>
        </a:solidFill>
        <a:ln w="25400"/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Развитие познавательной деятельности;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EBF2AB-98A6-4B39-92BF-66C2467DC04F}" type="parTrans" cxnId="{15A8B489-4D34-4026-9725-15809CCD9537}">
      <dgm:prSet/>
      <dgm:spPr/>
      <dgm:t>
        <a:bodyPr/>
        <a:lstStyle/>
        <a:p>
          <a:endParaRPr lang="ru-RU"/>
        </a:p>
      </dgm:t>
    </dgm:pt>
    <dgm:pt modelId="{2A4DC591-9F55-498C-B923-FC80454EA461}" type="sibTrans" cxnId="{15A8B489-4D34-4026-9725-15809CCD9537}">
      <dgm:prSet/>
      <dgm:spPr/>
      <dgm:t>
        <a:bodyPr/>
        <a:lstStyle/>
        <a:p>
          <a:endParaRPr lang="ru-RU"/>
        </a:p>
      </dgm:t>
    </dgm:pt>
    <dgm:pt modelId="{D74DF35E-9F16-4DA7-A2CF-EFB7C362933B}">
      <dgm:prSet phldrT="[Текст]" custT="1"/>
      <dgm:spPr>
        <a:solidFill>
          <a:schemeClr val="accent1">
            <a:lumMod val="60000"/>
            <a:lumOff val="40000"/>
          </a:schemeClr>
        </a:solidFill>
        <a:ln w="38100"/>
      </dgm:spPr>
      <dgm:t>
        <a:bodyPr/>
        <a:lstStyle/>
        <a:p>
          <a:pPr algn="ctr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</a:t>
          </a:r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направления</a:t>
          </a: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работы учителя-дефектолога в </a:t>
          </a:r>
        </a:p>
        <a:p>
          <a:pPr algn="ctr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МБОУ «Школа-интернат №4»: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A21249-1AF4-4DDE-A717-6CB4CD8A2390}" type="sibTrans" cxnId="{A692A827-E2CE-4C7C-9257-F8DBC44DACC6}">
      <dgm:prSet/>
      <dgm:spPr/>
      <dgm:t>
        <a:bodyPr/>
        <a:lstStyle/>
        <a:p>
          <a:endParaRPr lang="ru-RU"/>
        </a:p>
      </dgm:t>
    </dgm:pt>
    <dgm:pt modelId="{19D0F5F2-5D81-4F21-AA76-DC77382CB4C2}" type="parTrans" cxnId="{A692A827-E2CE-4C7C-9257-F8DBC44DACC6}">
      <dgm:prSet/>
      <dgm:spPr/>
      <dgm:t>
        <a:bodyPr/>
        <a:lstStyle/>
        <a:p>
          <a:endParaRPr lang="ru-RU"/>
        </a:p>
      </dgm:t>
    </dgm:pt>
    <dgm:pt modelId="{E7CBB9C0-DBA9-4647-9770-7709BB5F3D82}" type="pres">
      <dgm:prSet presAssocID="{2EF51E0E-56DA-4559-AF55-A9F3E4F63A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DAFF50-7E1D-4870-BD52-844E44C2EC83}" type="pres">
      <dgm:prSet presAssocID="{D74DF35E-9F16-4DA7-A2CF-EFB7C362933B}" presName="parentText" presStyleLbl="node1" presStyleIdx="0" presStyleCnt="4" custScaleY="110554" custLinFactY="-3165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FE9CD-8304-4161-8E98-0C682768C4CF}" type="pres">
      <dgm:prSet presAssocID="{B9A21249-1AF4-4DDE-A717-6CB4CD8A2390}" presName="spacer" presStyleCnt="0"/>
      <dgm:spPr/>
    </dgm:pt>
    <dgm:pt modelId="{2836DD3A-9DF6-4506-8D30-1E6E60BA5A64}" type="pres">
      <dgm:prSet presAssocID="{7A290AAF-AD3F-441E-A444-87DC0E6DEF0E}" presName="parentText" presStyleLbl="node1" presStyleIdx="1" presStyleCnt="4" custScaleY="104446" custLinFactY="166546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67B7E-7296-4E97-B2CA-8B3A07D530B9}" type="pres">
      <dgm:prSet presAssocID="{95C7899F-B881-435C-80D3-8EF9114CF228}" presName="spacer" presStyleCnt="0"/>
      <dgm:spPr/>
    </dgm:pt>
    <dgm:pt modelId="{BB78D60E-BFA0-4D93-8F2F-5ED020E7F7E9}" type="pres">
      <dgm:prSet presAssocID="{358914B3-1CAA-45D3-8D34-A13EB3D69607}" presName="parentText" presStyleLbl="node1" presStyleIdx="2" presStyleCnt="4" custScaleY="70866" custLinFactY="-100000" custLinFactNeighborY="-1157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E7101-F097-4BFA-A4D4-CC6A76945AE6}" type="pres">
      <dgm:prSet presAssocID="{2DA5BA48-14FF-4E7E-B0F5-CBFC257E8DC5}" presName="spacer" presStyleCnt="0"/>
      <dgm:spPr/>
    </dgm:pt>
    <dgm:pt modelId="{9322B6EF-E719-4998-A42B-4A1BE7FC117D}" type="pres">
      <dgm:prSet presAssocID="{1657FD91-F573-469E-8A41-34E60D271EA8}" presName="parentText" presStyleLbl="node1" presStyleIdx="3" presStyleCnt="4" custScaleY="73138" custLinFactY="-939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AE9130-745F-4023-B01A-18A5F4A16AB4}" type="presOf" srcId="{D74DF35E-9F16-4DA7-A2CF-EFB7C362933B}" destId="{1CDAFF50-7E1D-4870-BD52-844E44C2EC83}" srcOrd="0" destOrd="0" presId="urn:microsoft.com/office/officeart/2005/8/layout/vList2"/>
    <dgm:cxn modelId="{A692A827-E2CE-4C7C-9257-F8DBC44DACC6}" srcId="{2EF51E0E-56DA-4559-AF55-A9F3E4F63ACA}" destId="{D74DF35E-9F16-4DA7-A2CF-EFB7C362933B}" srcOrd="0" destOrd="0" parTransId="{19D0F5F2-5D81-4F21-AA76-DC77382CB4C2}" sibTransId="{B9A21249-1AF4-4DDE-A717-6CB4CD8A2390}"/>
    <dgm:cxn modelId="{895E02A6-57FA-417B-8CE8-E574264EC2D0}" type="presOf" srcId="{358914B3-1CAA-45D3-8D34-A13EB3D69607}" destId="{BB78D60E-BFA0-4D93-8F2F-5ED020E7F7E9}" srcOrd="0" destOrd="0" presId="urn:microsoft.com/office/officeart/2005/8/layout/vList2"/>
    <dgm:cxn modelId="{C2B1E255-6044-45E8-9406-03EA66F23ACF}" srcId="{2EF51E0E-56DA-4559-AF55-A9F3E4F63ACA}" destId="{7A290AAF-AD3F-441E-A444-87DC0E6DEF0E}" srcOrd="1" destOrd="0" parTransId="{751842E7-9C25-42C8-8993-099FB9071119}" sibTransId="{95C7899F-B881-435C-80D3-8EF9114CF228}"/>
    <dgm:cxn modelId="{451DF776-2767-4DE7-929F-5710ACAFD180}" type="presOf" srcId="{2EF51E0E-56DA-4559-AF55-A9F3E4F63ACA}" destId="{E7CBB9C0-DBA9-4647-9770-7709BB5F3D82}" srcOrd="0" destOrd="0" presId="urn:microsoft.com/office/officeart/2005/8/layout/vList2"/>
    <dgm:cxn modelId="{15C0A3F5-5C17-4B79-A1B6-608E5954512C}" srcId="{2EF51E0E-56DA-4559-AF55-A9F3E4F63ACA}" destId="{358914B3-1CAA-45D3-8D34-A13EB3D69607}" srcOrd="2" destOrd="0" parTransId="{23D7B562-4DDE-441D-9333-3B6FA8ED9058}" sibTransId="{2DA5BA48-14FF-4E7E-B0F5-CBFC257E8DC5}"/>
    <dgm:cxn modelId="{2AE7722A-8E3B-41F2-A247-9C5791D6F0F7}" type="presOf" srcId="{7A290AAF-AD3F-441E-A444-87DC0E6DEF0E}" destId="{2836DD3A-9DF6-4506-8D30-1E6E60BA5A64}" srcOrd="0" destOrd="0" presId="urn:microsoft.com/office/officeart/2005/8/layout/vList2"/>
    <dgm:cxn modelId="{8FE8CDD8-BABE-4315-9215-C734EE42898A}" type="presOf" srcId="{1657FD91-F573-469E-8A41-34E60D271EA8}" destId="{9322B6EF-E719-4998-A42B-4A1BE7FC117D}" srcOrd="0" destOrd="0" presId="urn:microsoft.com/office/officeart/2005/8/layout/vList2"/>
    <dgm:cxn modelId="{15A8B489-4D34-4026-9725-15809CCD9537}" srcId="{2EF51E0E-56DA-4559-AF55-A9F3E4F63ACA}" destId="{1657FD91-F573-469E-8A41-34E60D271EA8}" srcOrd="3" destOrd="0" parTransId="{8EEBF2AB-98A6-4B39-92BF-66C2467DC04F}" sibTransId="{2A4DC591-9F55-498C-B923-FC80454EA461}"/>
    <dgm:cxn modelId="{62F3F374-6977-407D-8A75-ECC4DF83B88F}" type="presParOf" srcId="{E7CBB9C0-DBA9-4647-9770-7709BB5F3D82}" destId="{1CDAFF50-7E1D-4870-BD52-844E44C2EC83}" srcOrd="0" destOrd="0" presId="urn:microsoft.com/office/officeart/2005/8/layout/vList2"/>
    <dgm:cxn modelId="{152B44D4-02C8-4617-88C9-C3DB232EF8FF}" type="presParOf" srcId="{E7CBB9C0-DBA9-4647-9770-7709BB5F3D82}" destId="{0ECFE9CD-8304-4161-8E98-0C682768C4CF}" srcOrd="1" destOrd="0" presId="urn:microsoft.com/office/officeart/2005/8/layout/vList2"/>
    <dgm:cxn modelId="{9A68D013-6029-4E97-B79D-AAD111CB1057}" type="presParOf" srcId="{E7CBB9C0-DBA9-4647-9770-7709BB5F3D82}" destId="{2836DD3A-9DF6-4506-8D30-1E6E60BA5A64}" srcOrd="2" destOrd="0" presId="urn:microsoft.com/office/officeart/2005/8/layout/vList2"/>
    <dgm:cxn modelId="{326518C9-4D8B-4E08-AAE1-0057DB48EDDD}" type="presParOf" srcId="{E7CBB9C0-DBA9-4647-9770-7709BB5F3D82}" destId="{FBF67B7E-7296-4E97-B2CA-8B3A07D530B9}" srcOrd="3" destOrd="0" presId="urn:microsoft.com/office/officeart/2005/8/layout/vList2"/>
    <dgm:cxn modelId="{38D9D4E1-D710-4A6D-8348-855A67DD31D7}" type="presParOf" srcId="{E7CBB9C0-DBA9-4647-9770-7709BB5F3D82}" destId="{BB78D60E-BFA0-4D93-8F2F-5ED020E7F7E9}" srcOrd="4" destOrd="0" presId="urn:microsoft.com/office/officeart/2005/8/layout/vList2"/>
    <dgm:cxn modelId="{D0933268-8433-4AF7-90FE-93C8001AF928}" type="presParOf" srcId="{E7CBB9C0-DBA9-4647-9770-7709BB5F3D82}" destId="{AAAE7101-F097-4BFA-A4D4-CC6A76945AE6}" srcOrd="5" destOrd="0" presId="urn:microsoft.com/office/officeart/2005/8/layout/vList2"/>
    <dgm:cxn modelId="{B3E6FF9D-1948-463E-A9DE-BDB82BD60250}" type="presParOf" srcId="{E7CBB9C0-DBA9-4647-9770-7709BB5F3D82}" destId="{9322B6EF-E719-4998-A42B-4A1BE7FC117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F51E0E-56DA-4559-AF55-A9F3E4F63AC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CB8BD5E-DC57-4560-BBD1-8489AFBD33C1}">
      <dgm:prSet phldrT="[Текст]" custT="1"/>
      <dgm:spPr>
        <a:solidFill>
          <a:srgbClr val="FFC000"/>
        </a:solidFill>
        <a:ln w="28575"/>
      </dgm:spPr>
      <dgm:t>
        <a:bodyPr/>
        <a:lstStyle/>
        <a:p>
          <a:pPr marL="0" marR="0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Формирование поведения, соответствующего социальной роли школьника;</a:t>
          </a:r>
        </a:p>
      </dgm:t>
    </dgm:pt>
    <dgm:pt modelId="{9A8F4FA3-7917-46AD-B8F9-6A8FF23E93BC}" type="sibTrans" cxnId="{51250BAF-5FD9-45BB-B790-233A47F70D1C}">
      <dgm:prSet/>
      <dgm:spPr/>
      <dgm:t>
        <a:bodyPr/>
        <a:lstStyle/>
        <a:p>
          <a:endParaRPr lang="ru-RU"/>
        </a:p>
      </dgm:t>
    </dgm:pt>
    <dgm:pt modelId="{29A37291-CF69-41D9-8727-58F9EE8DAB7F}" type="parTrans" cxnId="{51250BAF-5FD9-45BB-B790-233A47F70D1C}">
      <dgm:prSet/>
      <dgm:spPr/>
      <dgm:t>
        <a:bodyPr/>
        <a:lstStyle/>
        <a:p>
          <a:endParaRPr lang="ru-RU"/>
        </a:p>
      </dgm:t>
    </dgm:pt>
    <dgm:pt modelId="{286F29C7-9165-480A-8046-776AD6BC1635}">
      <dgm:prSet phldrT="[Текст]" custT="1"/>
      <dgm:spPr>
        <a:solidFill>
          <a:srgbClr val="FFC000"/>
        </a:solidFill>
        <a:ln w="28575"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Формирование базовых предпосылок учебной деятельности;</a:t>
          </a:r>
        </a:p>
      </dgm:t>
    </dgm:pt>
    <dgm:pt modelId="{174E194E-A985-48FB-BE51-8567BB5E9463}" type="parTrans" cxnId="{283EF960-4A5F-4D59-9044-FE35292BCA03}">
      <dgm:prSet/>
      <dgm:spPr/>
      <dgm:t>
        <a:bodyPr/>
        <a:lstStyle/>
        <a:p>
          <a:endParaRPr lang="ru-RU"/>
        </a:p>
      </dgm:t>
    </dgm:pt>
    <dgm:pt modelId="{CBD72BFE-2BC0-4FE0-AC21-828CD6909947}" type="sibTrans" cxnId="{283EF960-4A5F-4D59-9044-FE35292BCA03}">
      <dgm:prSet/>
      <dgm:spPr/>
      <dgm:t>
        <a:bodyPr/>
        <a:lstStyle/>
        <a:p>
          <a:endParaRPr lang="ru-RU"/>
        </a:p>
      </dgm:t>
    </dgm:pt>
    <dgm:pt modelId="{F5D5C6D7-433C-437B-9B85-9B18E2C70E01}">
      <dgm:prSet phldrT="[Текст]" custT="1"/>
      <dgm:spPr>
        <a:solidFill>
          <a:srgbClr val="FFC000"/>
        </a:solidFill>
        <a:ln w="28575"/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Формирование жизненной компетенции.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6D65E7-2C69-4220-828B-B689D8EF4655}" type="parTrans" cxnId="{3BE903A0-3854-4100-95F4-3D610703B743}">
      <dgm:prSet/>
      <dgm:spPr/>
      <dgm:t>
        <a:bodyPr/>
        <a:lstStyle/>
        <a:p>
          <a:endParaRPr lang="ru-RU"/>
        </a:p>
      </dgm:t>
    </dgm:pt>
    <dgm:pt modelId="{56996165-E874-4233-B5B6-D0DEA99E82C7}" type="sibTrans" cxnId="{3BE903A0-3854-4100-95F4-3D610703B743}">
      <dgm:prSet/>
      <dgm:spPr/>
      <dgm:t>
        <a:bodyPr/>
        <a:lstStyle/>
        <a:p>
          <a:endParaRPr lang="ru-RU"/>
        </a:p>
      </dgm:t>
    </dgm:pt>
    <dgm:pt modelId="{E7CBB9C0-DBA9-4647-9770-7709BB5F3D82}" type="pres">
      <dgm:prSet presAssocID="{2EF51E0E-56DA-4559-AF55-A9F3E4F63A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666A0E-19B4-48D7-8081-F02DCC7A3624}" type="pres">
      <dgm:prSet presAssocID="{9CB8BD5E-DC57-4560-BBD1-8489AFBD33C1}" presName="parentText" presStyleLbl="node1" presStyleIdx="0" presStyleCnt="3" custLinFactY="-57223" custLinFactNeighborX="-6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6DA79-2B15-45F2-B4DF-175B3D37AE2C}" type="pres">
      <dgm:prSet presAssocID="{9A8F4FA3-7917-46AD-B8F9-6A8FF23E93BC}" presName="spacer" presStyleCnt="0"/>
      <dgm:spPr/>
    </dgm:pt>
    <dgm:pt modelId="{2EB2E804-9EDB-41A9-A64F-46FD123FB7DB}" type="pres">
      <dgm:prSet presAssocID="{286F29C7-9165-480A-8046-776AD6BC1635}" presName="parentText" presStyleLbl="node1" presStyleIdx="1" presStyleCnt="3" custLinFactY="-42416" custLinFactNeighborX="-52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4D85B-B20F-44F4-8074-027F72C011A7}" type="pres">
      <dgm:prSet presAssocID="{CBD72BFE-2BC0-4FE0-AC21-828CD6909947}" presName="spacer" presStyleCnt="0"/>
      <dgm:spPr/>
    </dgm:pt>
    <dgm:pt modelId="{0E28AD54-F5C0-4FB9-A998-A7B3B7B5A6CC}" type="pres">
      <dgm:prSet presAssocID="{F5D5C6D7-433C-437B-9B85-9B18E2C70E01}" presName="parentText" presStyleLbl="node1" presStyleIdx="2" presStyleCnt="3" custScaleY="67851" custLinFactY="-15773" custLinFactNeighborX="-6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7E55F0-6B1C-467D-A47F-33122D6C7632}" type="presOf" srcId="{2EF51E0E-56DA-4559-AF55-A9F3E4F63ACA}" destId="{E7CBB9C0-DBA9-4647-9770-7709BB5F3D82}" srcOrd="0" destOrd="0" presId="urn:microsoft.com/office/officeart/2005/8/layout/vList2"/>
    <dgm:cxn modelId="{174338F5-83A1-49D2-AA3D-EF626748EFA1}" type="presOf" srcId="{286F29C7-9165-480A-8046-776AD6BC1635}" destId="{2EB2E804-9EDB-41A9-A64F-46FD123FB7DB}" srcOrd="0" destOrd="0" presId="urn:microsoft.com/office/officeart/2005/8/layout/vList2"/>
    <dgm:cxn modelId="{283EF960-4A5F-4D59-9044-FE35292BCA03}" srcId="{2EF51E0E-56DA-4559-AF55-A9F3E4F63ACA}" destId="{286F29C7-9165-480A-8046-776AD6BC1635}" srcOrd="1" destOrd="0" parTransId="{174E194E-A985-48FB-BE51-8567BB5E9463}" sibTransId="{CBD72BFE-2BC0-4FE0-AC21-828CD6909947}"/>
    <dgm:cxn modelId="{A25D16B9-2CE1-460F-A307-CADCA406EE5F}" type="presOf" srcId="{F5D5C6D7-433C-437B-9B85-9B18E2C70E01}" destId="{0E28AD54-F5C0-4FB9-A998-A7B3B7B5A6CC}" srcOrd="0" destOrd="0" presId="urn:microsoft.com/office/officeart/2005/8/layout/vList2"/>
    <dgm:cxn modelId="{3BE903A0-3854-4100-95F4-3D610703B743}" srcId="{2EF51E0E-56DA-4559-AF55-A9F3E4F63ACA}" destId="{F5D5C6D7-433C-437B-9B85-9B18E2C70E01}" srcOrd="2" destOrd="0" parTransId="{DD6D65E7-2C69-4220-828B-B689D8EF4655}" sibTransId="{56996165-E874-4233-B5B6-D0DEA99E82C7}"/>
    <dgm:cxn modelId="{CB5A9101-8265-420C-8A02-2F1C4D29D3C4}" type="presOf" srcId="{9CB8BD5E-DC57-4560-BBD1-8489AFBD33C1}" destId="{2E666A0E-19B4-48D7-8081-F02DCC7A3624}" srcOrd="0" destOrd="0" presId="urn:microsoft.com/office/officeart/2005/8/layout/vList2"/>
    <dgm:cxn modelId="{51250BAF-5FD9-45BB-B790-233A47F70D1C}" srcId="{2EF51E0E-56DA-4559-AF55-A9F3E4F63ACA}" destId="{9CB8BD5E-DC57-4560-BBD1-8489AFBD33C1}" srcOrd="0" destOrd="0" parTransId="{29A37291-CF69-41D9-8727-58F9EE8DAB7F}" sibTransId="{9A8F4FA3-7917-46AD-B8F9-6A8FF23E93BC}"/>
    <dgm:cxn modelId="{60E681C4-4059-4A77-8C75-ADF95248E84F}" type="presParOf" srcId="{E7CBB9C0-DBA9-4647-9770-7709BB5F3D82}" destId="{2E666A0E-19B4-48D7-8081-F02DCC7A3624}" srcOrd="0" destOrd="0" presId="urn:microsoft.com/office/officeart/2005/8/layout/vList2"/>
    <dgm:cxn modelId="{7010CF04-CCD9-4D3E-80C4-74421647E3CD}" type="presParOf" srcId="{E7CBB9C0-DBA9-4647-9770-7709BB5F3D82}" destId="{E3D6DA79-2B15-45F2-B4DF-175B3D37AE2C}" srcOrd="1" destOrd="0" presId="urn:microsoft.com/office/officeart/2005/8/layout/vList2"/>
    <dgm:cxn modelId="{F3BF1847-78B4-4B9B-82E6-BC73DD345CE4}" type="presParOf" srcId="{E7CBB9C0-DBA9-4647-9770-7709BB5F3D82}" destId="{2EB2E804-9EDB-41A9-A64F-46FD123FB7DB}" srcOrd="2" destOrd="0" presId="urn:microsoft.com/office/officeart/2005/8/layout/vList2"/>
    <dgm:cxn modelId="{F50AFBDB-5137-4348-B914-50CC77B699F6}" type="presParOf" srcId="{E7CBB9C0-DBA9-4647-9770-7709BB5F3D82}" destId="{E394D85B-B20F-44F4-8074-027F72C011A7}" srcOrd="3" destOrd="0" presId="urn:microsoft.com/office/officeart/2005/8/layout/vList2"/>
    <dgm:cxn modelId="{05957D37-0B45-408F-9F0E-5FD91DE3C4BC}" type="presParOf" srcId="{E7CBB9C0-DBA9-4647-9770-7709BB5F3D82}" destId="{0E28AD54-F5C0-4FB9-A998-A7B3B7B5A6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C1FE3-9496-4B2E-BCAA-A055BB09F956}">
      <dsp:nvSpPr>
        <dsp:cNvPr id="0" name=""/>
        <dsp:cNvSpPr/>
      </dsp:nvSpPr>
      <dsp:spPr>
        <a:xfrm>
          <a:off x="968482" y="1842"/>
          <a:ext cx="3183036" cy="196690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различных </a:t>
          </a:r>
          <a:r>
            <a:rPr lang="ru-RU" sz="2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направлений </a:t>
          </a: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работы с </a:t>
          </a: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обучающимися</a:t>
          </a:r>
          <a:endParaRPr lang="ru-RU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34627" y="289889"/>
        <a:ext cx="2250746" cy="1390812"/>
      </dsp:txXfrm>
    </dsp:sp>
    <dsp:sp modelId="{5A6AC4E0-8B33-4ED7-86D9-609D61C44AA5}">
      <dsp:nvSpPr>
        <dsp:cNvPr id="0" name=""/>
        <dsp:cNvSpPr/>
      </dsp:nvSpPr>
      <dsp:spPr>
        <a:xfrm>
          <a:off x="2401483" y="2125611"/>
          <a:ext cx="933059" cy="933059"/>
        </a:xfrm>
        <a:prstGeom prst="mathPlus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525160" y="2482413"/>
        <a:ext cx="685705" cy="219455"/>
      </dsp:txXfrm>
    </dsp:sp>
    <dsp:sp modelId="{ABF8D59D-50D1-4467-96FF-D156FB0F8E2B}">
      <dsp:nvSpPr>
        <dsp:cNvPr id="0" name=""/>
        <dsp:cNvSpPr/>
      </dsp:nvSpPr>
      <dsp:spPr>
        <a:xfrm>
          <a:off x="866747" y="3153702"/>
          <a:ext cx="3308581" cy="211172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Применение </a:t>
          </a:r>
          <a:r>
            <a:rPr lang="ru-RU" sz="2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моделей </a:t>
          </a: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психолого-педагогического сопровождения</a:t>
          </a:r>
          <a:endParaRPr lang="ru-RU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51277" y="3462957"/>
        <a:ext cx="2339521" cy="1493213"/>
      </dsp:txXfrm>
    </dsp:sp>
    <dsp:sp modelId="{219315C7-F4D8-46F1-BAFD-F2DE914494C1}">
      <dsp:nvSpPr>
        <dsp:cNvPr id="0" name=""/>
        <dsp:cNvSpPr/>
      </dsp:nvSpPr>
      <dsp:spPr>
        <a:xfrm rot="21594042">
          <a:off x="4025922" y="2198882"/>
          <a:ext cx="1458516" cy="897356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4025922" y="2378586"/>
        <a:ext cx="1189309" cy="538414"/>
      </dsp:txXfrm>
    </dsp:sp>
    <dsp:sp modelId="{DF91B09E-4A47-47C7-B6D0-55298D8B9BD2}">
      <dsp:nvSpPr>
        <dsp:cNvPr id="0" name=""/>
        <dsp:cNvSpPr/>
      </dsp:nvSpPr>
      <dsp:spPr>
        <a:xfrm>
          <a:off x="6070465" y="613446"/>
          <a:ext cx="4021101" cy="4021101"/>
        </a:xfrm>
        <a:prstGeom prst="ellipse">
          <a:avLst/>
        </a:prstGeom>
        <a:solidFill>
          <a:srgbClr val="FFC000"/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Условия, обеспечивающие получение детьми с НОДА качественного </a:t>
          </a: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образования, продвижение в социальном и личностном </a:t>
          </a: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развитии, формировании жизненных компетенций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6659342" y="1202323"/>
        <a:ext cx="2843347" cy="2843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AFF50-7E1D-4870-BD52-844E44C2EC83}">
      <dsp:nvSpPr>
        <dsp:cNvPr id="0" name=""/>
        <dsp:cNvSpPr/>
      </dsp:nvSpPr>
      <dsp:spPr>
        <a:xfrm>
          <a:off x="0" y="0"/>
          <a:ext cx="11089232" cy="134522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</a:t>
          </a: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направления</a:t>
          </a: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работы учителя-дефектолога в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МБОУ «Школа-интернат №4»: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668" y="65668"/>
        <a:ext cx="10957896" cy="1213885"/>
      </dsp:txXfrm>
    </dsp:sp>
    <dsp:sp modelId="{2836DD3A-9DF6-4506-8D30-1E6E60BA5A64}">
      <dsp:nvSpPr>
        <dsp:cNvPr id="0" name=""/>
        <dsp:cNvSpPr/>
      </dsp:nvSpPr>
      <dsp:spPr>
        <a:xfrm>
          <a:off x="0" y="4456704"/>
          <a:ext cx="11089232" cy="1270898"/>
        </a:xfrm>
        <a:prstGeom prst="roundRect">
          <a:avLst/>
        </a:prstGeom>
        <a:solidFill>
          <a:srgbClr val="FFC000"/>
        </a:solidFill>
        <a:ln w="285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Коррекция навыков, препятствующих успешному овладению программным материалом, развитие мелкой моторики, зрительно-моторной координации и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т.д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040" y="4518744"/>
        <a:ext cx="10965152" cy="1146818"/>
      </dsp:txXfrm>
    </dsp:sp>
    <dsp:sp modelId="{BB78D60E-BFA0-4D93-8F2F-5ED020E7F7E9}">
      <dsp:nvSpPr>
        <dsp:cNvPr id="0" name=""/>
        <dsp:cNvSpPr/>
      </dsp:nvSpPr>
      <dsp:spPr>
        <a:xfrm>
          <a:off x="0" y="2080434"/>
          <a:ext cx="11089232" cy="862297"/>
        </a:xfrm>
        <a:prstGeom prst="roundRect">
          <a:avLst/>
        </a:prstGeom>
        <a:solidFill>
          <a:srgbClr val="FFC000"/>
        </a:solidFill>
        <a:ln w="285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Формирование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дефицитарных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учебных навыков;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094" y="2122528"/>
        <a:ext cx="11005044" cy="778109"/>
      </dsp:txXfrm>
    </dsp:sp>
    <dsp:sp modelId="{9322B6EF-E719-4998-A42B-4A1BE7FC117D}">
      <dsp:nvSpPr>
        <dsp:cNvPr id="0" name=""/>
        <dsp:cNvSpPr/>
      </dsp:nvSpPr>
      <dsp:spPr>
        <a:xfrm>
          <a:off x="0" y="3232559"/>
          <a:ext cx="11089232" cy="889943"/>
        </a:xfrm>
        <a:prstGeom prst="roundRect">
          <a:avLst/>
        </a:prstGeom>
        <a:solidFill>
          <a:srgbClr val="FFC000"/>
        </a:solidFill>
        <a:ln w="254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Развитие познавательной деятельности;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443" y="3276002"/>
        <a:ext cx="11002346" cy="803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66A0E-19B4-48D7-8081-F02DCC7A3624}">
      <dsp:nvSpPr>
        <dsp:cNvPr id="0" name=""/>
        <dsp:cNvSpPr/>
      </dsp:nvSpPr>
      <dsp:spPr>
        <a:xfrm>
          <a:off x="0" y="576069"/>
          <a:ext cx="11089232" cy="1216800"/>
        </a:xfrm>
        <a:prstGeom prst="roundRect">
          <a:avLst/>
        </a:prstGeom>
        <a:solidFill>
          <a:srgbClr val="FFC000"/>
        </a:solidFill>
        <a:ln w="285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Формирование поведения, соответствующего социальной роли школьника;</a:t>
          </a:r>
        </a:p>
      </dsp:txBody>
      <dsp:txXfrm>
        <a:off x="0" y="576069"/>
        <a:ext cx="11089232" cy="1216800"/>
      </dsp:txXfrm>
    </dsp:sp>
    <dsp:sp modelId="{2EB2E804-9EDB-41A9-A64F-46FD123FB7DB}">
      <dsp:nvSpPr>
        <dsp:cNvPr id="0" name=""/>
        <dsp:cNvSpPr/>
      </dsp:nvSpPr>
      <dsp:spPr>
        <a:xfrm>
          <a:off x="0" y="2160240"/>
          <a:ext cx="11089232" cy="1216800"/>
        </a:xfrm>
        <a:prstGeom prst="roundRect">
          <a:avLst/>
        </a:prstGeom>
        <a:solidFill>
          <a:srgbClr val="FFC000"/>
        </a:solidFill>
        <a:ln w="285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Формирование базовых предпосылок учебной деятельности;</a:t>
          </a:r>
        </a:p>
      </dsp:txBody>
      <dsp:txXfrm>
        <a:off x="0" y="2160240"/>
        <a:ext cx="11089232" cy="1216800"/>
      </dsp:txXfrm>
    </dsp:sp>
    <dsp:sp modelId="{0E28AD54-F5C0-4FB9-A998-A7B3B7B5A6CC}">
      <dsp:nvSpPr>
        <dsp:cNvPr id="0" name=""/>
        <dsp:cNvSpPr/>
      </dsp:nvSpPr>
      <dsp:spPr>
        <a:xfrm>
          <a:off x="0" y="3888432"/>
          <a:ext cx="11089232" cy="825610"/>
        </a:xfrm>
        <a:prstGeom prst="roundRect">
          <a:avLst/>
        </a:prstGeom>
        <a:solidFill>
          <a:srgbClr val="FFC000"/>
        </a:solidFill>
        <a:ln w="28575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Формирование жизненной компетенции.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888432"/>
        <a:ext cx="11089232" cy="825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098338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490" y="2404534"/>
            <a:ext cx="7707268" cy="1646302"/>
          </a:xfrm>
        </p:spPr>
        <p:txBody>
          <a:bodyPr anchor="b">
            <a:noAutofit/>
          </a:bodyPr>
          <a:lstStyle>
            <a:lvl1pPr algn="r">
              <a:defRPr sz="5358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5490" y="4050834"/>
            <a:ext cx="7707268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1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8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2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9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9CF0-1EAC-4F12-B883-807A57D276F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AB7C-1A5E-44D6-B86C-DBBBDC2A8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892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32" y="609600"/>
            <a:ext cx="8530626" cy="3403600"/>
          </a:xfrm>
        </p:spPr>
        <p:txBody>
          <a:bodyPr anchor="ctr">
            <a:normAutofit/>
          </a:bodyPr>
          <a:lstStyle>
            <a:lvl1pPr algn="l">
              <a:defRPr sz="436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132" y="4470400"/>
            <a:ext cx="8530626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8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3680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907359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61039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4pPr>
            <a:lvl5pPr marL="1814718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5pPr>
            <a:lvl6pPr marL="2268398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6pPr>
            <a:lvl7pPr marL="272207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7pPr>
            <a:lvl8pPr marL="317575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8pPr>
            <a:lvl9pPr marL="3629436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9CF0-1EAC-4F12-B883-807A57D276F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AB7C-1A5E-44D6-B86C-DBBBDC2A8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77499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179" y="609600"/>
            <a:ext cx="8031953" cy="3022600"/>
          </a:xfrm>
        </p:spPr>
        <p:txBody>
          <a:bodyPr anchor="ctr">
            <a:normAutofit/>
          </a:bodyPr>
          <a:lstStyle>
            <a:lvl1pPr algn="l">
              <a:defRPr sz="436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5644" y="3632200"/>
            <a:ext cx="716902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3680" indent="0">
              <a:buFontTx/>
              <a:buNone/>
              <a:defRPr/>
            </a:lvl2pPr>
            <a:lvl3pPr marL="907359" indent="0">
              <a:buFontTx/>
              <a:buNone/>
              <a:defRPr/>
            </a:lvl3pPr>
            <a:lvl4pPr marL="1361039" indent="0">
              <a:buFontTx/>
              <a:buNone/>
              <a:defRPr/>
            </a:lvl4pPr>
            <a:lvl5pPr marL="1814718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132" y="4470400"/>
            <a:ext cx="8530626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8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3680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907359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61039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4pPr>
            <a:lvl5pPr marL="1814718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5pPr>
            <a:lvl6pPr marL="2268398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6pPr>
            <a:lvl7pPr marL="272207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7pPr>
            <a:lvl8pPr marL="317575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8pPr>
            <a:lvl9pPr marL="3629436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9CF0-1EAC-4F12-B883-807A57D276F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AB7C-1A5E-44D6-B86C-DBBBDC2A8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37707" y="790378"/>
            <a:ext cx="604917" cy="584776"/>
          </a:xfrm>
          <a:prstGeom prst="rect">
            <a:avLst/>
          </a:prstGeom>
        </p:spPr>
        <p:txBody>
          <a:bodyPr vert="horz" lIns="90738" tIns="45369" rIns="90738" bIns="45369" rtlCol="0" anchor="ctr">
            <a:noAutofit/>
          </a:bodyPr>
          <a:lstStyle/>
          <a:p>
            <a:pPr lvl="0"/>
            <a:r>
              <a:rPr lang="en-US" sz="793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24693" y="2886556"/>
            <a:ext cx="604917" cy="584776"/>
          </a:xfrm>
          <a:prstGeom prst="rect">
            <a:avLst/>
          </a:prstGeom>
        </p:spPr>
        <p:txBody>
          <a:bodyPr vert="horz" lIns="90738" tIns="45369" rIns="90738" bIns="45369" rtlCol="0" anchor="ctr">
            <a:noAutofit/>
          </a:bodyPr>
          <a:lstStyle/>
          <a:p>
            <a:pPr lvl="0"/>
            <a:r>
              <a:rPr lang="en-US" sz="793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86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407754"/>
      </p:ext>
    </p:extLst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32" y="1931988"/>
            <a:ext cx="8530626" cy="2595460"/>
          </a:xfrm>
        </p:spPr>
        <p:txBody>
          <a:bodyPr anchor="b">
            <a:normAutofit/>
          </a:bodyPr>
          <a:lstStyle>
            <a:lvl1pPr algn="l">
              <a:defRPr sz="436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132" y="4527448"/>
            <a:ext cx="8530626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8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3680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907359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61039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4pPr>
            <a:lvl5pPr marL="1814718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5pPr>
            <a:lvl6pPr marL="2268398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6pPr>
            <a:lvl7pPr marL="272207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7pPr>
            <a:lvl8pPr marL="317575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8pPr>
            <a:lvl9pPr marL="3629436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9CF0-1EAC-4F12-B883-807A57D276F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AB7C-1A5E-44D6-B86C-DBBBDC2A8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837186"/>
      </p:ext>
    </p:extLst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179" y="609600"/>
            <a:ext cx="8031953" cy="3022600"/>
          </a:xfrm>
        </p:spPr>
        <p:txBody>
          <a:bodyPr anchor="ctr">
            <a:normAutofit/>
          </a:bodyPr>
          <a:lstStyle>
            <a:lvl1pPr algn="l">
              <a:defRPr sz="436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2129" y="4013200"/>
            <a:ext cx="8530627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8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3680" indent="0">
              <a:buFontTx/>
              <a:buNone/>
              <a:defRPr/>
            </a:lvl2pPr>
            <a:lvl3pPr marL="907359" indent="0">
              <a:buFontTx/>
              <a:buNone/>
              <a:defRPr/>
            </a:lvl3pPr>
            <a:lvl4pPr marL="1361039" indent="0">
              <a:buFontTx/>
              <a:buNone/>
              <a:defRPr/>
            </a:lvl4pPr>
            <a:lvl5pPr marL="1814718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132" y="4527448"/>
            <a:ext cx="8530626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8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3680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907359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61039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4pPr>
            <a:lvl5pPr marL="1814718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5pPr>
            <a:lvl6pPr marL="2268398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6pPr>
            <a:lvl7pPr marL="272207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7pPr>
            <a:lvl8pPr marL="317575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8pPr>
            <a:lvl9pPr marL="3629436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9CF0-1EAC-4F12-B883-807A57D276F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AB7C-1A5E-44D6-B86C-DBBBDC2A8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7707" y="790378"/>
            <a:ext cx="604917" cy="584776"/>
          </a:xfrm>
          <a:prstGeom prst="rect">
            <a:avLst/>
          </a:prstGeom>
        </p:spPr>
        <p:txBody>
          <a:bodyPr vert="horz" lIns="90738" tIns="45369" rIns="90738" bIns="45369" rtlCol="0" anchor="ctr">
            <a:noAutofit/>
          </a:bodyPr>
          <a:lstStyle/>
          <a:p>
            <a:pPr lvl="0"/>
            <a:r>
              <a:rPr lang="en-US" sz="793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24693" y="2886556"/>
            <a:ext cx="604917" cy="584776"/>
          </a:xfrm>
          <a:prstGeom prst="rect">
            <a:avLst/>
          </a:prstGeom>
        </p:spPr>
        <p:txBody>
          <a:bodyPr vert="horz" lIns="90738" tIns="45369" rIns="90738" bIns="45369" rtlCol="0" anchor="ctr">
            <a:noAutofit/>
          </a:bodyPr>
          <a:lstStyle/>
          <a:p>
            <a:pPr lvl="0"/>
            <a:r>
              <a:rPr lang="en-US" sz="793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576413"/>
      </p:ext>
    </p:extLst>
  </p:cSld>
  <p:clrMapOvr>
    <a:masterClrMapping/>
  </p:clrMapOvr>
  <p:transition spd="slow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531" y="609600"/>
            <a:ext cx="8522226" cy="3022600"/>
          </a:xfrm>
        </p:spPr>
        <p:txBody>
          <a:bodyPr anchor="ctr">
            <a:normAutofit/>
          </a:bodyPr>
          <a:lstStyle>
            <a:lvl1pPr algn="l">
              <a:defRPr sz="4366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2129" y="4013200"/>
            <a:ext cx="8530627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82">
                <a:solidFill>
                  <a:schemeClr val="accent1"/>
                </a:solidFill>
              </a:defRPr>
            </a:lvl1pPr>
            <a:lvl2pPr marL="453680" indent="0">
              <a:buFontTx/>
              <a:buNone/>
              <a:defRPr/>
            </a:lvl2pPr>
            <a:lvl3pPr marL="907359" indent="0">
              <a:buFontTx/>
              <a:buNone/>
              <a:defRPr/>
            </a:lvl3pPr>
            <a:lvl4pPr marL="1361039" indent="0">
              <a:buFontTx/>
              <a:buNone/>
              <a:defRPr/>
            </a:lvl4pPr>
            <a:lvl5pPr marL="1814718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132" y="4527448"/>
            <a:ext cx="8530626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8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3680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907359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61039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4pPr>
            <a:lvl5pPr marL="1814718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5pPr>
            <a:lvl6pPr marL="2268398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6pPr>
            <a:lvl7pPr marL="272207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7pPr>
            <a:lvl8pPr marL="317575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8pPr>
            <a:lvl9pPr marL="3629436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9CF0-1EAC-4F12-B883-807A57D276F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AB7C-1A5E-44D6-B86C-DBBBDC2A8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928281"/>
      </p:ext>
    </p:extLst>
  </p:cSld>
  <p:clrMapOvr>
    <a:masterClrMapping/>
  </p:clrMapOvr>
  <p:transition spd="slow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9CF0-1EAC-4F12-B883-807A57D276F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AB7C-1A5E-44D6-B86C-DBBBDC2A8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80529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6464" y="609600"/>
            <a:ext cx="129472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132" y="609600"/>
            <a:ext cx="700591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9CF0-1EAC-4F12-B883-807A57D276F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AB7C-1A5E-44D6-B86C-DBBBDC2A8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0407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7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9CF0-1EAC-4F12-B883-807A57D276F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AB7C-1A5E-44D6-B86C-DBBBDC2A8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76019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32" y="2700868"/>
            <a:ext cx="8530626" cy="1826581"/>
          </a:xfrm>
        </p:spPr>
        <p:txBody>
          <a:bodyPr anchor="b"/>
          <a:lstStyle>
            <a:lvl1pPr algn="l">
              <a:defRPr sz="396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132" y="4527448"/>
            <a:ext cx="8530626" cy="860400"/>
          </a:xfrm>
        </p:spPr>
        <p:txBody>
          <a:bodyPr anchor="t"/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3680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907359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61039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4pPr>
            <a:lvl5pPr marL="1814718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5pPr>
            <a:lvl6pPr marL="2268398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6pPr>
            <a:lvl7pPr marL="272207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7pPr>
            <a:lvl8pPr marL="317575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8pPr>
            <a:lvl9pPr marL="3629436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9CF0-1EAC-4F12-B883-807A57D276F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AB7C-1A5E-44D6-B86C-DBBBDC2A8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27540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131" y="2160589"/>
            <a:ext cx="4151892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0868" y="2160590"/>
            <a:ext cx="4151891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9CF0-1EAC-4F12-B883-807A57D276F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AB7C-1A5E-44D6-B86C-DBBBDC2A8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6155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54" y="2160983"/>
            <a:ext cx="4153468" cy="576262"/>
          </a:xfrm>
        </p:spPr>
        <p:txBody>
          <a:bodyPr anchor="b">
            <a:noAutofit/>
          </a:bodyPr>
          <a:lstStyle>
            <a:lvl1pPr marL="0" indent="0">
              <a:buNone/>
              <a:defRPr sz="2382" b="0"/>
            </a:lvl1pPr>
            <a:lvl2pPr marL="453680" indent="0">
              <a:buNone/>
              <a:defRPr sz="1985" b="1"/>
            </a:lvl2pPr>
            <a:lvl3pPr marL="907359" indent="0">
              <a:buNone/>
              <a:defRPr sz="1786" b="1"/>
            </a:lvl3pPr>
            <a:lvl4pPr marL="1361039" indent="0">
              <a:buNone/>
              <a:defRPr sz="1588" b="1"/>
            </a:lvl4pPr>
            <a:lvl5pPr marL="1814718" indent="0">
              <a:buNone/>
              <a:defRPr sz="1588" b="1"/>
            </a:lvl5pPr>
            <a:lvl6pPr marL="2268398" indent="0">
              <a:buNone/>
              <a:defRPr sz="1588" b="1"/>
            </a:lvl6pPr>
            <a:lvl7pPr marL="2722077" indent="0">
              <a:buNone/>
              <a:defRPr sz="1588" b="1"/>
            </a:lvl7pPr>
            <a:lvl8pPr marL="3175757" indent="0">
              <a:buNone/>
              <a:defRPr sz="1588" b="1"/>
            </a:lvl8pPr>
            <a:lvl9pPr marL="3629436" indent="0">
              <a:buNone/>
              <a:defRPr sz="158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54" y="2737246"/>
            <a:ext cx="415346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9293" y="2160983"/>
            <a:ext cx="4153463" cy="576262"/>
          </a:xfrm>
        </p:spPr>
        <p:txBody>
          <a:bodyPr anchor="b">
            <a:noAutofit/>
          </a:bodyPr>
          <a:lstStyle>
            <a:lvl1pPr marL="0" indent="0">
              <a:buNone/>
              <a:defRPr sz="2382" b="0"/>
            </a:lvl1pPr>
            <a:lvl2pPr marL="453680" indent="0">
              <a:buNone/>
              <a:defRPr sz="1985" b="1"/>
            </a:lvl2pPr>
            <a:lvl3pPr marL="907359" indent="0">
              <a:buNone/>
              <a:defRPr sz="1786" b="1"/>
            </a:lvl3pPr>
            <a:lvl4pPr marL="1361039" indent="0">
              <a:buNone/>
              <a:defRPr sz="1588" b="1"/>
            </a:lvl4pPr>
            <a:lvl5pPr marL="1814718" indent="0">
              <a:buNone/>
              <a:defRPr sz="1588" b="1"/>
            </a:lvl5pPr>
            <a:lvl6pPr marL="2268398" indent="0">
              <a:buNone/>
              <a:defRPr sz="1588" b="1"/>
            </a:lvl6pPr>
            <a:lvl7pPr marL="2722077" indent="0">
              <a:buNone/>
              <a:defRPr sz="1588" b="1"/>
            </a:lvl7pPr>
            <a:lvl8pPr marL="3175757" indent="0">
              <a:buNone/>
              <a:defRPr sz="1588" b="1"/>
            </a:lvl8pPr>
            <a:lvl9pPr marL="3629436" indent="0">
              <a:buNone/>
              <a:defRPr sz="158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9294" y="2737246"/>
            <a:ext cx="415346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9CF0-1EAC-4F12-B883-807A57D276F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AB7C-1A5E-44D6-B86C-DBBBDC2A8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22973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31" y="609600"/>
            <a:ext cx="8530626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9CF0-1EAC-4F12-B883-807A57D276F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AB7C-1A5E-44D6-B86C-DBBBDC2A8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455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9CF0-1EAC-4F12-B883-807A57D276F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AB7C-1A5E-44D6-B86C-DBBBDC2A8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5671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30" y="1498604"/>
            <a:ext cx="3824917" cy="1278466"/>
          </a:xfrm>
        </p:spPr>
        <p:txBody>
          <a:bodyPr anchor="b">
            <a:normAutofit/>
          </a:bodyPr>
          <a:lstStyle>
            <a:lvl1pPr>
              <a:defRPr sz="198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890" y="514925"/>
            <a:ext cx="447886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130" y="2777069"/>
            <a:ext cx="3824917" cy="2584449"/>
          </a:xfrm>
        </p:spPr>
        <p:txBody>
          <a:bodyPr>
            <a:normAutofit/>
          </a:bodyPr>
          <a:lstStyle>
            <a:lvl1pPr marL="0" indent="0">
              <a:buNone/>
              <a:defRPr sz="1389"/>
            </a:lvl1pPr>
            <a:lvl2pPr marL="453544" indent="0">
              <a:buNone/>
              <a:defRPr sz="1389"/>
            </a:lvl2pPr>
            <a:lvl3pPr marL="907087" indent="0">
              <a:buNone/>
              <a:defRPr sz="1191"/>
            </a:lvl3pPr>
            <a:lvl4pPr marL="1360631" indent="0">
              <a:buNone/>
              <a:defRPr sz="992"/>
            </a:lvl4pPr>
            <a:lvl5pPr marL="1814173" indent="0">
              <a:buNone/>
              <a:defRPr sz="992"/>
            </a:lvl5pPr>
            <a:lvl6pPr marL="2267717" indent="0">
              <a:buNone/>
              <a:defRPr sz="992"/>
            </a:lvl6pPr>
            <a:lvl7pPr marL="2721261" indent="0">
              <a:buNone/>
              <a:defRPr sz="992"/>
            </a:lvl7pPr>
            <a:lvl8pPr marL="3174804" indent="0">
              <a:buNone/>
              <a:defRPr sz="992"/>
            </a:lvl8pPr>
            <a:lvl9pPr marL="3628348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9CF0-1EAC-4F12-B883-807A57D276F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AB7C-1A5E-44D6-B86C-DBBBDC2A8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988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31" y="4800600"/>
            <a:ext cx="8530625" cy="566738"/>
          </a:xfrm>
        </p:spPr>
        <p:txBody>
          <a:bodyPr anchor="b">
            <a:normAutofit/>
          </a:bodyPr>
          <a:lstStyle>
            <a:lvl1pPr algn="l">
              <a:defRPr sz="238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2131" y="609600"/>
            <a:ext cx="8530626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588"/>
            </a:lvl1pPr>
            <a:lvl2pPr marL="453680" indent="0">
              <a:buNone/>
              <a:defRPr sz="1588"/>
            </a:lvl2pPr>
            <a:lvl3pPr marL="907359" indent="0">
              <a:buNone/>
              <a:defRPr sz="1588"/>
            </a:lvl3pPr>
            <a:lvl4pPr marL="1361039" indent="0">
              <a:buNone/>
              <a:defRPr sz="1588"/>
            </a:lvl4pPr>
            <a:lvl5pPr marL="1814718" indent="0">
              <a:buNone/>
              <a:defRPr sz="1588"/>
            </a:lvl5pPr>
            <a:lvl6pPr marL="2268398" indent="0">
              <a:buNone/>
              <a:defRPr sz="1588"/>
            </a:lvl6pPr>
            <a:lvl7pPr marL="2722077" indent="0">
              <a:buNone/>
              <a:defRPr sz="1588"/>
            </a:lvl7pPr>
            <a:lvl8pPr marL="3175757" indent="0">
              <a:buNone/>
              <a:defRPr sz="1588"/>
            </a:lvl8pPr>
            <a:lvl9pPr marL="3629436" indent="0">
              <a:buNone/>
              <a:defRPr sz="1588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131" y="5367338"/>
            <a:ext cx="8530625" cy="674024"/>
          </a:xfrm>
        </p:spPr>
        <p:txBody>
          <a:bodyPr>
            <a:normAutofit/>
          </a:bodyPr>
          <a:lstStyle>
            <a:lvl1pPr marL="0" indent="0">
              <a:buNone/>
              <a:defRPr sz="1191"/>
            </a:lvl1pPr>
            <a:lvl2pPr marL="453680" indent="0">
              <a:buNone/>
              <a:defRPr sz="1191"/>
            </a:lvl2pPr>
            <a:lvl3pPr marL="907359" indent="0">
              <a:buNone/>
              <a:defRPr sz="992"/>
            </a:lvl3pPr>
            <a:lvl4pPr marL="1361039" indent="0">
              <a:buNone/>
              <a:defRPr sz="893"/>
            </a:lvl4pPr>
            <a:lvl5pPr marL="1814718" indent="0">
              <a:buNone/>
              <a:defRPr sz="893"/>
            </a:lvl5pPr>
            <a:lvl6pPr marL="2268398" indent="0">
              <a:buNone/>
              <a:defRPr sz="893"/>
            </a:lvl6pPr>
            <a:lvl7pPr marL="2722077" indent="0">
              <a:buNone/>
              <a:defRPr sz="893"/>
            </a:lvl7pPr>
            <a:lvl8pPr marL="3175757" indent="0">
              <a:buNone/>
              <a:defRPr sz="893"/>
            </a:lvl8pPr>
            <a:lvl9pPr marL="3629436" indent="0">
              <a:buNone/>
              <a:defRPr sz="89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9CF0-1EAC-4F12-B883-807A57D276F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AB7C-1A5E-44D6-B86C-DBBBDC2A8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3605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098338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131" y="609600"/>
            <a:ext cx="853062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131" y="2160590"/>
            <a:ext cx="853062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49782" y="6041363"/>
            <a:ext cx="904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D9CF0-1EAC-4F12-B883-807A57D276F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2131" y="6041363"/>
            <a:ext cx="6249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668" y="6041363"/>
            <a:ext cx="678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3">
                <a:solidFill>
                  <a:schemeClr val="accent1"/>
                </a:solidFill>
              </a:defRPr>
            </a:lvl1pPr>
          </a:lstStyle>
          <a:p>
            <a:fld id="{FF20AB7C-1A5E-44D6-B86C-DBBBDC2A8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7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defTabSz="453680" rtl="0" eaLnBrk="1" latinLnBrk="0" hangingPunct="1">
        <a:spcBef>
          <a:spcPct val="0"/>
        </a:spcBef>
        <a:buNone/>
        <a:defRPr sz="3572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0260" indent="-340260" algn="l" defTabSz="453680" rtl="0" eaLnBrk="1" latinLnBrk="0" hangingPunct="1">
        <a:spcBef>
          <a:spcPts val="99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8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7229" indent="-283550" algn="l" defTabSz="453680" rtl="0" eaLnBrk="1" latinLnBrk="0" hangingPunct="1">
        <a:spcBef>
          <a:spcPts val="99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34199" indent="-226840" algn="l" defTabSz="453680" rtl="0" eaLnBrk="1" latinLnBrk="0" hangingPunct="1">
        <a:spcBef>
          <a:spcPts val="99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8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87878" indent="-226840" algn="l" defTabSz="453680" rtl="0" eaLnBrk="1" latinLnBrk="0" hangingPunct="1">
        <a:spcBef>
          <a:spcPts val="99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41558" indent="-226840" algn="l" defTabSz="453680" rtl="0" eaLnBrk="1" latinLnBrk="0" hangingPunct="1">
        <a:spcBef>
          <a:spcPts val="99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495238" indent="-226840" algn="l" defTabSz="453680" rtl="0" eaLnBrk="1" latinLnBrk="0" hangingPunct="1">
        <a:spcBef>
          <a:spcPts val="99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48917" indent="-226840" algn="l" defTabSz="453680" rtl="0" eaLnBrk="1" latinLnBrk="0" hangingPunct="1">
        <a:spcBef>
          <a:spcPts val="99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02597" indent="-226840" algn="l" defTabSz="453680" rtl="0" eaLnBrk="1" latinLnBrk="0" hangingPunct="1">
        <a:spcBef>
          <a:spcPts val="99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56276" indent="-226840" algn="l" defTabSz="453680" rtl="0" eaLnBrk="1" latinLnBrk="0" hangingPunct="1">
        <a:spcBef>
          <a:spcPts val="99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3680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3680" algn="l" defTabSz="453680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07359" algn="l" defTabSz="453680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61039" algn="l" defTabSz="453680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14718" algn="l" defTabSz="453680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68398" algn="l" defTabSz="453680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22077" algn="l" defTabSz="453680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175757" algn="l" defTabSz="453680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29436" algn="l" defTabSz="453680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577" y="476672"/>
            <a:ext cx="10801200" cy="331236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577" y="692696"/>
            <a:ext cx="8990212" cy="474644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практика формирования жизненных компетенций у обучающихся посредством использования разных типов информационно-образовательных ресурсов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Скрипкина Надежда Витальевна,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директора по учебной работе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«Школа-интернат № 4 г. Челябинска»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31" y="609600"/>
            <a:ext cx="8530626" cy="5843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131" y="476672"/>
            <a:ext cx="853062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91065"/>
      </p:ext>
    </p:extLst>
  </p:cSld>
  <p:clrMapOvr>
    <a:masterClrMapping/>
  </p:clrMapOvr>
  <p:transition spd="slow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31" y="260648"/>
            <a:ext cx="853062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Эффективные пути помощи при взаимодействии педагога с ребенком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529" y="1556792"/>
            <a:ext cx="9505056" cy="4608512"/>
          </a:xfrm>
        </p:spPr>
        <p:txBody>
          <a:bodyPr/>
          <a:lstStyle/>
          <a:p>
            <a:pPr marL="0" lvl="0" indent="0" defTabSz="457200">
              <a:spcBef>
                <a:spcPts val="1000"/>
              </a:spcBef>
              <a:buClr>
                <a:srgbClr val="90C226"/>
              </a:buClr>
              <a:buNone/>
            </a:pPr>
            <a:r>
              <a:rPr lang="ru-RU" sz="1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Методы </a:t>
            </a:r>
            <a:r>
              <a:rPr lang="ru-RU" sz="18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работы специалиста службы сопровождения:</a:t>
            </a:r>
            <a:r>
              <a:rPr lang="ru-RU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defTabSz="457200">
              <a:spcBef>
                <a:spcPts val="1000"/>
              </a:spcBef>
              <a:buClr>
                <a:srgbClr val="90C226"/>
              </a:buClr>
              <a:buNone/>
            </a:pPr>
            <a:endParaRPr lang="ru-RU" sz="1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анкетирование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наблюдение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беседа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методики выявления личностных особенностей родителей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диагностика родительского отношения и стиля воспитания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коррекционные программы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информационно-просветительская работа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развивающая работа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397" y="1340768"/>
            <a:ext cx="2745352" cy="23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73895"/>
      </p:ext>
    </p:extLst>
  </p:cSld>
  <p:clrMapOvr>
    <a:masterClrMapping/>
  </p:clrMapOvr>
  <p:transition spd="slow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31" y="260648"/>
            <a:ext cx="8530626" cy="720080"/>
          </a:xfrm>
        </p:spPr>
        <p:txBody>
          <a:bodyPr/>
          <a:lstStyle/>
          <a:p>
            <a:pPr algn="ctr"/>
            <a:r>
              <a:rPr lang="ru-RU" b="1" dirty="0"/>
              <a:t>Этапы коррекционной работы</a:t>
            </a: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13" y="1418988"/>
            <a:ext cx="8906048" cy="45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61485"/>
      </p:ext>
    </p:extLst>
  </p:cSld>
  <p:clrMapOvr>
    <a:masterClrMapping/>
  </p:clrMapOvr>
  <p:transition spd="slow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31" y="609600"/>
            <a:ext cx="8530626" cy="875184"/>
          </a:xfrm>
        </p:spPr>
        <p:txBody>
          <a:bodyPr/>
          <a:lstStyle/>
          <a:p>
            <a:pPr algn="ctr"/>
            <a:r>
              <a:rPr lang="ru-RU" b="1" dirty="0"/>
              <a:t>Этапы коррекционной работы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131" y="1844824"/>
            <a:ext cx="853062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43962"/>
      </p:ext>
    </p:extLst>
  </p:cSld>
  <p:clrMapOvr>
    <a:masterClrMapping/>
  </p:clrMapOvr>
  <p:transition spd="slow"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577" y="2276872"/>
            <a:ext cx="10801200" cy="36724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76205660"/>
              </p:ext>
            </p:extLst>
          </p:nvPr>
        </p:nvGraphicFramePr>
        <p:xfrm>
          <a:off x="288529" y="332656"/>
          <a:ext cx="1108923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577" y="2276872"/>
            <a:ext cx="10801200" cy="36724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083230724"/>
              </p:ext>
            </p:extLst>
          </p:nvPr>
        </p:nvGraphicFramePr>
        <p:xfrm>
          <a:off x="504553" y="116632"/>
          <a:ext cx="1108923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577" y="2276872"/>
            <a:ext cx="10801200" cy="36724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0537" y="2348880"/>
            <a:ext cx="2592288" cy="3960440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Входная диагностика: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Познавательные процессы (память, восприятие, внимание, мышление, речь)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Учебные навыки 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счета, письма, чтения)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60537" y="332656"/>
            <a:ext cx="11089232" cy="1440160"/>
            <a:chOff x="0" y="15135"/>
            <a:chExt cx="11089232" cy="12168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15135"/>
              <a:ext cx="11089232" cy="1216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/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59399" y="74534"/>
              <a:ext cx="1097043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Стратегия</a:t>
              </a:r>
              <a:r>
                <a:rPr lang="ru-RU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сопровождения ребенка 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учителем-дефектологом в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МБОУ «Школа-интернат №4»</a:t>
              </a:r>
              <a:endParaRPr lang="ru-RU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одзаголовок 2"/>
          <p:cNvSpPr txBox="1">
            <a:spLocks/>
          </p:cNvSpPr>
          <p:nvPr/>
        </p:nvSpPr>
        <p:spPr>
          <a:xfrm>
            <a:off x="3168849" y="2348880"/>
            <a:ext cx="2520280" cy="3960440"/>
          </a:xfrm>
          <a:prstGeom prst="rect">
            <a:avLst/>
          </a:prstGeom>
          <a:ln w="57150" cap="rnd" cmpd="sng" algn="ctr"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по итогам входной диагностики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833145" y="2348880"/>
            <a:ext cx="2664296" cy="3960440"/>
          </a:xfrm>
          <a:prstGeom prst="rect">
            <a:avLst/>
          </a:prstGeom>
          <a:ln w="57150" cap="rnd" cmpd="sng" algn="ctr"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индивидуальных занятий по развитию познавательных функций и восполнению пробелов в знаниях. Расширение жизненных компетенций, профилактика отклоняющегося поведения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664793" y="2276872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401097" y="2276872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8641457" y="2348880"/>
            <a:ext cx="2736304" cy="3960440"/>
          </a:xfrm>
          <a:prstGeom prst="rect">
            <a:avLst/>
          </a:prstGeom>
          <a:ln w="57150" cap="rnd" cmpd="sng" algn="ctr"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Итоговая диагностика: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Познавательные процессы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Учебные навыки</a:t>
            </a:r>
          </a:p>
          <a:p>
            <a:pPr algn="ctr"/>
            <a:endPara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8137401" y="2276872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577" y="2276872"/>
            <a:ext cx="10801200" cy="36724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360537" y="332656"/>
            <a:ext cx="11089232" cy="792088"/>
            <a:chOff x="0" y="15135"/>
            <a:chExt cx="11089232" cy="12168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15135"/>
              <a:ext cx="11089232" cy="1216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/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59399" y="74534"/>
              <a:ext cx="1097043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Диагностика</a:t>
              </a:r>
              <a:endParaRPr lang="ru-RU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0577" y="1484784"/>
            <a:ext cx="907300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Психолого-педагогическая диагностика развития детей раннего и дошкольного возраста: метод. пособие: с прил. альбома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Нагляд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материал для обследования детей» / [Е.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А.Стребелева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Г. А. Мишина, Ю.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Разенкова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др.]; под ред. Е.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Стребелевой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- 2-е изд.,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 доп. - М. :Просвещение, 2004 - 164 с. + Прил. (268 с. ил.).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Диагностический альбом для оценки развития познавательной деятельности ребенка / [Семаго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М.М.,Семаго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Н.Я.] – М. 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Аркти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2001 – 210 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Диагностический материал «От диагностики к развитию» / [С.Д.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Забрамная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О.В. Боровик] – М. : Академия, 2003 – 320с.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Семенович А. В. Нейропсихологическая диагностика и коррекция в детском возрасте. - М.: Академия, 2002 - 232 с. + Прил. (46 с. ил.).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по использованию комплекта практических материалов "Лилия" с приложением / под ред. Усановой О. Н. - М., 1994 - 73 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Нейропсихологическая диагностика, обследование письма и чтения младших школьников.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2-е,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 доп. / Под ред. Т.В.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Ахутиной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О.Б. Иншаковой. – М.: В. Секачев, 2017. – 132 с.</a:t>
            </a:r>
          </a:p>
          <a:p>
            <a:pPr marL="342900" indent="-342900" algn="just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577" y="2276872"/>
            <a:ext cx="10801200" cy="36724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7"/>
          <p:cNvGrpSpPr/>
          <p:nvPr/>
        </p:nvGrpSpPr>
        <p:grpSpPr>
          <a:xfrm>
            <a:off x="360537" y="332656"/>
            <a:ext cx="11089232" cy="792088"/>
            <a:chOff x="0" y="15135"/>
            <a:chExt cx="11089232" cy="12168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15135"/>
              <a:ext cx="11089232" cy="1216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/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59399" y="74534"/>
              <a:ext cx="1097043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Диагностика. Вариант 6.2 6.3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8229" t="25219" r="29710" b="8829"/>
          <a:stretch>
            <a:fillRect/>
          </a:stretch>
        </p:blipFill>
        <p:spPr bwMode="auto">
          <a:xfrm>
            <a:off x="0" y="1196752"/>
            <a:ext cx="5833145" cy="514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1769" t="27360" r="22888" b="6688"/>
          <a:stretch>
            <a:fillRect/>
          </a:stretch>
        </p:blipFill>
        <p:spPr bwMode="auto">
          <a:xfrm>
            <a:off x="6087139" y="1412776"/>
            <a:ext cx="601119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577" y="2276872"/>
            <a:ext cx="10801200" cy="36724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360537" y="332656"/>
            <a:ext cx="11089232" cy="792088"/>
            <a:chOff x="0" y="15135"/>
            <a:chExt cx="11089232" cy="12168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15135"/>
              <a:ext cx="11089232" cy="1216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/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59399" y="74534"/>
              <a:ext cx="1097043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Диагностика. Вариант 6.4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840" t="7501" r="15874" b="12766"/>
          <a:stretch>
            <a:fillRect/>
          </a:stretch>
        </p:blipFill>
        <p:spPr bwMode="auto">
          <a:xfrm>
            <a:off x="1152625" y="1196752"/>
            <a:ext cx="856895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31" y="609600"/>
            <a:ext cx="8530626" cy="10912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90C226"/>
                </a:solidFill>
              </a:rPr>
              <a:t>Задачи </a:t>
            </a:r>
            <a:r>
              <a:rPr lang="ru-RU" sz="2400" b="1" dirty="0" smtClean="0">
                <a:solidFill>
                  <a:srgbClr val="90C226"/>
                </a:solidFill>
              </a:rPr>
              <a:t>психолого-педагогического сопровождения МБОУ «Школа-интернат № 4 </a:t>
            </a:r>
            <a:br>
              <a:rPr lang="ru-RU" sz="2400" b="1" dirty="0" smtClean="0">
                <a:solidFill>
                  <a:srgbClr val="90C226"/>
                </a:solidFill>
              </a:rPr>
            </a:br>
            <a:r>
              <a:rPr lang="ru-RU" sz="2400" b="1" dirty="0" smtClean="0">
                <a:solidFill>
                  <a:srgbClr val="90C226"/>
                </a:solidFill>
              </a:rPr>
              <a:t>г. Челябинска»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529" y="1930400"/>
            <a:ext cx="9649072" cy="4110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1.	</a:t>
            </a:r>
            <a:r>
              <a:rPr lang="ru-RU" sz="1900" dirty="0"/>
              <a:t>Создать психолого-педагогические условия для полноценного эмоционально-личностного </a:t>
            </a:r>
            <a:r>
              <a:rPr lang="ru-RU" sz="1900" dirty="0">
                <a:solidFill>
                  <a:schemeClr val="tx1"/>
                </a:solidFill>
              </a:rPr>
              <a:t>развития обучающихся с нарушением опорно-двигательного аппарата;</a:t>
            </a:r>
          </a:p>
          <a:p>
            <a:r>
              <a:rPr lang="ru-RU" sz="1900" dirty="0">
                <a:solidFill>
                  <a:schemeClr val="tx1"/>
                </a:solidFill>
              </a:rPr>
              <a:t>2.	Способствовать развитию эмоционально-личностной, коммуникативной и регулятивно-поведенческой сфер, обучающихся с нарушением опорно-двигательного аппарата; </a:t>
            </a:r>
          </a:p>
          <a:p>
            <a:r>
              <a:rPr lang="ru-RU" sz="1900" dirty="0">
                <a:solidFill>
                  <a:schemeClr val="tx1"/>
                </a:solidFill>
              </a:rPr>
              <a:t>3.	Формировать внутреннюю позицию обучающихся, способствовать самоидентификации, самоуважению и адекватной самооценке, позитивной социализации обучающихся с нарушением опорно-двигательного аппарата.</a:t>
            </a:r>
          </a:p>
          <a:p>
            <a:r>
              <a:rPr lang="ru-RU" sz="1900" dirty="0">
                <a:solidFill>
                  <a:schemeClr val="tx1"/>
                </a:solidFill>
              </a:rPr>
              <a:t>4.	Определить соответствие выбранной программы, а также приемов и методов работы, используемых в процессе обучения, реальным возможностям ребенка.</a:t>
            </a:r>
          </a:p>
          <a:p>
            <a:r>
              <a:rPr lang="ru-RU" sz="1900" dirty="0">
                <a:solidFill>
                  <a:schemeClr val="tx1"/>
                </a:solidFill>
              </a:rPr>
              <a:t>5.	Определить причины трудностей в обучении; построить коррекционные программы в соответствии со структурой нарушения в развитии обучающихся.</a:t>
            </a:r>
          </a:p>
          <a:p>
            <a:r>
              <a:rPr lang="ru-RU" sz="1900" dirty="0">
                <a:solidFill>
                  <a:schemeClr val="tx1"/>
                </a:solidFill>
              </a:rPr>
              <a:t>6.	Проводить коррекцию имеющихся недостатков развития учебно-познавательной деятельности у детей с трудностями обучения и с нарушениями интеллекта.</a:t>
            </a:r>
          </a:p>
          <a:p>
            <a:r>
              <a:rPr lang="ru-RU" sz="1900" dirty="0">
                <a:solidFill>
                  <a:schemeClr val="tx1"/>
                </a:solidFill>
              </a:rPr>
              <a:t>7.	Создать предпосылки, необходимые для предупреждения трудностей первоначального обучения грамоте, письма для обучающихся с нарушением в развитии устной речи при НОДА. </a:t>
            </a:r>
          </a:p>
          <a:p>
            <a:endParaRPr lang="ru-RU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35144"/>
      </p:ext>
    </p:extLst>
  </p:cSld>
  <p:clrMapOvr>
    <a:masterClrMapping/>
  </p:clrMapOvr>
  <p:transition spd="slow"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577" y="2276872"/>
            <a:ext cx="10801200" cy="36724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360537" y="332656"/>
            <a:ext cx="11089232" cy="792088"/>
            <a:chOff x="0" y="15135"/>
            <a:chExt cx="11089232" cy="12168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15135"/>
              <a:ext cx="11089232" cy="1216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/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59399" y="74534"/>
              <a:ext cx="1097043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Диагностика. Вариант 6.4</a:t>
              </a:r>
              <a:endParaRPr lang="ru-RU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821" t="12422" r="22515" b="17688"/>
          <a:stretch>
            <a:fillRect/>
          </a:stretch>
        </p:blipFill>
        <p:spPr bwMode="auto">
          <a:xfrm>
            <a:off x="1584673" y="1196752"/>
            <a:ext cx="87129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577" y="2276872"/>
            <a:ext cx="10801200" cy="36724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360537" y="332656"/>
            <a:ext cx="11089232" cy="792088"/>
            <a:chOff x="0" y="15135"/>
            <a:chExt cx="11089232" cy="12168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15135"/>
              <a:ext cx="11089232" cy="1216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/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59399" y="74534"/>
              <a:ext cx="1097043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Диагностика. Заключение</a:t>
              </a:r>
              <a:endParaRPr lang="ru-RU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588" t="26203" r="23069" b="6250"/>
          <a:stretch>
            <a:fillRect/>
          </a:stretch>
        </p:blipFill>
        <p:spPr bwMode="auto">
          <a:xfrm>
            <a:off x="2016721" y="1268760"/>
            <a:ext cx="7776864" cy="533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3114" t="22439" r="22743" b="6688"/>
          <a:stretch/>
        </p:blipFill>
        <p:spPr>
          <a:xfrm>
            <a:off x="504553" y="0"/>
            <a:ext cx="1087320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508324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45113" y="836712"/>
            <a:ext cx="3960440" cy="5184576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«Имена собственные»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Закрепление правила написания собственных имен;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Коррекция произвольного внимания;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Коррекция зрительно-моторной координации;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Коррекция навыков чтения и письма.</a:t>
            </a:r>
          </a:p>
        </p:txBody>
      </p:sp>
      <p:pic>
        <p:nvPicPr>
          <p:cNvPr id="4" name="Рисунок 3" descr="https://sun9-43.userapi.com/c857616/v857616530/86266/s7xxhWGcZ-o.jpg"/>
          <p:cNvPicPr/>
          <p:nvPr/>
        </p:nvPicPr>
        <p:blipFill>
          <a:blip r:embed="rId2" cstate="print"/>
          <a:srcRect t="9051" b="4536"/>
          <a:stretch>
            <a:fillRect/>
          </a:stretch>
        </p:blipFill>
        <p:spPr bwMode="auto">
          <a:xfrm>
            <a:off x="288529" y="188640"/>
            <a:ext cx="518457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577" y="2204864"/>
            <a:ext cx="10801200" cy="36724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7"/>
          <p:cNvGrpSpPr/>
          <p:nvPr/>
        </p:nvGrpSpPr>
        <p:grpSpPr>
          <a:xfrm>
            <a:off x="360537" y="260648"/>
            <a:ext cx="11089232" cy="1440160"/>
            <a:chOff x="0" y="15135"/>
            <a:chExt cx="11089232" cy="12168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15135"/>
              <a:ext cx="11089232" cy="1216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/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59399" y="74534"/>
              <a:ext cx="1097043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Стратегия</a:t>
              </a:r>
              <a:r>
                <a:rPr lang="ru-RU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сопровождения ребенка 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учителем-дефектологом в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МБОУ «Школа-интернат №4»</a:t>
              </a:r>
              <a:endParaRPr lang="ru-RU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290" name="Picture 2" descr="https://pp.userapi.com/c849128/v849128104/941f6/rV6HUFr-5HM.jpg"/>
          <p:cNvPicPr>
            <a:picLocks noChangeAspect="1" noChangeArrowheads="1"/>
          </p:cNvPicPr>
          <p:nvPr/>
        </p:nvPicPr>
        <p:blipFill>
          <a:blip r:embed="rId2" cstate="print"/>
          <a:srcRect l="2500"/>
          <a:stretch>
            <a:fillRect/>
          </a:stretch>
        </p:blipFill>
        <p:spPr bwMode="auto">
          <a:xfrm>
            <a:off x="1008609" y="1916832"/>
            <a:ext cx="3692402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257081" y="1988840"/>
            <a:ext cx="4968552" cy="452431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Индивидуальные занятия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Дефектологическое сопровождение обучающихся вариантов 6.2 6.3 6.4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Продолжительность – от полугода до года.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Консультирование родителей, учителей.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577" y="2276872"/>
            <a:ext cx="10801200" cy="36724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545" y="1556792"/>
            <a:ext cx="10873208" cy="26642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моторных и осязательных функций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Image result for трафареты из пластика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545" y="2276872"/>
            <a:ext cx="4032447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0" name="Picture 6" descr="Image result for графомоторные дорож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3025" y="2276872"/>
            <a:ext cx="3384376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2" name="Picture 8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5433" y="2204865"/>
            <a:ext cx="2880320" cy="2039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4" name="Picture 10" descr="Image result for тактильные пособ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5433" y="4365104"/>
            <a:ext cx="2857500" cy="2085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88529" y="188640"/>
            <a:ext cx="11089232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792585" y="476672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Специальные приемы работы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577" y="2276872"/>
            <a:ext cx="10801200" cy="36724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8569" y="1556792"/>
            <a:ext cx="10873208" cy="26642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Прием структурирования всех видов деятельности и учет индивидуальных особенностей ребенка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Картинки по запросу опорные схе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61" y="2780928"/>
            <a:ext cx="4824536" cy="3618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153" y="2780928"/>
            <a:ext cx="5184576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88529" y="188640"/>
            <a:ext cx="11089232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792585" y="476672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Специальные приемы работы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577" y="2276872"/>
            <a:ext cx="10801200" cy="36724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8569" y="1556792"/>
            <a:ext cx="10873208" cy="26642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Прием структурирования всех видов деятельности и учет индивидуальных особенностей ребенка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8529" y="188640"/>
            <a:ext cx="11089232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792585" y="476672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Специальные приемы работы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2179" t="20408" r="15198" b="6250"/>
          <a:stretch>
            <a:fillRect/>
          </a:stretch>
        </p:blipFill>
        <p:spPr bwMode="auto">
          <a:xfrm>
            <a:off x="2664793" y="2564904"/>
            <a:ext cx="6768752" cy="395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577" y="2276872"/>
            <a:ext cx="10801200" cy="36724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8569" y="1556792"/>
            <a:ext cx="10873208" cy="26642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режима коммуникативного общения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Картинки по запросу глобальное чт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9209" y="2492896"/>
            <a:ext cx="4968552" cy="3724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Картинки по запросу глобальное чтение"/>
          <p:cNvPicPr>
            <a:picLocks noChangeAspect="1" noChangeArrowheads="1"/>
          </p:cNvPicPr>
          <p:nvPr/>
        </p:nvPicPr>
        <p:blipFill>
          <a:blip r:embed="rId3" cstate="print"/>
          <a:srcRect b="36756"/>
          <a:stretch>
            <a:fillRect/>
          </a:stretch>
        </p:blipFill>
        <p:spPr bwMode="auto">
          <a:xfrm>
            <a:off x="720577" y="3140968"/>
            <a:ext cx="5184576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Картинки по запросу общение"/>
          <p:cNvPicPr>
            <a:picLocks noChangeAspect="1" noChangeArrowheads="1"/>
          </p:cNvPicPr>
          <p:nvPr/>
        </p:nvPicPr>
        <p:blipFill>
          <a:blip r:embed="rId4" cstate="print"/>
          <a:srcRect l="10500" r="9701"/>
          <a:stretch>
            <a:fillRect/>
          </a:stretch>
        </p:blipFill>
        <p:spPr bwMode="auto">
          <a:xfrm>
            <a:off x="3672905" y="2204864"/>
            <a:ext cx="4824537" cy="4349667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288529" y="188640"/>
            <a:ext cx="11089232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792585" y="476672"/>
            <a:ext cx="9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Специальные приемы работы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6521" y="1124744"/>
            <a:ext cx="9649072" cy="54006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Помощь учителем-дефектологом оказывается до тех пор, пока ребенок в ней нуждается. 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ростом его самостоятельности сопровождение дефектолога сводится к минимуму помощи и поддержки.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31" y="332656"/>
            <a:ext cx="8530626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Задачи психолого-педагогического сопровождения МБОУ «Школа-интернат № 4 </a:t>
            </a:r>
            <a:br>
              <a:rPr lang="ru-RU" sz="2400" b="1" dirty="0"/>
            </a:br>
            <a:r>
              <a:rPr lang="ru-RU" sz="2400" b="1" dirty="0"/>
              <a:t>г. Челябинска»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131" y="1484784"/>
            <a:ext cx="10273582" cy="5112568"/>
          </a:xfrm>
        </p:spPr>
        <p:txBody>
          <a:bodyPr>
            <a:noAutofit/>
          </a:bodyPr>
          <a:lstStyle/>
          <a:p>
            <a:r>
              <a:rPr lang="ru-RU" sz="1600" dirty="0"/>
              <a:t>8.	Сформировать обобщенные представления у обучающихся с НОДА, необходимые для овладения стойким и правильным навыком чтения и письма, осознанными и произвольными операциями и способами действия с </a:t>
            </a:r>
            <a:r>
              <a:rPr lang="ru-RU" sz="1600" dirty="0" err="1"/>
              <a:t>речеязыковыми</a:t>
            </a:r>
            <a:r>
              <a:rPr lang="ru-RU" sz="1600" dirty="0"/>
              <a:t> единицами.</a:t>
            </a:r>
          </a:p>
          <a:p>
            <a:r>
              <a:rPr lang="ru-RU" sz="1600" dirty="0"/>
              <a:t>9.	Оказывать </a:t>
            </a:r>
            <a:r>
              <a:rPr lang="ru-RU" sz="1600" dirty="0" err="1"/>
              <a:t>тьюторскую</a:t>
            </a:r>
            <a:r>
              <a:rPr lang="ru-RU" sz="1600" dirty="0"/>
              <a:t> помощь в усвоении соответствующих общеобразовательных программ, преодоление затруднений в обучении, с опорой на зоны ближайшего развития ребенка, его ресурсы, учитывая индивидуальные физические, психические особенности обучающегося.</a:t>
            </a:r>
          </a:p>
          <a:p>
            <a:r>
              <a:rPr lang="ru-RU" sz="1600" dirty="0"/>
              <a:t>10.	Знакомить участников образовательных отношений с психолого-педагогическими, дефектологическими и логопедическими знаниями, способствовать интеграции взаимодействия специалистов и родителей.</a:t>
            </a:r>
          </a:p>
          <a:p>
            <a:r>
              <a:rPr lang="ru-RU" sz="1600" dirty="0"/>
              <a:t>11.	Повышать уровень психолого-педагогической подготовки учителей, формировать у них способности интегрировать психологические и дефектологические знания в педагогической работе.</a:t>
            </a:r>
          </a:p>
          <a:p>
            <a:r>
              <a:rPr lang="ru-RU" sz="1600" dirty="0"/>
              <a:t>12.	Оказывать помощь в осознании родителями особенностей ребенка и его проблем, включение родителей в процесс обучения и воспитания.</a:t>
            </a:r>
          </a:p>
          <a:p>
            <a:r>
              <a:rPr lang="ru-RU" sz="1600" dirty="0"/>
              <a:t>13.	Способствовать самообразованию, личностному и профессиональному развитию специалистов службы сопровождения.</a:t>
            </a:r>
          </a:p>
          <a:p>
            <a:r>
              <a:rPr lang="ru-RU" sz="1600" dirty="0"/>
              <a:t>14.	Формировать у специалистов службы сопровождения творческие устремления и интерес к проектной и инновационной деятельности.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55939729"/>
      </p:ext>
    </p:extLst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31" y="609599"/>
            <a:ext cx="8761414" cy="9471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Психологический мониторинг специалистов службы психолого-педагогического сопровождения </a:t>
            </a:r>
            <a:r>
              <a:rPr lang="ru-RU" sz="2000" b="1" dirty="0" smtClean="0"/>
              <a:t>в формировании </a:t>
            </a:r>
            <a:r>
              <a:rPr lang="ru-RU" sz="2000" b="1" dirty="0"/>
              <a:t>жизненных компетенций у обучающихся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521" y="1556792"/>
            <a:ext cx="10729192" cy="5112568"/>
          </a:xfrm>
        </p:spPr>
        <p:txBody>
          <a:bodyPr>
            <a:norm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</a:pPr>
            <a:r>
              <a:rPr lang="ru-RU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ориентирован на всех участников образовательных отношений: обучающихся всех уровней образования, педагогов, родителей обучающихся. 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</a:pPr>
            <a:r>
              <a:rPr lang="ru-RU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Так, в рамках реализации федерального инновационного проекта по теме: «Исследование взаимосвязи сформированности уровня коммуникативной компетентности педагогических работников с проявлениями поведенческих девиаций у обучающихся с нарушениями опорно-двигательного аппарата с сохранным интеллектом» в сентябре 2019-2020 учебного года педагогами-психологами было протестировано 113 педагогов всех уровней образования (75 % от всего состава педагогических работников ОО) на предмет изучения уровня коммуникативных компетенций, направленности и содержания ценностных ориентаций, особенностей отношения педагогических работников к детям. 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</a:pPr>
            <a:r>
              <a:rPr lang="ru-RU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Кроме того, в рамках ФИП в исследовании проявлений поведенческих девиаций были протестированы обучающиеся 2 А, 3 А, 5 А, 6 А классов с сохранным интеллектом, вариант 6.1. Итоги проделанной работы отражены в двух статьях в научных журналах, входящих в РИНЦ из перечня ВАК: 1 статья — «Детерминация трудностей взаимодействия педагогов с детьми подросткового возраста» в журнале «Современное педагогическое образование», № 12. 2019 год; 2 статья — «Исследование ценностных компонентов коммуникативной компетентности педагогов» в журнале «Педагогический журнал», № 5. 2019 год. А также в сборнике методических материалов, опубликованном по результатам деятельности федерального инновационного проекта «Организация работы в образовательной организации по минимизации проявлений поведенческих девиаций у обучающихся», который опубликован в издательстве «Бук», г. Казань, объемом 124 стр.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</a:pPr>
            <a:r>
              <a:rPr lang="ru-RU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В психологическом мониторинге активное участие приняли родители первоклассников, которые прошли анкетирование по особенностям эмоционально-волевой, познавательной и мотивационной сфер ребенка и особенностям прохождения адаптации первоклассников. Кроме того, родители обучающихся основной школы прошли анкетирование, направленное на изучение стилей воспитания. </a:t>
            </a:r>
          </a:p>
        </p:txBody>
      </p:sp>
    </p:spTree>
    <p:extLst>
      <p:ext uri="{BB962C8B-B14F-4D97-AF65-F5344CB8AC3E}">
        <p14:creationId xmlns:p14="http://schemas.microsoft.com/office/powerpoint/2010/main" val="2855865557"/>
      </p:ext>
    </p:extLst>
  </p:cSld>
  <p:clrMapOvr>
    <a:masterClrMapping/>
  </p:clrMapOvr>
  <p:transition spd="slow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31" y="332656"/>
            <a:ext cx="8530626" cy="93610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Мониторинг </a:t>
            </a:r>
            <a:r>
              <a:rPr lang="ru-RU" sz="2800" dirty="0" smtClean="0"/>
              <a:t>специалистов службы </a:t>
            </a:r>
            <a:r>
              <a:rPr lang="ru-RU" sz="2800" dirty="0"/>
              <a:t>сопровождения в формировании жизненных компетенций у обучающихся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131" y="1556792"/>
            <a:ext cx="9121454" cy="4484571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В дефектологическом мониторинге были задействованы в большей части (в силу специфики дефектологической коррекции) обучающиеся 1 – 4 классов и обучающиеся 5– 7 –х классов (6.3, 6.4.). В частности, с обучающимися 6-8 классов проводились коррекционные занятия с применением методик нейропсихологической диагностики и приемов </a:t>
            </a:r>
            <a:r>
              <a:rPr lang="ru-RU" sz="2000" dirty="0" err="1"/>
              <a:t>кинезиологии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Логопедическим мониторингом в 2019-2020 учебном году были охвачены обучающиеся 1 – 4 –х и 5 - 7 –х классов. На коррекционных логопедических занятиях большое внимание уделялось работе по звукопроизношению, фонематическим процессам, словарному запасу, грамматическому строю речи, связному высказыванию, чтению, письму.</a:t>
            </a:r>
          </a:p>
        </p:txBody>
      </p:sp>
    </p:spTree>
    <p:extLst>
      <p:ext uri="{BB962C8B-B14F-4D97-AF65-F5344CB8AC3E}">
        <p14:creationId xmlns:p14="http://schemas.microsoft.com/office/powerpoint/2010/main" val="3689817992"/>
      </p:ext>
    </p:extLst>
  </p:cSld>
  <p:clrMapOvr>
    <a:masterClrMapping/>
  </p:clrMapOvr>
  <p:transition spd="slow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60598506"/>
              </p:ext>
            </p:extLst>
          </p:nvPr>
        </p:nvGraphicFramePr>
        <p:xfrm>
          <a:off x="-359543" y="1412776"/>
          <a:ext cx="10106338" cy="527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288529" y="188640"/>
            <a:ext cx="11089232" cy="1098645"/>
            <a:chOff x="0" y="15135"/>
            <a:chExt cx="11089232" cy="12168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5135"/>
              <a:ext cx="11089232" cy="1216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/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118798" y="15135"/>
              <a:ext cx="1097043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ru-RU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Особенности</a:t>
              </a:r>
              <a:r>
                <a:rPr 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работы 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специалиста службы сопровождения</a:t>
              </a:r>
              <a:endPara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31" y="332656"/>
            <a:ext cx="897743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Решение проблем психологической компетентности </a:t>
            </a:r>
            <a:r>
              <a:rPr lang="ru-RU" sz="2800" b="1" dirty="0" smtClean="0"/>
              <a:t>в формировании жизненных компетенций обучающихся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131" y="1484784"/>
            <a:ext cx="9481494" cy="518457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эффективно осуществлялось для всех участников образовательных отношений: педагогов, родителей, детей.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Реализация психологического просвещения педагогических работников проходила в рамках деятельности регионального и федерального инновационных проектов: на форумах, семинарах, </a:t>
            </a:r>
            <a:r>
              <a:rPr lang="ru-RU" dirty="0" err="1">
                <a:solidFill>
                  <a:schemeClr val="tx1"/>
                </a:solidFill>
              </a:rPr>
              <a:t>вебинарах</a:t>
            </a:r>
            <a:r>
              <a:rPr lang="ru-RU" dirty="0">
                <a:solidFill>
                  <a:schemeClr val="tx1"/>
                </a:solidFill>
              </a:rPr>
              <a:t> и консультациях.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Решение проблем психологической компетентности родителей было организовано по таким направлениям, как формирование жизненных компетенций у обучающихся средствами музыкальной и игровой деятельности, развитие коммуникативных навыков у обучающихся с тяжёлыми речевыми расстройствами, коррекция нежелательных форм поведения ребёнка. Также родители были проконсультированы по различным вопросам психолого-медико-педагогического сопровождения обучающихся специалистами службы сопровождения. 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 целью решения проблем психологической компетентности обучающихся специалистами службы психолого-педагогического сопровождения были проведены тренинги психолого-педагогической подготовки выпускников к сдаче экзаменов, а также проведена системная работа по сопровождению обучающихся на переменах с применением коммуникативно-игровой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219643901"/>
      </p:ext>
    </p:extLst>
  </p:cSld>
  <p:clrMapOvr>
    <a:masterClrMapping/>
  </p:clrMapOvr>
  <p:transition spd="slow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21" y="260648"/>
            <a:ext cx="97210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Профилактическое направление деятельности в формировании жизненных компетенций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521" y="1484784"/>
            <a:ext cx="10297144" cy="49685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Организовано </a:t>
            </a:r>
            <a:r>
              <a:rPr lang="ru-RU" dirty="0"/>
              <a:t>специалистами службы сопровождения на всех уровнях профилактики: </a:t>
            </a:r>
            <a:r>
              <a:rPr lang="ru-RU" b="1" dirty="0"/>
              <a:t>первичном, вторичном, третичном. </a:t>
            </a:r>
            <a:endParaRPr lang="ru-RU" b="1" dirty="0" smtClean="0"/>
          </a:p>
          <a:p>
            <a:pPr algn="just"/>
            <a:r>
              <a:rPr lang="ru-RU" b="1" dirty="0" smtClean="0">
                <a:solidFill>
                  <a:schemeClr val="accent4"/>
                </a:solidFill>
              </a:rPr>
              <a:t>На </a:t>
            </a:r>
            <a:r>
              <a:rPr lang="ru-RU" b="1" dirty="0">
                <a:solidFill>
                  <a:schemeClr val="accent4"/>
                </a:solidFill>
              </a:rPr>
              <a:t>первичном уровне </a:t>
            </a:r>
            <a:r>
              <a:rPr lang="ru-RU" dirty="0"/>
              <a:t>проведена работа по профилактике школьной </a:t>
            </a:r>
            <a:r>
              <a:rPr lang="ru-RU" dirty="0" err="1"/>
              <a:t>дезадаптации</a:t>
            </a:r>
            <a:r>
              <a:rPr lang="ru-RU" dirty="0"/>
              <a:t> для обучающихся первых и пятых классов с применением программ групповой работы для обучающихся первого, пятого классов. Кроме того, на первичном уровне профилактики уделялось особое внимание особенностям психолого-педагогического сопровождения и эффективного взаимодействия в системе «педагог-дети». Эта работа была организована через проведение и участие специалистов службы сопровождения в семинарах, </a:t>
            </a:r>
            <a:r>
              <a:rPr lang="ru-RU" dirty="0" err="1"/>
              <a:t>вебинарах</a:t>
            </a:r>
            <a:r>
              <a:rPr lang="ru-RU" dirty="0"/>
              <a:t> и форуме для родителей и педагогов, где осуждались такие вопросы, как: использование игровых технологий в процессе обучения; применение приемов, методов, средств и форм коррекции отклоняющегося поведения обучающихся; формирование базовых навыков коммуникации.  Большое внимание на первичном уровне профилактики уделялось просветительской работе в преодолении стрессовых ситуаций, их последствий, методов профилактики и способов противостоять им; обучению приемам </a:t>
            </a:r>
            <a:r>
              <a:rPr lang="ru-RU" dirty="0" err="1"/>
              <a:t>саморегуляции</a:t>
            </a:r>
            <a:r>
              <a:rPr lang="ru-RU" dirty="0"/>
              <a:t>; психолого-педагогической подготовке выпускников к сдаче экзаменов. Специалисты службы сопровождения проводили консультирование участников образовательных отношений по широкому кругу проблем; подготовили рекомендации родителям по оказанию помощи детям в период выпускных экзаменов; подготовили и провели выступления на классных собраниях, активно участвовали в работе </a:t>
            </a:r>
            <a:r>
              <a:rPr lang="ru-RU" dirty="0" err="1"/>
              <a:t>ПМПконсилиума</a:t>
            </a:r>
            <a:r>
              <a:rPr lang="ru-RU" dirty="0"/>
              <a:t>. </a:t>
            </a:r>
          </a:p>
          <a:p>
            <a:pPr algn="just"/>
            <a:r>
              <a:rPr lang="ru-RU" b="1" dirty="0">
                <a:solidFill>
                  <a:schemeClr val="accent4"/>
                </a:solidFill>
              </a:rPr>
              <a:t>На вторичном уровне </a:t>
            </a:r>
            <a:r>
              <a:rPr lang="ru-RU" dirty="0"/>
              <a:t>профилактики педагоги-психологи проводили индивидуальное и групповое консультирование родителей и педагогов, обучение их стратегии преодоления различного рода трудностей, консультирование по запросу, по актуальным проблемам обучающихся «группы риска». </a:t>
            </a:r>
          </a:p>
          <a:p>
            <a:pPr algn="just"/>
            <a:r>
              <a:rPr lang="ru-RU" b="1" dirty="0">
                <a:solidFill>
                  <a:schemeClr val="accent4"/>
                </a:solidFill>
              </a:rPr>
              <a:t>На третичном уровне </a:t>
            </a:r>
            <a:r>
              <a:rPr lang="ru-RU" dirty="0"/>
              <a:t>профилактики осуществлялась индивидуальная коррекционно-развивающая работа с обучающимся с целью реализации программы цикла индивидуальных коррекционных занятий с конкретным обучающимся (6.4) по решению </a:t>
            </a:r>
            <a:r>
              <a:rPr lang="ru-RU" dirty="0" err="1"/>
              <a:t>ПМПконсилиума</a:t>
            </a:r>
            <a:r>
              <a:rPr lang="ru-RU" dirty="0"/>
              <a:t> или малого педсовета.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181173"/>
      </p:ext>
    </p:extLst>
  </p:cSld>
  <p:clrMapOvr>
    <a:masterClrMapping/>
  </p:clrMapOvr>
  <p:transition spd="slow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21" y="116632"/>
            <a:ext cx="9361040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 реализации психолого-педагогического </a:t>
            </a:r>
            <a:r>
              <a:rPr lang="ru-RU" sz="2800" b="1" dirty="0"/>
              <a:t>сопровождения участников образовательных отношений в дистанционном режиме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537" y="1700808"/>
            <a:ext cx="10441160" cy="47525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Психолого-педагогическое сопровождение обучающихся в период с 06.04.2020 по 29.05.2020 велось в дистанционном формате с применением системы ZOOM.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Осуществлена подготовка к работе в дистанционном формате: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           - подготовка расписания коррекционно-развивающих занятий в дистанционном формате для обучающихся с 1 – 10 класс;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           - установка программы ZOOM;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           - взаимодействие с классными руководителями по организации дистанционного обучения обучающихся;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           - подготовка инструкции по установке программы ZOOM;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           - взаимодействие с родителями и детьми, осуществление методической помощи по организации дистанционного обучения и установке программы.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	Осуществлена корректировка тематического планирования программы </a:t>
            </a:r>
            <a:r>
              <a:rPr lang="ru-RU" dirty="0" err="1">
                <a:solidFill>
                  <a:schemeClr val="tx1"/>
                </a:solidFill>
              </a:rPr>
              <a:t>коррекционно</a:t>
            </a:r>
            <a:r>
              <a:rPr lang="ru-RU" dirty="0">
                <a:solidFill>
                  <a:schemeClr val="tx1"/>
                </a:solidFill>
              </a:rPr>
              <a:t> – развивающих занятий для проведения в дистанционной форме: подготовка презентаций, аудио и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видео материалов для демонстрации обучающимся.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	Проведение коррекционно-развивающих занятий в дистанционном формате (система ZOOM).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150873"/>
      </p:ext>
    </p:extLst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1102</TotalTime>
  <Words>1554</Words>
  <Application>Microsoft Office PowerPoint</Application>
  <PresentationFormat>Произвольный</PresentationFormat>
  <Paragraphs>136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Trebuchet MS</vt:lpstr>
      <vt:lpstr>Wingdings 3</vt:lpstr>
      <vt:lpstr>Аспект</vt:lpstr>
      <vt:lpstr>    </vt:lpstr>
      <vt:lpstr>Задачи психолого-педагогического сопровождения МБОУ «Школа-интернат № 4  г. Челябинска»</vt:lpstr>
      <vt:lpstr>Задачи психолого-педагогического сопровождения МБОУ «Школа-интернат № 4  г. Челябинска»</vt:lpstr>
      <vt:lpstr>Психологический мониторинг специалистов службы психолого-педагогического сопровождения в формировании жизненных компетенций у обучающихся </vt:lpstr>
      <vt:lpstr>Мониторинг специалистов службы сопровождения в формировании жизненных компетенций у обучающихся </vt:lpstr>
      <vt:lpstr>Презентация PowerPoint</vt:lpstr>
      <vt:lpstr>Решение проблем психологической компетентности в формировании жизненных компетенций обучающихся</vt:lpstr>
      <vt:lpstr>Профилактическое направление деятельности в формировании жизненных компетенций обучающихся</vt:lpstr>
      <vt:lpstr>О реализации психолого-педагогического сопровождения участников образовательных отношений в дистанционном режиме</vt:lpstr>
      <vt:lpstr>Презентация PowerPoint</vt:lpstr>
      <vt:lpstr>Эффективные пути помощи при взаимодействии педагога с ребенком</vt:lpstr>
      <vt:lpstr>Этапы коррекционной работы</vt:lpstr>
      <vt:lpstr>Этапы коррекционной работы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Презентация PowerPoint</vt:lpstr>
      <vt:lpstr>Презентация PowerPoint</vt:lpstr>
      <vt:lpstr>    </vt:lpstr>
      <vt:lpstr>    </vt:lpstr>
      <vt:lpstr>    </vt:lpstr>
      <vt:lpstr>    </vt:lpstr>
      <vt:lpstr> 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работы специалистов службы сопровождения МБОУ «Школа-интернат № 4 г. Челябинска» с детьми с расстройствами аутистического спектра</dc:title>
  <dc:creator>Надежда</dc:creator>
  <cp:lastModifiedBy>Педагог</cp:lastModifiedBy>
  <cp:revision>643</cp:revision>
  <dcterms:created xsi:type="dcterms:W3CDTF">2018-10-07T15:52:58Z</dcterms:created>
  <dcterms:modified xsi:type="dcterms:W3CDTF">2020-08-24T07:59:46Z</dcterms:modified>
</cp:coreProperties>
</file>