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2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6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8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4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1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0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BF21-75AE-4D50-B561-81B68EC06271}" type="datetimeFigureOut">
              <a:rPr lang="ru-RU" smtClean="0"/>
              <a:t>01.10.19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73BB-FBCE-4145-B89F-2538803A0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llexme@mail.ru" TargetMode="External"/><Relationship Id="rId4" Type="http://schemas.openxmlformats.org/officeDocument/2006/relationships/hyperlink" Target="https://xn--j1aaaehfdojs1d.xn--p1ai/methodical-network/id/get/37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" y="0"/>
            <a:ext cx="10684666" cy="75596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4" y="5800719"/>
            <a:ext cx="6400801" cy="1152145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000" b="1" smtClean="0">
                <a:solidFill>
                  <a:srgbClr val="273F82"/>
                </a:solidFill>
                <a:latin typeface="OfficinaSansC" panose="04000500000000000000" pitchFamily="82" charset="0"/>
              </a:rPr>
              <a:t>Техническое </a:t>
            </a:r>
            <a:r>
              <a:rPr lang="ru-RU" sz="3000" b="1" dirty="0">
                <a:solidFill>
                  <a:srgbClr val="273F82"/>
                </a:solidFill>
                <a:latin typeface="OfficinaSansC" panose="04000500000000000000" pitchFamily="82" charset="0"/>
              </a:rPr>
              <a:t>сопровождение работы онлайн-школы «Перспектива</a:t>
            </a:r>
            <a:r>
              <a:rPr lang="ru-RU" sz="3000" b="1">
                <a:solidFill>
                  <a:srgbClr val="273F82"/>
                </a:solidFill>
                <a:latin typeface="OfficinaSansC" panose="04000500000000000000" pitchFamily="82" charset="0"/>
              </a:rPr>
              <a:t>»</a:t>
            </a:r>
            <a:r>
              <a:rPr lang="ru-RU" sz="3200"/>
              <a:t> </a:t>
            </a:r>
            <a:endParaRPr lang="ru-RU" sz="3000" b="1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849" y="329332"/>
            <a:ext cx="6829425" cy="7222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Порядок регистрация участников курсов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95588" y="1265534"/>
            <a:ext cx="8863013" cy="797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solidFill>
                  <a:srgbClr val="273F82"/>
                </a:solidFill>
                <a:latin typeface="OfficinaSansC" panose="04000500000000000000" pitchFamily="82" charset="0"/>
              </a:rPr>
              <a:t>	</a:t>
            </a:r>
            <a:r>
              <a:rPr lang="en-US" sz="2100" dirty="0">
                <a:solidFill>
                  <a:srgbClr val="273F82"/>
                </a:solidFill>
                <a:latin typeface="OfficinaSansC" panose="04000500000000000000" pitchFamily="82" charset="0"/>
              </a:rPr>
              <a:t> </a:t>
            </a:r>
            <a:endParaRPr lang="ru-RU" sz="21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r>
              <a:rPr lang="ru-RU" sz="21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Перечень курсов + кодовое слово</a:t>
            </a:r>
          </a:p>
          <a:p>
            <a:endParaRPr lang="ru-RU" sz="20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2064131">
            <a:off x="2584352" y="4955063"/>
            <a:ext cx="899795" cy="292100"/>
          </a:xfrm>
          <a:prstGeom prst="leftArrow">
            <a:avLst>
              <a:gd name="adj1" fmla="val 50000"/>
              <a:gd name="adj2" fmla="val 140691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8323"/>
              </p:ext>
            </p:extLst>
          </p:nvPr>
        </p:nvGraphicFramePr>
        <p:xfrm>
          <a:off x="1552575" y="2144243"/>
          <a:ext cx="6289675" cy="3717799"/>
        </p:xfrm>
        <a:graphic>
          <a:graphicData uri="http://schemas.openxmlformats.org/drawingml/2006/table">
            <a:tbl>
              <a:tblPr firstRow="1" firstCol="1" bandRow="1"/>
              <a:tblGrid>
                <a:gridCol w="3144520"/>
                <a:gridCol w="31451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Курс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Кодовое слово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Геометрия. Векторы и координаты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err="1">
                          <a:solidFill>
                            <a:srgbClr val="FF0000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ve</a:t>
                      </a:r>
                      <a:r>
                        <a:rPr lang="en-US" sz="1900" b="1" kern="1200" dirty="0">
                          <a:solidFill>
                            <a:srgbClr val="FF0000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k</a:t>
                      </a:r>
                      <a:r>
                        <a:rPr lang="ru-RU" sz="1900" b="1" kern="1200" dirty="0" err="1">
                          <a:solidFill>
                            <a:srgbClr val="FF0000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tor</a:t>
                      </a:r>
                      <a:endParaRPr lang="ru-RU" sz="1900" b="1" kern="1200" dirty="0">
                        <a:solidFill>
                          <a:srgbClr val="FF0000"/>
                        </a:solidFill>
                        <a:latin typeface="OfficinaSansC" panose="04000500000000000000" pitchFamily="82" charset="0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Мобильные и дистанционные технологии. Облачные сервисы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>
                          <a:solidFill>
                            <a:srgbClr val="FF0000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oblako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Виртуальные лабораторные работы по физике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>
                          <a:solidFill>
                            <a:srgbClr val="FF0000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labrab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0" u="none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Физический практикум с использованием датчиков Vernier и технологий National Instruments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 err="1">
                          <a:solidFill>
                            <a:srgbClr val="FF0000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praktikum</a:t>
                      </a:r>
                      <a:endParaRPr lang="ru-RU" sz="1900" b="1" kern="1200" dirty="0">
                        <a:solidFill>
                          <a:srgbClr val="FF0000"/>
                        </a:solidFill>
                        <a:latin typeface="OfficinaSansC" panose="04000500000000000000" pitchFamily="82" charset="0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929657"/>
            <a:ext cx="6829425" cy="72222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Спасибо за внимание!</a:t>
            </a:r>
            <a:br>
              <a:rPr lang="ru-RU" sz="3600" b="1" dirty="0" smtClean="0">
                <a:solidFill>
                  <a:srgbClr val="273F82"/>
                </a:solidFill>
                <a:latin typeface="OfficinaSansC" panose="04000500000000000000" pitchFamily="82" charset="0"/>
              </a:rPr>
            </a:br>
            <a:r>
              <a:rPr lang="ru-RU" sz="3600" b="1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Ваши </a:t>
            </a: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в</a:t>
            </a:r>
            <a:r>
              <a:rPr lang="ru-RU" sz="3600" b="1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опросы?</a:t>
            </a:r>
            <a:endParaRPr lang="ru-RU" sz="3600" b="1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429" y="329332"/>
            <a:ext cx="6667690" cy="7222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План проведения </a:t>
            </a:r>
            <a:r>
              <a:rPr lang="ru-RU" sz="4000" b="1" dirty="0" err="1" smtClean="0">
                <a:solidFill>
                  <a:srgbClr val="273F82"/>
                </a:solidFill>
                <a:latin typeface="OfficinaSansC" panose="04000500000000000000" pitchFamily="82" charset="0"/>
              </a:rPr>
              <a:t>вебинара</a:t>
            </a:r>
            <a:endParaRPr lang="ru-RU" sz="4000" b="1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67802"/>
              </p:ext>
            </p:extLst>
          </p:nvPr>
        </p:nvGraphicFramePr>
        <p:xfrm>
          <a:off x="1828800" y="2243138"/>
          <a:ext cx="6413976" cy="3128126"/>
        </p:xfrm>
        <a:graphic>
          <a:graphicData uri="http://schemas.openxmlformats.org/drawingml/2006/table">
            <a:tbl>
              <a:tblPr/>
              <a:tblGrid>
                <a:gridCol w="1172568"/>
                <a:gridCol w="5241408"/>
              </a:tblGrid>
              <a:tr h="955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11.00-11.10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Краткая характеристика проекта и минимальные требования к техническим средствам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5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11.10-14.25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Организационно-технические вопросы участия в </a:t>
                      </a:r>
                      <a:r>
                        <a:rPr lang="ru-RU" sz="1900" kern="1200" dirty="0" err="1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вебинарах</a:t>
                      </a: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 проекта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2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11.25-11.45</a:t>
                      </a:r>
                      <a:endParaRPr lang="ru-RU" sz="1900" kern="1200" dirty="0">
                        <a:solidFill>
                          <a:srgbClr val="273F82"/>
                        </a:solidFill>
                        <a:latin typeface="OfficinaSansC" panose="04000500000000000000" pitchFamily="82" charset="0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Порядок регистрация участников курсов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11.</a:t>
                      </a:r>
                      <a:r>
                        <a:rPr lang="en-US" sz="1900" kern="1200" smtClean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45</a:t>
                      </a:r>
                      <a:r>
                        <a:rPr lang="ru-RU" sz="1900" kern="1200" smtClean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-12.00</a:t>
                      </a:r>
                      <a:endParaRPr lang="ru-RU" sz="1900" kern="1200" dirty="0">
                        <a:solidFill>
                          <a:srgbClr val="273F82"/>
                        </a:solidFill>
                        <a:latin typeface="OfficinaSansC" panose="04000500000000000000" pitchFamily="82" charset="0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Ответы на вопросы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273F82"/>
                          </a:solidFill>
                          <a:latin typeface="OfficinaSansC" panose="04000500000000000000" pitchFamily="82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6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50" y="329332"/>
            <a:ext cx="8086725" cy="72222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Краткая характеристика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2988" y="2084832"/>
            <a:ext cx="7872984" cy="46177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85353" y="2277401"/>
            <a:ext cx="332841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u="sng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Содержание проекта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 smtClean="0">
                <a:solidFill>
                  <a:srgbClr val="273F82"/>
                </a:solidFill>
                <a:latin typeface="OfficinaSansC" panose="04000500000000000000" pitchFamily="82" charset="0"/>
              </a:rPr>
              <a:t>Вебинары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 (7);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Онлайн-курсы для учащихся по 3-м направлениям:</a:t>
            </a:r>
          </a:p>
          <a:p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	- математика;</a:t>
            </a:r>
          </a:p>
          <a:p>
            <a:r>
              <a:rPr lang="ru-RU" sz="2200" dirty="0">
                <a:solidFill>
                  <a:srgbClr val="273F82"/>
                </a:solidFill>
                <a:latin typeface="OfficinaSansC" panose="04000500000000000000" pitchFamily="82" charset="0"/>
              </a:rPr>
              <a:t>	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-физика;</a:t>
            </a:r>
          </a:p>
          <a:p>
            <a:r>
              <a:rPr lang="ru-RU" sz="2200" dirty="0">
                <a:solidFill>
                  <a:srgbClr val="273F82"/>
                </a:solidFill>
                <a:latin typeface="OfficinaSansC" panose="04000500000000000000" pitchFamily="82" charset="0"/>
              </a:rPr>
              <a:t>	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-информатика;</a:t>
            </a:r>
          </a:p>
          <a:p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3.    Онлайн-курсы для  </a:t>
            </a:r>
          </a:p>
          <a:p>
            <a:r>
              <a:rPr lang="ru-RU" sz="2200" dirty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      преподавателей;</a:t>
            </a:r>
          </a:p>
          <a:p>
            <a:pPr marL="457200" indent="-457200">
              <a:buAutoNum type="arabicPeriod" startAt="4"/>
            </a:pP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Работа с </a:t>
            </a:r>
          </a:p>
          <a:p>
            <a:r>
              <a:rPr lang="ru-RU" sz="2200" dirty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      информационным</a:t>
            </a:r>
          </a:p>
          <a:p>
            <a:r>
              <a:rPr lang="ru-RU" sz="2200" dirty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      ресурсом.</a:t>
            </a: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52171" y="2277401"/>
            <a:ext cx="332841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u="sng" dirty="0" err="1" smtClean="0">
                <a:solidFill>
                  <a:srgbClr val="273F82"/>
                </a:solidFill>
                <a:latin typeface="OfficinaSansC" panose="04000500000000000000" pitchFamily="82" charset="0"/>
              </a:rPr>
              <a:t>Технческие</a:t>
            </a:r>
            <a:r>
              <a:rPr lang="ru-RU" sz="2200" b="1" u="sng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 требования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Доступ в интернет (скорость не менее 3мбит/с), акустика, микрофон, веб-камера;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Установленный модуль для браузера  </a:t>
            </a:r>
            <a:r>
              <a:rPr lang="en-US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Adobe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en-US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Flash Player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;</a:t>
            </a:r>
          </a:p>
          <a:p>
            <a:pPr marL="457200" indent="-457200">
              <a:buAutoNum type="arabicPeriod" startAt="3"/>
            </a:pP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Браузер </a:t>
            </a:r>
            <a:r>
              <a:rPr lang="mr-IN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–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 Любой, кроме </a:t>
            </a:r>
            <a:r>
              <a:rPr lang="en-US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Internet Explorer </a:t>
            </a:r>
            <a:r>
              <a:rPr lang="ru-RU" sz="22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старых версий</a:t>
            </a:r>
            <a:r>
              <a:rPr lang="ru-RU" sz="2200" dirty="0">
                <a:solidFill>
                  <a:srgbClr val="273F82"/>
                </a:solidFill>
                <a:latin typeface="OfficinaSansC" panose="04000500000000000000" pitchFamily="82" charset="0"/>
              </a:rPr>
              <a:t>.</a:t>
            </a:r>
            <a:endParaRPr lang="ru-RU" sz="22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2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175" y="329332"/>
            <a:ext cx="7658100" cy="7222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Организационно-технические </a:t>
            </a: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вопросы участия в </a:t>
            </a:r>
            <a:r>
              <a:rPr lang="ru-RU" sz="3600" b="1" dirty="0" err="1">
                <a:solidFill>
                  <a:srgbClr val="273F82"/>
                </a:solidFill>
                <a:latin typeface="OfficinaSansC" panose="04000500000000000000" pitchFamily="82" charset="0"/>
              </a:rPr>
              <a:t>вебинарах</a:t>
            </a:r>
            <a:endParaRPr lang="ru-RU" sz="3600" b="1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Регистрация на </a:t>
            </a:r>
            <a:r>
              <a:rPr lang="ru-RU" sz="2400" dirty="0" err="1">
                <a:solidFill>
                  <a:srgbClr val="273F82"/>
                </a:solidFill>
                <a:latin typeface="OfficinaSansC" panose="04000500000000000000" pitchFamily="82" charset="0"/>
              </a:rPr>
              <a:t>вебинар</a:t>
            </a:r>
            <a:r>
              <a:rPr lang="ru-RU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 : наименование </a:t>
            </a:r>
            <a:r>
              <a:rPr lang="ru-RU" sz="24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учреждения;</a:t>
            </a:r>
          </a:p>
          <a:p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В течение суток отправить список присутствующих на </a:t>
            </a:r>
            <a:r>
              <a:rPr lang="ru-RU" sz="2400" dirty="0" err="1">
                <a:solidFill>
                  <a:srgbClr val="273F82"/>
                </a:solidFill>
                <a:latin typeface="OfficinaSansC" panose="04000500000000000000" pitchFamily="82" charset="0"/>
              </a:rPr>
              <a:t>вебинаре</a:t>
            </a:r>
            <a:r>
              <a:rPr lang="ru-RU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 на адрес </a:t>
            </a:r>
            <a:r>
              <a:rPr lang="en-US" sz="2400" dirty="0" smtClean="0">
                <a:solidFill>
                  <a:srgbClr val="273F82"/>
                </a:solidFill>
                <a:latin typeface="OfficinaSansC" panose="04000500000000000000" pitchFamily="82" charset="0"/>
                <a:hlinkClick r:id="rId3"/>
              </a:rPr>
              <a:t>allexme@mail.ru</a:t>
            </a:r>
            <a:r>
              <a:rPr lang="ru-RU" sz="24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;</a:t>
            </a:r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273F82"/>
                </a:solidFill>
                <a:latin typeface="OfficinaSansC" panose="04000500000000000000" pitchFamily="82" charset="0"/>
              </a:rPr>
              <a:t>Учителя</a:t>
            </a:r>
            <a:r>
              <a:rPr lang="en-US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en-US" sz="2400" dirty="0" err="1">
                <a:solidFill>
                  <a:srgbClr val="273F82"/>
                </a:solidFill>
                <a:latin typeface="OfficinaSansC" panose="04000500000000000000" pitchFamily="82" charset="0"/>
              </a:rPr>
              <a:t>из</a:t>
            </a:r>
            <a:r>
              <a:rPr lang="en-US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en-US" sz="2400" dirty="0" err="1">
                <a:solidFill>
                  <a:srgbClr val="273F82"/>
                </a:solidFill>
                <a:latin typeface="OfficinaSansC" panose="04000500000000000000" pitchFamily="82" charset="0"/>
              </a:rPr>
              <a:t>списка</a:t>
            </a:r>
            <a:r>
              <a:rPr lang="en-US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en-US" sz="2400" dirty="0" err="1">
                <a:solidFill>
                  <a:srgbClr val="273F82"/>
                </a:solidFill>
                <a:latin typeface="OfficinaSansC" panose="04000500000000000000" pitchFamily="82" charset="0"/>
              </a:rPr>
              <a:t>получают</a:t>
            </a:r>
            <a:r>
              <a:rPr lang="en-US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 </a:t>
            </a:r>
            <a:r>
              <a:rPr lang="en-US" sz="2400" dirty="0" err="1">
                <a:solidFill>
                  <a:srgbClr val="273F82"/>
                </a:solidFill>
                <a:latin typeface="OfficinaSansC" panose="04000500000000000000" pitchFamily="82" charset="0"/>
              </a:rPr>
              <a:t>сертификат</a:t>
            </a:r>
            <a:r>
              <a:rPr lang="ru-RU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, который можно </a:t>
            </a:r>
            <a:r>
              <a:rPr lang="ru-RU" sz="24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скачать, пройдя по ссылке: </a:t>
            </a:r>
            <a:r>
              <a:rPr lang="en-US" sz="2400" dirty="0">
                <a:hlinkClick r:id="rId4"/>
              </a:rPr>
              <a:t>https://xn--j1aaaehfdojs1d.xn--p1ai/methodical-network/id/get/377</a:t>
            </a:r>
            <a:r>
              <a:rPr lang="ru-RU" sz="24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4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849" y="329332"/>
            <a:ext cx="6829425" cy="7222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Порядок регистрация участников курсов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pic>
        <p:nvPicPr>
          <p:cNvPr id="5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70306" y="3001366"/>
            <a:ext cx="5959031" cy="4417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5435" y="3001366"/>
            <a:ext cx="37516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Шаг 1.</a:t>
            </a:r>
            <a:endParaRPr lang="en-US" sz="2000" b="1" i="1" dirty="0" smtClean="0">
              <a:solidFill>
                <a:srgbClr val="273F82"/>
              </a:solidFill>
              <a:latin typeface="OfficinaSansC" panose="04000500000000000000" pitchFamily="82" charset="0"/>
              <a:ea typeface="+mj-ea"/>
              <a:cs typeface="+mj-cs"/>
            </a:endParaRPr>
          </a:p>
          <a:p>
            <a:r>
              <a:rPr lang="ru-RU" sz="2000" i="1" dirty="0" smtClean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Для </a:t>
            </a:r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получения доступа </a:t>
            </a:r>
            <a:b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</a:br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к образовательным ресурсам красноярского образования необходимо создать учетную запись, предварительно пройдя регистрацию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2575" y="1346656"/>
            <a:ext cx="8863013" cy="151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Образовательная </a:t>
            </a:r>
            <a:r>
              <a:rPr lang="ru-RU" sz="24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платформа </a:t>
            </a:r>
            <a:r>
              <a:rPr lang="en-US" sz="2400" dirty="0">
                <a:solidFill>
                  <a:srgbClr val="FF0000"/>
                </a:solidFill>
                <a:latin typeface="OfficinaSansC" panose="04000500000000000000" pitchFamily="82" charset="0"/>
              </a:rPr>
              <a:t>http://</a:t>
            </a:r>
            <a:r>
              <a:rPr lang="en-US" sz="2400" dirty="0" err="1" smtClean="0">
                <a:solidFill>
                  <a:srgbClr val="FF0000"/>
                </a:solidFill>
                <a:latin typeface="OfficinaSansC" panose="04000500000000000000" pitchFamily="82" charset="0"/>
              </a:rPr>
              <a:t>dso.kimc.ms</a:t>
            </a:r>
            <a:r>
              <a:rPr lang="en-US" sz="2400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/</a:t>
            </a:r>
            <a:r>
              <a:rPr lang="ru-RU" sz="2400" dirty="0">
                <a:solidFill>
                  <a:srgbClr val="FF0000"/>
                </a:solidFill>
                <a:latin typeface="OfficinaSansC" panose="04000500000000000000" pitchFamily="82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 </a:t>
            </a:r>
            <a:r>
              <a:rPr lang="ru-RU" sz="24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созданная </a:t>
            </a:r>
            <a:r>
              <a:rPr lang="ru-RU" sz="2400" dirty="0">
                <a:solidFill>
                  <a:srgbClr val="273F82"/>
                </a:solidFill>
                <a:latin typeface="OfficinaSansC" panose="04000500000000000000" pitchFamily="82" charset="0"/>
              </a:rPr>
              <a:t>для взаимодействия педагогов и обучающихся, получения знаний, посредством выполнения онлайн-тестов, заданий</a:t>
            </a:r>
            <a:r>
              <a:rPr lang="ru-RU" sz="24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90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849" y="329332"/>
            <a:ext cx="6829425" cy="7222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Порядок регистрация участников курсов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2575" y="1346657"/>
            <a:ext cx="8863013" cy="797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Образовательная платформа: 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http://</a:t>
            </a:r>
            <a:r>
              <a:rPr lang="en-US" sz="2000" b="1" dirty="0" err="1" smtClean="0">
                <a:solidFill>
                  <a:srgbClr val="FF0000"/>
                </a:solidFill>
                <a:latin typeface="OfficinaSansC" panose="04000500000000000000" pitchFamily="82" charset="0"/>
              </a:rPr>
              <a:t>dso.kimc.ms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/</a:t>
            </a:r>
            <a:endParaRPr lang="ru-RU" sz="2000" b="1" dirty="0" smtClean="0">
              <a:solidFill>
                <a:srgbClr val="FF0000"/>
              </a:solidFill>
              <a:latin typeface="OfficinaSansC" panose="04000500000000000000" pitchFamily="82" charset="0"/>
            </a:endParaRPr>
          </a:p>
          <a:p>
            <a:endParaRPr lang="ru-RU" sz="20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pic>
        <p:nvPicPr>
          <p:cNvPr id="7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t="6616" r="25431" b="4617"/>
          <a:stretch/>
        </p:blipFill>
        <p:spPr bwMode="auto">
          <a:xfrm>
            <a:off x="447674" y="2330215"/>
            <a:ext cx="5848349" cy="504348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18755" y="2207330"/>
            <a:ext cx="37516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Заполните </a:t>
            </a:r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все поля. </a:t>
            </a:r>
          </a:p>
          <a:p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После сохранения на Ваш почтовый ящик будет отправлено письмо с подтверждением регистрации. </a:t>
            </a:r>
          </a:p>
          <a:p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После того, как Вы подтвердите регистрацию – можете приступать к работе! </a:t>
            </a:r>
          </a:p>
        </p:txBody>
      </p:sp>
    </p:spTree>
    <p:extLst>
      <p:ext uri="{BB962C8B-B14F-4D97-AF65-F5344CB8AC3E}">
        <p14:creationId xmlns:p14="http://schemas.microsoft.com/office/powerpoint/2010/main" val="20804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849" y="329332"/>
            <a:ext cx="6829425" cy="7222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Порядок регистрация участников курсов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2575" y="1346657"/>
            <a:ext cx="8863013" cy="797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	Образовательная платформа: 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http://</a:t>
            </a:r>
            <a:r>
              <a:rPr lang="en-US" sz="2000" b="1" dirty="0" err="1" smtClean="0">
                <a:solidFill>
                  <a:srgbClr val="FF0000"/>
                </a:solidFill>
                <a:latin typeface="OfficinaSansC" panose="04000500000000000000" pitchFamily="82" charset="0"/>
              </a:rPr>
              <a:t>dso.kimc.ms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/</a:t>
            </a:r>
            <a:endParaRPr lang="ru-RU" sz="2000" b="1" dirty="0" smtClean="0">
              <a:solidFill>
                <a:srgbClr val="FF0000"/>
              </a:solidFill>
              <a:latin typeface="OfficinaSansC" panose="04000500000000000000" pitchFamily="82" charset="0"/>
            </a:endParaRPr>
          </a:p>
          <a:p>
            <a:endParaRPr lang="ru-RU" sz="20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pic>
        <p:nvPicPr>
          <p:cNvPr id="9" name="Рисунок 2"/>
          <p:cNvPicPr/>
          <p:nvPr/>
        </p:nvPicPr>
        <p:blipFill>
          <a:blip r:embed="rId3"/>
          <a:stretch/>
        </p:blipFill>
        <p:spPr bwMode="auto">
          <a:xfrm>
            <a:off x="189387" y="2458560"/>
            <a:ext cx="6597174" cy="2642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Стрелка влево 9"/>
          <p:cNvSpPr/>
          <p:nvPr/>
        </p:nvSpPr>
        <p:spPr>
          <a:xfrm rot="2064131">
            <a:off x="2584352" y="4955063"/>
            <a:ext cx="899795" cy="292100"/>
          </a:xfrm>
          <a:prstGeom prst="leftArrow">
            <a:avLst>
              <a:gd name="adj1" fmla="val 50000"/>
              <a:gd name="adj2" fmla="val 140691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68801" y="2367515"/>
            <a:ext cx="3751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Шаг 2.</a:t>
            </a:r>
            <a:endParaRPr lang="en-US" sz="2000" b="1" i="1" dirty="0">
              <a:solidFill>
                <a:srgbClr val="273F82"/>
              </a:solidFill>
              <a:latin typeface="OfficinaSansC" panose="04000500000000000000" pitchFamily="82" charset="0"/>
              <a:ea typeface="+mj-ea"/>
              <a:cs typeface="+mj-cs"/>
            </a:endParaRPr>
          </a:p>
          <a:p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Во вкладке «Домашняя страница» курсы разбиты по категориям. Вам нужно выбрать категорию «Школьникам». </a:t>
            </a:r>
          </a:p>
        </p:txBody>
      </p:sp>
    </p:spTree>
    <p:extLst>
      <p:ext uri="{BB962C8B-B14F-4D97-AF65-F5344CB8AC3E}">
        <p14:creationId xmlns:p14="http://schemas.microsoft.com/office/powerpoint/2010/main" val="991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849" y="329332"/>
            <a:ext cx="6829425" cy="7222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Порядок регистрация участников курсов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2575" y="1346657"/>
            <a:ext cx="8863013" cy="797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	Образовательная платформа: 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http://</a:t>
            </a:r>
            <a:r>
              <a:rPr lang="en-US" sz="2000" b="1" dirty="0" err="1" smtClean="0">
                <a:solidFill>
                  <a:srgbClr val="FF0000"/>
                </a:solidFill>
                <a:latin typeface="OfficinaSansC" panose="04000500000000000000" pitchFamily="82" charset="0"/>
              </a:rPr>
              <a:t>dso.kimc.ms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/</a:t>
            </a:r>
            <a:endParaRPr lang="ru-RU" sz="2000" b="1" dirty="0" smtClean="0">
              <a:solidFill>
                <a:srgbClr val="FF0000"/>
              </a:solidFill>
              <a:latin typeface="OfficinaSansC" panose="04000500000000000000" pitchFamily="82" charset="0"/>
            </a:endParaRPr>
          </a:p>
          <a:p>
            <a:endParaRPr lang="ru-RU" sz="20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2064131">
            <a:off x="2584352" y="4955063"/>
            <a:ext cx="899795" cy="292100"/>
          </a:xfrm>
          <a:prstGeom prst="leftArrow">
            <a:avLst>
              <a:gd name="adj1" fmla="val 50000"/>
              <a:gd name="adj2" fmla="val 140691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68801" y="2367515"/>
            <a:ext cx="3751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Шаг 3.</a:t>
            </a:r>
            <a:endParaRPr lang="en-US" sz="2000" b="1" i="1" dirty="0">
              <a:solidFill>
                <a:srgbClr val="273F82"/>
              </a:solidFill>
              <a:latin typeface="OfficinaSansC" panose="04000500000000000000" pitchFamily="82" charset="0"/>
              <a:ea typeface="+mj-ea"/>
              <a:cs typeface="+mj-cs"/>
            </a:endParaRPr>
          </a:p>
          <a:p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Чтобы записаться на курс, выберите необходимую категорию и название курса. Затем введите кодовое слово. Например, кодовое слово «</a:t>
            </a:r>
            <a:r>
              <a:rPr lang="ru-RU" sz="2000" i="1" dirty="0" err="1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oblako</a:t>
            </a:r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» поможет Вам записаться на курс, показанный на рис </a:t>
            </a:r>
          </a:p>
        </p:txBody>
      </p:sp>
      <p:pic>
        <p:nvPicPr>
          <p:cNvPr id="12" name="Рисунок 3"/>
          <p:cNvPicPr/>
          <p:nvPr/>
        </p:nvPicPr>
        <p:blipFill>
          <a:blip r:embed="rId3"/>
          <a:stretch/>
        </p:blipFill>
        <p:spPr bwMode="auto">
          <a:xfrm>
            <a:off x="179214" y="2485773"/>
            <a:ext cx="6409531" cy="30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10684666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849" y="329332"/>
            <a:ext cx="6829425" cy="7222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273F82"/>
                </a:solidFill>
                <a:latin typeface="OfficinaSansC" panose="04000500000000000000" pitchFamily="82" charset="0"/>
              </a:rPr>
              <a:t>Порядок регистрация участников курсов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57375" y="2063120"/>
            <a:ext cx="7314057" cy="463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2575" y="1346657"/>
            <a:ext cx="8863013" cy="797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273F82"/>
                </a:solidFill>
                <a:latin typeface="OfficinaSansC" panose="04000500000000000000" pitchFamily="82" charset="0"/>
              </a:rPr>
              <a:t>	Образовательная платформа: 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http://</a:t>
            </a:r>
            <a:r>
              <a:rPr lang="en-US" sz="2000" b="1" dirty="0" err="1" smtClean="0">
                <a:solidFill>
                  <a:srgbClr val="FF0000"/>
                </a:solidFill>
                <a:latin typeface="OfficinaSansC" panose="04000500000000000000" pitchFamily="82" charset="0"/>
              </a:rPr>
              <a:t>dso.kimc.ms</a:t>
            </a:r>
            <a:r>
              <a:rPr lang="en-US" sz="2000" b="1" dirty="0" smtClean="0">
                <a:solidFill>
                  <a:srgbClr val="FF0000"/>
                </a:solidFill>
                <a:latin typeface="OfficinaSansC" panose="04000500000000000000" pitchFamily="82" charset="0"/>
              </a:rPr>
              <a:t>/</a:t>
            </a:r>
            <a:endParaRPr lang="ru-RU" sz="2000" b="1" dirty="0" smtClean="0">
              <a:solidFill>
                <a:srgbClr val="FF0000"/>
              </a:solidFill>
              <a:latin typeface="OfficinaSansC" panose="04000500000000000000" pitchFamily="82" charset="0"/>
            </a:endParaRPr>
          </a:p>
          <a:p>
            <a:endParaRPr lang="ru-RU" sz="2000" dirty="0" smtClean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  <a:p>
            <a:endParaRPr lang="ru-RU" sz="2000" dirty="0">
              <a:solidFill>
                <a:srgbClr val="273F82"/>
              </a:solidFill>
              <a:latin typeface="OfficinaSansC" panose="04000500000000000000" pitchFamily="82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2064131">
            <a:off x="2584352" y="4955063"/>
            <a:ext cx="899795" cy="292100"/>
          </a:xfrm>
          <a:prstGeom prst="leftArrow">
            <a:avLst>
              <a:gd name="adj1" fmla="val 50000"/>
              <a:gd name="adj2" fmla="val 140691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68801" y="2367515"/>
            <a:ext cx="3751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Шаг 4.</a:t>
            </a:r>
            <a:endParaRPr lang="en-US" sz="2000" b="1" i="1" dirty="0">
              <a:solidFill>
                <a:srgbClr val="273F82"/>
              </a:solidFill>
              <a:latin typeface="OfficinaSansC" panose="04000500000000000000" pitchFamily="82" charset="0"/>
              <a:ea typeface="+mj-ea"/>
              <a:cs typeface="+mj-cs"/>
            </a:endParaRPr>
          </a:p>
          <a:p>
            <a:r>
              <a:rPr lang="ru-RU" sz="2000" i="1" dirty="0">
                <a:solidFill>
                  <a:srgbClr val="273F82"/>
                </a:solidFill>
                <a:latin typeface="OfficinaSansC" panose="04000500000000000000" pitchFamily="82" charset="0"/>
                <a:ea typeface="+mj-ea"/>
                <a:cs typeface="+mj-cs"/>
              </a:rPr>
              <a:t>После записи на курс, Вы можете приступить к дистанционному обучению, изучая лекции и выполняя поэтапно задания </a:t>
            </a:r>
          </a:p>
        </p:txBody>
      </p:sp>
      <p:pic>
        <p:nvPicPr>
          <p:cNvPr id="9" name="Рисунок 4"/>
          <p:cNvPicPr/>
          <p:nvPr/>
        </p:nvPicPr>
        <p:blipFill>
          <a:blip r:embed="rId3"/>
          <a:stretch/>
        </p:blipFill>
        <p:spPr bwMode="auto">
          <a:xfrm>
            <a:off x="120094" y="2454976"/>
            <a:ext cx="6503510" cy="38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343</Words>
  <Application>Microsoft Macintosh PowerPoint</Application>
  <PresentationFormat>Другой</PresentationFormat>
  <Paragraphs>193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Mangal</vt:lpstr>
      <vt:lpstr>OfficinaSansC</vt:lpstr>
      <vt:lpstr>Arial</vt:lpstr>
      <vt:lpstr>Тема Office</vt:lpstr>
      <vt:lpstr>Презентация PowerPoint</vt:lpstr>
      <vt:lpstr>План проведения вебинара</vt:lpstr>
      <vt:lpstr>Краткая характеристика проекта</vt:lpstr>
      <vt:lpstr>Организационно-технические вопросы участия в вебинарах</vt:lpstr>
      <vt:lpstr>Порядок регистрация участников курсов</vt:lpstr>
      <vt:lpstr>Порядок регистрация участников курсов</vt:lpstr>
      <vt:lpstr>Порядок регистрация участников курсов</vt:lpstr>
      <vt:lpstr>Порядок регистрация участников курсов</vt:lpstr>
      <vt:lpstr>Порядок регистрация участников курсов</vt:lpstr>
      <vt:lpstr>Порядок регистрация участников курсов</vt:lpstr>
      <vt:lpstr>Спасибо за внимание! Ваши вопросы?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D10</dc:creator>
  <cp:lastModifiedBy>Пользователь Microsoft Office</cp:lastModifiedBy>
  <cp:revision>16</cp:revision>
  <dcterms:created xsi:type="dcterms:W3CDTF">2016-11-09T04:41:36Z</dcterms:created>
  <dcterms:modified xsi:type="dcterms:W3CDTF">2019-10-01T06:33:00Z</dcterms:modified>
</cp:coreProperties>
</file>