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7"/>
  </p:notesMasterIdLst>
  <p:sldIdLst>
    <p:sldId id="409" r:id="rId2"/>
    <p:sldId id="398" r:id="rId3"/>
    <p:sldId id="258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5870-AB1D-483A-B857-A6AD5F7A1EA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7A007-11A9-46A2-880A-92F716BA4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1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A221-CFF1-4242-8FF3-A8AB55B6B54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smtClean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A221-CFF1-4242-8FF3-A8AB55B6B54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smtClean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46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A221-CFF1-4242-8FF3-A8AB55B6B54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smtClean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A221-CFF1-4242-8FF3-A8AB55B6B54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smtClean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29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A221-CFF1-4242-8FF3-A8AB55B6B54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smtClean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2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0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2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8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1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C2C-AC7B-4344-A712-2B2EB3B4E1D3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FDDD21-B8B7-4172-80BD-2A03CED13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3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A221-CFF1-4242-8FF3-A8AB55B6B54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smtClean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b="1" u="sng" dirty="0" smtClean="0">
                <a:solidFill>
                  <a:schemeClr val="tx1"/>
                </a:solidFill>
              </a:rPr>
              <a:t>читательской  грамотности   на уроках истории </a:t>
            </a:r>
            <a:r>
              <a:rPr lang="ru-RU" sz="2400" b="1" u="sng" dirty="0" smtClean="0">
                <a:solidFill>
                  <a:schemeClr val="tx1"/>
                </a:solidFill>
              </a:rPr>
              <a:t>через проектную деятельность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013176"/>
            <a:ext cx="5799739" cy="1776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Учитель истории и обществознания</a:t>
            </a:r>
          </a:p>
          <a:p>
            <a:pPr>
              <a:buNone/>
            </a:pPr>
            <a:r>
              <a:rPr lang="ru-RU" sz="2000" b="1" i="1" dirty="0" err="1" smtClean="0"/>
              <a:t>Туртаев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Азамат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Нурмеркамбетович</a:t>
            </a:r>
            <a:endParaRPr lang="ru-RU" dirty="0"/>
          </a:p>
        </p:txBody>
      </p:sp>
      <p:pic>
        <p:nvPicPr>
          <p:cNvPr id="4" name="Picture 2" descr="https://ds03.infourok.ru/uploads/ex/0837/0002ee66-f7a9b9e5/4/hello_html_m58838c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1119"/>
            <a:ext cx="2171689" cy="300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272705"/>
            <a:ext cx="8136904" cy="576064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бизнес-план </a:t>
            </a:r>
            <a:r>
              <a:rPr lang="ru-RU" sz="2400" dirty="0" smtClean="0"/>
              <a:t>( «</a:t>
            </a:r>
            <a:r>
              <a:rPr lang="ru-RU" sz="2400" dirty="0"/>
              <a:t>Фирмы в экономике», «Правовые основы </a:t>
            </a:r>
            <a:r>
              <a:rPr lang="ru-RU" sz="2400" dirty="0" smtClean="0"/>
              <a:t>предпринимательской деятельности»);</a:t>
            </a:r>
          </a:p>
          <a:p>
            <a:pPr lvl="0"/>
            <a:r>
              <a:rPr lang="ru-RU" sz="2400" dirty="0" smtClean="0"/>
              <a:t>исторический </a:t>
            </a:r>
            <a:r>
              <a:rPr lang="ru-RU" sz="2400" dirty="0"/>
              <a:t>журнал;</a:t>
            </a:r>
          </a:p>
          <a:p>
            <a:pPr lvl="0"/>
            <a:r>
              <a:rPr lang="ru-RU" sz="2400" dirty="0" smtClean="0"/>
              <a:t>ролевая </a:t>
            </a:r>
            <a:r>
              <a:rPr lang="ru-RU" sz="2400" dirty="0"/>
              <a:t>игра;</a:t>
            </a:r>
          </a:p>
          <a:p>
            <a:pPr lvl="0"/>
            <a:r>
              <a:rPr lang="ru-RU" sz="2400" dirty="0" smtClean="0"/>
              <a:t>статья;</a:t>
            </a:r>
          </a:p>
          <a:p>
            <a:pPr lvl="0"/>
            <a:r>
              <a:rPr lang="ru-RU" sz="2400" dirty="0" smtClean="0"/>
              <a:t>мультимедийный </a:t>
            </a:r>
            <a:r>
              <a:rPr lang="ru-RU" sz="2400" dirty="0"/>
              <a:t>продукт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/>
              <a:t>игра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/>
              <a:t>видеофильм;</a:t>
            </a:r>
          </a:p>
          <a:p>
            <a:pPr lvl="0"/>
            <a:r>
              <a:rPr lang="ru-RU" sz="2400" dirty="0"/>
              <a:t>социальная реклама;</a:t>
            </a:r>
          </a:p>
          <a:p>
            <a:pPr lvl="0"/>
            <a:r>
              <a:rPr lang="ru-RU" sz="2400" dirty="0"/>
              <a:t>стенгазета;</a:t>
            </a:r>
          </a:p>
          <a:p>
            <a:pPr lvl="0"/>
            <a:r>
              <a:rPr lang="ru-RU" sz="2400" dirty="0" smtClean="0"/>
              <a:t>театрализация</a:t>
            </a:r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3200" dirty="0"/>
          </a:p>
          <a:p>
            <a:endParaRPr lang="ru-RU" sz="4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4576" y="44624"/>
            <a:ext cx="8147248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100" b="1" dirty="0" smtClean="0"/>
              <a:t>Примерные результаты проектной деятельности </a:t>
            </a:r>
            <a:br>
              <a:rPr lang="ru-RU" sz="3100" b="1" dirty="0" smtClean="0"/>
            </a:br>
            <a:endParaRPr lang="ru-RU" sz="31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2090" y="3064455"/>
            <a:ext cx="3964934" cy="29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Примеры </a:t>
            </a:r>
            <a:r>
              <a:rPr lang="ru-RU" b="1" dirty="0" smtClean="0"/>
              <a:t>проектов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123">
            <a:off x="457145" y="1087229"/>
            <a:ext cx="3707904" cy="2773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314">
            <a:off x="4940441" y="1026799"/>
            <a:ext cx="3869481" cy="2894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3888432" cy="29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4060071"/>
            <a:ext cx="3635895" cy="2719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03" y="0"/>
            <a:ext cx="3608873" cy="2699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851920" cy="2881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3527" y="3232198"/>
            <a:ext cx="4067944" cy="30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7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9323" y="563173"/>
            <a:ext cx="4115721" cy="3078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6190" y="498007"/>
            <a:ext cx="3952700" cy="2956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518" y="592462"/>
            <a:ext cx="4348190" cy="3252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557" y="4028674"/>
            <a:ext cx="3186129" cy="2383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493" y="4108874"/>
            <a:ext cx="31767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9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563888" cy="2665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0820" y="491135"/>
            <a:ext cx="3898142" cy="2915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5076056" cy="37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fs00.infourok.ru/images/doc/261/266068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96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Читательская грамотность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/>
              <a:t>Грамотность чтения </a:t>
            </a:r>
            <a:r>
              <a:rPr lang="ru-RU" dirty="0"/>
              <a:t>– это способность </a:t>
            </a:r>
          </a:p>
          <a:p>
            <a:r>
              <a:rPr lang="ru-RU" dirty="0">
                <a:solidFill>
                  <a:srgbClr val="0000FF"/>
                </a:solidFill>
              </a:rPr>
              <a:t>понимать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dirty="0"/>
              <a:t>письменные </a:t>
            </a:r>
            <a:r>
              <a:rPr lang="ru-RU" dirty="0" smtClean="0"/>
              <a:t>тексты; </a:t>
            </a:r>
            <a:endParaRPr lang="ru-RU" dirty="0"/>
          </a:p>
          <a:p>
            <a:r>
              <a:rPr lang="ru-RU" dirty="0">
                <a:solidFill>
                  <a:srgbClr val="0000FF"/>
                </a:solidFill>
              </a:rPr>
              <a:t>рефлексировать</a:t>
            </a:r>
            <a:r>
              <a:rPr lang="ru-RU" dirty="0"/>
              <a:t> на содержание текстов:</a:t>
            </a:r>
          </a:p>
          <a:p>
            <a:pPr>
              <a:buFontTx/>
              <a:buNone/>
            </a:pPr>
            <a:r>
              <a:rPr lang="ru-RU" dirty="0"/>
              <a:t>                - </a:t>
            </a:r>
            <a:r>
              <a:rPr lang="ru-RU" i="1" dirty="0"/>
              <a:t>размышлять</a:t>
            </a:r>
            <a:r>
              <a:rPr lang="ru-RU" dirty="0"/>
              <a:t> над </a:t>
            </a:r>
            <a:r>
              <a:rPr lang="ru-RU" dirty="0" smtClean="0"/>
              <a:t>содержанием;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- </a:t>
            </a:r>
            <a:r>
              <a:rPr lang="ru-RU" i="1" dirty="0"/>
              <a:t>оценивать</a:t>
            </a:r>
            <a:r>
              <a:rPr lang="ru-RU" dirty="0"/>
              <a:t> </a:t>
            </a:r>
            <a:r>
              <a:rPr lang="ru-RU" dirty="0" smtClean="0"/>
              <a:t>прочитанное;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- </a:t>
            </a:r>
            <a:r>
              <a:rPr lang="ru-RU" i="1" dirty="0"/>
              <a:t>излагать</a:t>
            </a:r>
            <a:r>
              <a:rPr lang="ru-RU" dirty="0"/>
              <a:t> свои мысли о </a:t>
            </a:r>
            <a:r>
              <a:rPr lang="ru-RU" dirty="0" smtClean="0"/>
              <a:t>прочитанном;</a:t>
            </a:r>
            <a:endParaRPr lang="ru-RU" dirty="0"/>
          </a:p>
          <a:p>
            <a:r>
              <a:rPr lang="ru-RU" dirty="0">
                <a:solidFill>
                  <a:srgbClr val="0000FF"/>
                </a:solidFill>
              </a:rPr>
              <a:t>использовать</a:t>
            </a:r>
            <a:r>
              <a:rPr lang="ru-RU" dirty="0"/>
              <a:t> содержание текстов для достижения собственных целей (развития возможностей, активного участия в жизни общества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 проектов</a:t>
            </a:r>
            <a:r>
              <a:rPr lang="ru-RU" sz="3200" dirty="0" smtClean="0"/>
              <a:t> — это способы организации самостоятельной деятельности учащихся по достижению определенного результата. </a:t>
            </a:r>
          </a:p>
          <a:p>
            <a:r>
              <a:rPr lang="ru-RU" sz="3200" dirty="0" smtClean="0"/>
              <a:t>Метод </a:t>
            </a:r>
            <a:r>
              <a:rPr lang="ru-RU" sz="3200" dirty="0"/>
              <a:t>проектов ориентирован на интерес, на творческую самореализацию развивающейся личности.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04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3200" b="1" dirty="0"/>
              <a:t>Учебный проект</a:t>
            </a:r>
            <a:r>
              <a:rPr lang="ru-RU" sz="3200" dirty="0"/>
              <a:t> — это самостоятельно разработанный и изготовленный продукт (материальный или интеллектуальный) от идеи до ее воплощения, </a:t>
            </a:r>
            <a:r>
              <a:rPr lang="ru-RU" sz="3200" dirty="0" smtClean="0"/>
              <a:t>выполненный </a:t>
            </a:r>
            <a:r>
              <a:rPr lang="ru-RU" sz="3200" dirty="0"/>
              <a:t>под контролем учителя.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46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b="1" dirty="0" smtClean="0"/>
              <a:t>Структура учебного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229600" cy="5073427"/>
          </a:xfrm>
        </p:spPr>
        <p:txBody>
          <a:bodyPr>
            <a:normAutofit/>
          </a:bodyPr>
          <a:lstStyle/>
          <a:p>
            <a:r>
              <a:rPr lang="ru-RU" b="1" dirty="0"/>
              <a:t>Проект — это «пять </a:t>
            </a:r>
            <a:r>
              <a:rPr lang="ru-RU" b="1" dirty="0" smtClean="0"/>
              <a:t>«П»:</a:t>
            </a:r>
            <a:endParaRPr lang="ru-RU" dirty="0"/>
          </a:p>
          <a:p>
            <a:pPr lvl="0"/>
            <a:r>
              <a:rPr lang="ru-RU" b="1" dirty="0"/>
              <a:t>Проблема</a:t>
            </a:r>
            <a:r>
              <a:rPr lang="ru-RU" dirty="0"/>
              <a:t> (постановка проблемы, компоненты которой требуют решения).</a:t>
            </a:r>
          </a:p>
          <a:p>
            <a:pPr lvl="0"/>
            <a:r>
              <a:rPr lang="ru-RU" b="1" dirty="0"/>
              <a:t>Проектирование</a:t>
            </a:r>
            <a:r>
              <a:rPr lang="ru-RU" dirty="0"/>
              <a:t> (планирование деятельности).</a:t>
            </a:r>
          </a:p>
          <a:p>
            <a:pPr lvl="0"/>
            <a:r>
              <a:rPr lang="ru-RU" b="1" dirty="0"/>
              <a:t>Поиск информации</a:t>
            </a:r>
            <a:r>
              <a:rPr lang="ru-RU" dirty="0"/>
              <a:t> (сбор, систематизация, структурирование информации).</a:t>
            </a:r>
          </a:p>
          <a:p>
            <a:pPr lvl="0"/>
            <a:r>
              <a:rPr lang="ru-RU" b="1" dirty="0"/>
              <a:t>Продукт</a:t>
            </a:r>
            <a:r>
              <a:rPr lang="ru-RU" dirty="0"/>
              <a:t> (изготовление, оформление продукта).</a:t>
            </a:r>
          </a:p>
          <a:p>
            <a:pPr lvl="0"/>
            <a:r>
              <a:rPr lang="ru-RU" b="1" dirty="0"/>
              <a:t>Презентация</a:t>
            </a:r>
            <a:r>
              <a:rPr lang="ru-RU" dirty="0"/>
              <a:t> (выбор формы, подготовка и презентация, а также самооценка и самоанализ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ru-RU" b="1" dirty="0" smtClean="0"/>
              <a:t>Стадии работы над проектом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подготовка </a:t>
            </a:r>
            <a:r>
              <a:rPr lang="ru-RU" sz="2800" dirty="0" smtClean="0"/>
              <a:t>(выбор темы </a:t>
            </a:r>
            <a:r>
              <a:rPr lang="ru-RU" sz="2800" dirty="0"/>
              <a:t>проекта);</a:t>
            </a:r>
          </a:p>
          <a:p>
            <a:r>
              <a:rPr lang="ru-RU" sz="2800" dirty="0" smtClean="0"/>
              <a:t>планирование </a:t>
            </a:r>
            <a:r>
              <a:rPr lang="ru-RU" sz="2800" dirty="0"/>
              <a:t>(определение источников информации, формы отчета, распределение обязанностей в группе и т.п.);</a:t>
            </a:r>
          </a:p>
          <a:p>
            <a:r>
              <a:rPr lang="ru-RU" sz="2800" dirty="0" smtClean="0"/>
              <a:t>исследование </a:t>
            </a:r>
            <a:r>
              <a:rPr lang="ru-RU" sz="2800" dirty="0"/>
              <a:t>(сбор </a:t>
            </a:r>
            <a:r>
              <a:rPr lang="ru-RU" sz="2800" dirty="0" smtClean="0"/>
              <a:t>и поиск информации</a:t>
            </a:r>
            <a:r>
              <a:rPr lang="ru-RU" sz="2800" dirty="0"/>
              <a:t>, решение промежуточных задач);</a:t>
            </a:r>
          </a:p>
          <a:p>
            <a:r>
              <a:rPr lang="ru-RU" sz="2800" dirty="0" smtClean="0"/>
              <a:t>оформление </a:t>
            </a:r>
            <a:r>
              <a:rPr lang="ru-RU" sz="2800" dirty="0"/>
              <a:t>результатов и выводов;	</a:t>
            </a:r>
          </a:p>
          <a:p>
            <a:r>
              <a:rPr lang="ru-RU" sz="2800" dirty="0" smtClean="0"/>
              <a:t>представление </a:t>
            </a:r>
            <a:r>
              <a:rPr lang="ru-RU" sz="2800" dirty="0"/>
              <a:t>или отчет;	</a:t>
            </a:r>
          </a:p>
          <a:p>
            <a:r>
              <a:rPr lang="ru-RU" sz="2800" dirty="0" smtClean="0"/>
              <a:t>оценка </a:t>
            </a:r>
            <a:r>
              <a:rPr lang="ru-RU" sz="2800" dirty="0"/>
              <a:t>результатов и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31943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Виды проектов: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11302"/>
            <a:ext cx="836327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Классификация проектов по количеству участников</a:t>
            </a:r>
            <a:endParaRPr lang="ru-RU" dirty="0"/>
          </a:p>
          <a:p>
            <a:pPr lvl="0"/>
            <a:r>
              <a:rPr lang="ru-RU" dirty="0"/>
              <a:t>И</a:t>
            </a:r>
            <a:r>
              <a:rPr lang="ru-RU" dirty="0" smtClean="0"/>
              <a:t>ндивидуальные</a:t>
            </a:r>
            <a:endParaRPr lang="ru-RU" dirty="0"/>
          </a:p>
          <a:p>
            <a:pPr lvl="0"/>
            <a:r>
              <a:rPr lang="ru-RU" dirty="0" smtClean="0"/>
              <a:t>Парные</a:t>
            </a:r>
            <a:endParaRPr lang="ru-RU" dirty="0"/>
          </a:p>
          <a:p>
            <a:pPr lvl="0"/>
            <a:r>
              <a:rPr lang="ru-RU" dirty="0" smtClean="0"/>
              <a:t>Групповые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2. Классификация проектов по доминирующей </a:t>
            </a:r>
            <a:r>
              <a:rPr lang="ru-RU" b="1" dirty="0" smtClean="0"/>
              <a:t>деятельности</a:t>
            </a:r>
          </a:p>
          <a:p>
            <a:r>
              <a:rPr lang="ru-RU" dirty="0" smtClean="0"/>
              <a:t>Исследовательский</a:t>
            </a:r>
          </a:p>
          <a:p>
            <a:r>
              <a:rPr lang="ru-RU" dirty="0" smtClean="0"/>
              <a:t>Информационный</a:t>
            </a:r>
          </a:p>
          <a:p>
            <a:r>
              <a:rPr lang="ru-RU" dirty="0" smtClean="0"/>
              <a:t>Ролевой (реконструкция и моделирование ситуаций, погружение в эпоху – урок-суд, повседневная жизнь </a:t>
            </a:r>
            <a:r>
              <a:rPr lang="ru-RU" dirty="0" smtClean="0"/>
              <a:t> </a:t>
            </a:r>
            <a:r>
              <a:rPr lang="ru-RU" dirty="0" smtClean="0"/>
              <a:t>и т.д.)</a:t>
            </a:r>
          </a:p>
          <a:p>
            <a:r>
              <a:rPr lang="ru-RU" dirty="0" smtClean="0"/>
              <a:t>Творческий (получение конкретного результата деятельности – разработать туристический маршрут «Путешествие по городу…»; макетный образец крепости)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Практико-ориентированный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7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Виды проектов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040" y="1484784"/>
            <a:ext cx="864096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3. </a:t>
            </a:r>
            <a:r>
              <a:rPr lang="ru-RU" sz="2800" b="1" dirty="0" smtClean="0"/>
              <a:t>Классификация </a:t>
            </a:r>
            <a:r>
              <a:rPr lang="ru-RU" sz="2800" b="1" dirty="0"/>
              <a:t>проектов по </a:t>
            </a:r>
            <a:r>
              <a:rPr lang="ru-RU" sz="2800" b="1" dirty="0" smtClean="0"/>
              <a:t>продолжительности</a:t>
            </a:r>
            <a:endParaRPr lang="ru-RU" sz="2800" dirty="0"/>
          </a:p>
          <a:p>
            <a:r>
              <a:rPr lang="ru-RU" sz="2800" i="1" dirty="0" smtClean="0"/>
              <a:t>Мини-проекты</a:t>
            </a:r>
            <a:r>
              <a:rPr lang="ru-RU" sz="2800" dirty="0"/>
              <a:t> могут укладываться в один урок.</a:t>
            </a:r>
          </a:p>
          <a:p>
            <a:r>
              <a:rPr lang="ru-RU" sz="2800" i="1" dirty="0" smtClean="0"/>
              <a:t>Краткосрочные </a:t>
            </a:r>
            <a:r>
              <a:rPr lang="ru-RU" sz="2800" i="1" dirty="0"/>
              <a:t>проекты</a:t>
            </a:r>
            <a:r>
              <a:rPr lang="ru-RU" sz="2800" dirty="0"/>
              <a:t> требуют выделения 4-6 уроков.</a:t>
            </a:r>
          </a:p>
          <a:p>
            <a:r>
              <a:rPr lang="ru-RU" sz="2800" i="1" dirty="0" smtClean="0"/>
              <a:t>Среднесрочные </a:t>
            </a:r>
            <a:r>
              <a:rPr lang="ru-RU" sz="2800" i="1" dirty="0"/>
              <a:t>проекты</a:t>
            </a:r>
            <a:r>
              <a:rPr lang="ru-RU" sz="2800" dirty="0"/>
              <a:t> выполняются в рамках проектной группы или индивидуально в течение нескольких месяцев во внеурочной деятельности. </a:t>
            </a:r>
            <a:endParaRPr lang="ru-RU" sz="2800" dirty="0" smtClean="0"/>
          </a:p>
          <a:p>
            <a:r>
              <a:rPr lang="ru-RU" sz="2800" i="1" dirty="0"/>
              <a:t>Долгосрочные проекты</a:t>
            </a:r>
            <a:r>
              <a:rPr lang="ru-RU" sz="2800" dirty="0"/>
              <a:t> могут выполняться в течение года. </a:t>
            </a:r>
          </a:p>
        </p:txBody>
      </p:sp>
    </p:spTree>
    <p:extLst>
      <p:ext uri="{BB962C8B-B14F-4D97-AF65-F5344CB8AC3E}">
        <p14:creationId xmlns:p14="http://schemas.microsoft.com/office/powerpoint/2010/main" val="2389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1096</TotalTime>
  <Words>232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Легкий дым</vt:lpstr>
      <vt:lpstr>Формирование читательской  грамотности   на уроках истории через проектную деятельность</vt:lpstr>
      <vt:lpstr>Презентация PowerPoint</vt:lpstr>
      <vt:lpstr>Читательская грамотность</vt:lpstr>
      <vt:lpstr>Презентация PowerPoint</vt:lpstr>
      <vt:lpstr>Презентация PowerPoint</vt:lpstr>
      <vt:lpstr>Структура учебного проекта</vt:lpstr>
      <vt:lpstr>Стадии работы над проектом</vt:lpstr>
      <vt:lpstr>Виды проектов: </vt:lpstr>
      <vt:lpstr>Виды проектов: </vt:lpstr>
      <vt:lpstr>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Смысловое чтение</dc:title>
  <dc:creator>Гум</dc:creator>
  <cp:lastModifiedBy>salima-turtaeva@gmail.com</cp:lastModifiedBy>
  <cp:revision>115</cp:revision>
  <dcterms:created xsi:type="dcterms:W3CDTF">2012-07-03T03:28:33Z</dcterms:created>
  <dcterms:modified xsi:type="dcterms:W3CDTF">2020-11-21T16:03:40Z</dcterms:modified>
</cp:coreProperties>
</file>