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24"/>
  </p:notesMasterIdLst>
  <p:sldIdLst>
    <p:sldId id="256" r:id="rId2"/>
    <p:sldId id="257" r:id="rId3"/>
    <p:sldId id="258" r:id="rId4"/>
    <p:sldId id="267" r:id="rId5"/>
    <p:sldId id="262" r:id="rId6"/>
    <p:sldId id="260" r:id="rId7"/>
    <p:sldId id="263" r:id="rId8"/>
    <p:sldId id="287" r:id="rId9"/>
    <p:sldId id="268" r:id="rId10"/>
    <p:sldId id="273" r:id="rId11"/>
    <p:sldId id="290" r:id="rId12"/>
    <p:sldId id="288" r:id="rId13"/>
    <p:sldId id="298" r:id="rId14"/>
    <p:sldId id="270" r:id="rId15"/>
    <p:sldId id="294" r:id="rId16"/>
    <p:sldId id="297" r:id="rId17"/>
    <p:sldId id="291" r:id="rId18"/>
    <p:sldId id="293" r:id="rId19"/>
    <p:sldId id="271" r:id="rId20"/>
    <p:sldId id="272" r:id="rId21"/>
    <p:sldId id="289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29" autoAdjust="0"/>
  </p:normalViewPr>
  <p:slideViewPr>
    <p:cSldViewPr>
      <p:cViewPr varScale="1">
        <p:scale>
          <a:sx n="98" d="100"/>
          <a:sy n="98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169B2-7897-49F8-8B0D-5B346BAF3CEF}" type="doc">
      <dgm:prSet loTypeId="urn:microsoft.com/office/officeart/2005/8/layout/process1" loCatId="process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5D0B008B-052E-4135-A2B8-E8CF2BB87EE8}">
      <dgm:prSet custT="1"/>
      <dgm:spPr>
        <a:solidFill>
          <a:schemeClr val="accent5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000" b="1" dirty="0">
              <a:solidFill>
                <a:srgbClr val="203864"/>
              </a:solidFill>
            </a:rPr>
            <a:t>утверждена постановлением Правительства Российской Федерации </a:t>
          </a:r>
        </a:p>
        <a:p>
          <a:pPr rtl="0">
            <a:spcAft>
              <a:spcPts val="0"/>
            </a:spcAft>
          </a:pPr>
          <a:r>
            <a:rPr lang="ru-RU" sz="2000" b="1" dirty="0">
              <a:solidFill>
                <a:srgbClr val="203864"/>
              </a:solidFill>
            </a:rPr>
            <a:t>от 26.12.2017 </a:t>
          </a:r>
        </a:p>
        <a:p>
          <a:pPr rtl="0">
            <a:spcAft>
              <a:spcPts val="0"/>
            </a:spcAft>
          </a:pPr>
          <a:r>
            <a:rPr lang="ru-RU" sz="2000" b="1" dirty="0">
              <a:solidFill>
                <a:srgbClr val="203864"/>
              </a:solidFill>
            </a:rPr>
            <a:t>№ 1642</a:t>
          </a:r>
        </a:p>
      </dgm:t>
    </dgm:pt>
    <dgm:pt modelId="{DA9173F1-5B6D-4A63-A6B6-D223E0B8608F}" type="parTrans" cxnId="{65599C44-96E8-45D1-A8C3-3A363CB56316}">
      <dgm:prSet/>
      <dgm:spPr/>
      <dgm:t>
        <a:bodyPr/>
        <a:lstStyle/>
        <a:p>
          <a:endParaRPr lang="ru-RU"/>
        </a:p>
      </dgm:t>
    </dgm:pt>
    <dgm:pt modelId="{4BA0140D-517B-43CB-B7BF-37E9E124E73D}" type="sibTrans" cxnId="{65599C44-96E8-45D1-A8C3-3A363CB56316}">
      <dgm:prSet/>
      <dgm:spPr/>
      <dgm:t>
        <a:bodyPr/>
        <a:lstStyle/>
        <a:p>
          <a:endParaRPr lang="ru-RU"/>
        </a:p>
      </dgm:t>
    </dgm:pt>
    <dgm:pt modelId="{1443F88A-89B6-46C8-9D3E-77774613573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мероприятие «Содействие развитию общего образования»</a:t>
          </a:r>
        </a:p>
      </dgm:t>
    </dgm:pt>
    <dgm:pt modelId="{F20201E4-56B7-4293-8DAA-7887B9CF40FB}" type="parTrans" cxnId="{A2931A98-49D0-497B-8E2E-E6FC2AB1A8E7}">
      <dgm:prSet/>
      <dgm:spPr/>
      <dgm:t>
        <a:bodyPr/>
        <a:lstStyle/>
        <a:p>
          <a:endParaRPr lang="ru-RU"/>
        </a:p>
      </dgm:t>
    </dgm:pt>
    <dgm:pt modelId="{BE188B38-C51D-4848-AD9B-B0417989AC17}" type="sibTrans" cxnId="{A2931A98-49D0-497B-8E2E-E6FC2AB1A8E7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5E9FEEB9-8692-40E8-9098-90B82EE7786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обеспечение возможности </a:t>
          </a:r>
          <a:r>
            <a:rPr lang="ru-RU" sz="20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  <a:t/>
          </a:r>
          <a:br>
            <a:rPr lang="ru-RU" sz="20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</a:br>
          <a:r>
            <a:rPr lang="ru-RU" sz="2000" b="1" dirty="0" smtClean="0">
              <a:solidFill>
                <a:srgbClr val="C00000"/>
              </a:solidFill>
              <a:latin typeface="+mn-lt"/>
              <a:ea typeface="Calibri"/>
              <a:cs typeface="Times New Roman"/>
            </a:rPr>
            <a:t>на </a:t>
          </a:r>
          <a:r>
            <a:rPr lang="ru-RU" sz="2000" b="1" dirty="0">
              <a:solidFill>
                <a:srgbClr val="C00000"/>
              </a:solidFill>
              <a:latin typeface="+mn-lt"/>
              <a:ea typeface="Calibri"/>
              <a:cs typeface="Times New Roman"/>
            </a:rPr>
            <a:t>уровне среднего общего образования обучаться по индивидуальным образовательным траекториям </a:t>
          </a:r>
          <a:r>
            <a:rPr lang="ru-RU" sz="2000" b="1" dirty="0" smtClean="0">
              <a:solidFill>
                <a:srgbClr val="C00000"/>
              </a:solidFill>
              <a:latin typeface="+mn-lt"/>
              <a:ea typeface="Calibri"/>
              <a:cs typeface="Times New Roman"/>
            </a:rPr>
            <a:t/>
          </a:r>
          <a:br>
            <a:rPr lang="ru-RU" sz="2000" b="1" dirty="0" smtClean="0">
              <a:solidFill>
                <a:srgbClr val="C00000"/>
              </a:solidFill>
              <a:latin typeface="+mn-lt"/>
              <a:ea typeface="Calibri"/>
              <a:cs typeface="Times New Roman"/>
            </a:rPr>
          </a:br>
          <a:r>
            <a:rPr lang="ru-RU" sz="20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  <a:t>(</a:t>
          </a:r>
          <a:r>
            <a:rPr lang="ru-RU" sz="20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в </a:t>
          </a:r>
          <a:r>
            <a:rPr lang="ru-RU" sz="20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  <a:t>том числе </a:t>
          </a:r>
          <a:r>
            <a:rPr lang="ru-RU" sz="20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с использованием дистанционных технологий</a:t>
          </a:r>
          <a:r>
            <a:rPr lang="ru-RU" sz="1800" dirty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)</a:t>
          </a:r>
          <a:endParaRPr lang="ru-RU" sz="1800" dirty="0">
            <a:solidFill>
              <a:prstClr val="black"/>
            </a:solidFill>
            <a:ea typeface="Calibri"/>
            <a:cs typeface="Times New Roman"/>
          </a:endParaRPr>
        </a:p>
      </dgm:t>
    </dgm:pt>
    <dgm:pt modelId="{CEC52AD0-856C-491D-BFE2-911EA7368E6E}" type="parTrans" cxnId="{8589A4ED-6D2A-4E5D-8AE6-0E2C7C5128EF}">
      <dgm:prSet/>
      <dgm:spPr/>
      <dgm:t>
        <a:bodyPr/>
        <a:lstStyle/>
        <a:p>
          <a:endParaRPr lang="ru-RU"/>
        </a:p>
      </dgm:t>
    </dgm:pt>
    <dgm:pt modelId="{69793FA4-47AC-45C2-9AD4-CC0353AB61FB}" type="sibTrans" cxnId="{8589A4ED-6D2A-4E5D-8AE6-0E2C7C5128EF}">
      <dgm:prSet/>
      <dgm:spPr/>
      <dgm:t>
        <a:bodyPr/>
        <a:lstStyle/>
        <a:p>
          <a:endParaRPr lang="ru-RU"/>
        </a:p>
      </dgm:t>
    </dgm:pt>
    <dgm:pt modelId="{04ED072C-7908-4280-855B-57854771F3C2}" type="pres">
      <dgm:prSet presAssocID="{A51169B2-7897-49F8-8B0D-5B346BAF3C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747F94-6663-46BE-BAC3-D19DEF10FA1E}" type="pres">
      <dgm:prSet presAssocID="{5D0B008B-052E-4135-A2B8-E8CF2BB87EE8}" presName="node" presStyleLbl="node1" presStyleIdx="0" presStyleCnt="3" custScaleX="109393" custScaleY="186299" custLinFactNeighborX="1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A2183-02AE-4EC4-844B-CC9A1E05BB89}" type="pres">
      <dgm:prSet presAssocID="{4BA0140D-517B-43CB-B7BF-37E9E124E73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A061EAE-810E-43BC-BAC2-88072DC3FC1A}" type="pres">
      <dgm:prSet presAssocID="{4BA0140D-517B-43CB-B7BF-37E9E124E73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4F569C3-13A3-4F34-B35C-6A864354B587}" type="pres">
      <dgm:prSet presAssocID="{1443F88A-89B6-46C8-9D3E-77774613573B}" presName="node" presStyleLbl="node1" presStyleIdx="1" presStyleCnt="3" custScaleX="94547" custScaleY="186299" custLinFactNeighborX="-5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0BE6F-A8FD-46F4-A5C6-2A5F52170B8C}" type="pres">
      <dgm:prSet presAssocID="{BE188B38-C51D-4848-AD9B-B0417989AC1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2DA6488-B277-4733-996E-9F2824B26364}" type="pres">
      <dgm:prSet presAssocID="{BE188B38-C51D-4848-AD9B-B0417989AC1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8D94D0C-AF3F-4344-A16E-670193D5F1C3}" type="pres">
      <dgm:prSet presAssocID="{5E9FEEB9-8692-40E8-9098-90B82EE77867}" presName="node" presStyleLbl="node1" presStyleIdx="2" presStyleCnt="3" custScaleX="122455" custScaleY="186299" custLinFactNeighborX="-9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5F34A7-DDB3-488E-AE98-97F1AC54F7BC}" type="presOf" srcId="{5E9FEEB9-8692-40E8-9098-90B82EE77867}" destId="{48D94D0C-AF3F-4344-A16E-670193D5F1C3}" srcOrd="0" destOrd="0" presId="urn:microsoft.com/office/officeart/2005/8/layout/process1"/>
    <dgm:cxn modelId="{78FE6DAF-614F-41A9-8CFF-AD9B896B6E78}" type="presOf" srcId="{BE188B38-C51D-4848-AD9B-B0417989AC17}" destId="{4BA0BE6F-A8FD-46F4-A5C6-2A5F52170B8C}" srcOrd="0" destOrd="0" presId="urn:microsoft.com/office/officeart/2005/8/layout/process1"/>
    <dgm:cxn modelId="{71AB7EEA-3C04-43C7-87A4-0C28BC9C6665}" type="presOf" srcId="{5D0B008B-052E-4135-A2B8-E8CF2BB87EE8}" destId="{65747F94-6663-46BE-BAC3-D19DEF10FA1E}" srcOrd="0" destOrd="0" presId="urn:microsoft.com/office/officeart/2005/8/layout/process1"/>
    <dgm:cxn modelId="{85C17142-6A73-4E65-876A-0FB634E37582}" type="presOf" srcId="{1443F88A-89B6-46C8-9D3E-77774613573B}" destId="{74F569C3-13A3-4F34-B35C-6A864354B587}" srcOrd="0" destOrd="0" presId="urn:microsoft.com/office/officeart/2005/8/layout/process1"/>
    <dgm:cxn modelId="{B759BAAA-1584-4491-A852-B6B75D8D8B54}" type="presOf" srcId="{A51169B2-7897-49F8-8B0D-5B346BAF3CEF}" destId="{04ED072C-7908-4280-855B-57854771F3C2}" srcOrd="0" destOrd="0" presId="urn:microsoft.com/office/officeart/2005/8/layout/process1"/>
    <dgm:cxn modelId="{8589A4ED-6D2A-4E5D-8AE6-0E2C7C5128EF}" srcId="{A51169B2-7897-49F8-8B0D-5B346BAF3CEF}" destId="{5E9FEEB9-8692-40E8-9098-90B82EE77867}" srcOrd="2" destOrd="0" parTransId="{CEC52AD0-856C-491D-BFE2-911EA7368E6E}" sibTransId="{69793FA4-47AC-45C2-9AD4-CC0353AB61FB}"/>
    <dgm:cxn modelId="{9BED3B1A-FE26-4A65-A8F0-968CDE88DE6A}" type="presOf" srcId="{4BA0140D-517B-43CB-B7BF-37E9E124E73D}" destId="{FA061EAE-810E-43BC-BAC2-88072DC3FC1A}" srcOrd="1" destOrd="0" presId="urn:microsoft.com/office/officeart/2005/8/layout/process1"/>
    <dgm:cxn modelId="{D6BF1A91-9366-4665-A40C-BECB03F15DF9}" type="presOf" srcId="{4BA0140D-517B-43CB-B7BF-37E9E124E73D}" destId="{D50A2183-02AE-4EC4-844B-CC9A1E05BB89}" srcOrd="0" destOrd="0" presId="urn:microsoft.com/office/officeart/2005/8/layout/process1"/>
    <dgm:cxn modelId="{A2931A98-49D0-497B-8E2E-E6FC2AB1A8E7}" srcId="{A51169B2-7897-49F8-8B0D-5B346BAF3CEF}" destId="{1443F88A-89B6-46C8-9D3E-77774613573B}" srcOrd="1" destOrd="0" parTransId="{F20201E4-56B7-4293-8DAA-7887B9CF40FB}" sibTransId="{BE188B38-C51D-4848-AD9B-B0417989AC17}"/>
    <dgm:cxn modelId="{65599C44-96E8-45D1-A8C3-3A363CB56316}" srcId="{A51169B2-7897-49F8-8B0D-5B346BAF3CEF}" destId="{5D0B008B-052E-4135-A2B8-E8CF2BB87EE8}" srcOrd="0" destOrd="0" parTransId="{DA9173F1-5B6D-4A63-A6B6-D223E0B8608F}" sibTransId="{4BA0140D-517B-43CB-B7BF-37E9E124E73D}"/>
    <dgm:cxn modelId="{BC77E513-66D7-4F3E-8F92-F91E5EEC2ACA}" type="presOf" srcId="{BE188B38-C51D-4848-AD9B-B0417989AC17}" destId="{F2DA6488-B277-4733-996E-9F2824B26364}" srcOrd="1" destOrd="0" presId="urn:microsoft.com/office/officeart/2005/8/layout/process1"/>
    <dgm:cxn modelId="{36922405-E98D-481B-9F8E-79F5A368E745}" type="presParOf" srcId="{04ED072C-7908-4280-855B-57854771F3C2}" destId="{65747F94-6663-46BE-BAC3-D19DEF10FA1E}" srcOrd="0" destOrd="0" presId="urn:microsoft.com/office/officeart/2005/8/layout/process1"/>
    <dgm:cxn modelId="{41015C8E-9335-4394-A796-48189F9DACC4}" type="presParOf" srcId="{04ED072C-7908-4280-855B-57854771F3C2}" destId="{D50A2183-02AE-4EC4-844B-CC9A1E05BB89}" srcOrd="1" destOrd="0" presId="urn:microsoft.com/office/officeart/2005/8/layout/process1"/>
    <dgm:cxn modelId="{CBCF49C2-CF6B-4F02-82B7-DB6A98C43895}" type="presParOf" srcId="{D50A2183-02AE-4EC4-844B-CC9A1E05BB89}" destId="{FA061EAE-810E-43BC-BAC2-88072DC3FC1A}" srcOrd="0" destOrd="0" presId="urn:microsoft.com/office/officeart/2005/8/layout/process1"/>
    <dgm:cxn modelId="{3E897C12-5A4F-4F71-AF2E-2BE68F20C687}" type="presParOf" srcId="{04ED072C-7908-4280-855B-57854771F3C2}" destId="{74F569C3-13A3-4F34-B35C-6A864354B587}" srcOrd="2" destOrd="0" presId="urn:microsoft.com/office/officeart/2005/8/layout/process1"/>
    <dgm:cxn modelId="{22661A7A-C8CB-49DE-B0BD-E11AFB329C3F}" type="presParOf" srcId="{04ED072C-7908-4280-855B-57854771F3C2}" destId="{4BA0BE6F-A8FD-46F4-A5C6-2A5F52170B8C}" srcOrd="3" destOrd="0" presId="urn:microsoft.com/office/officeart/2005/8/layout/process1"/>
    <dgm:cxn modelId="{69C63D12-E829-4A91-9F64-63CA5FEC361D}" type="presParOf" srcId="{4BA0BE6F-A8FD-46F4-A5C6-2A5F52170B8C}" destId="{F2DA6488-B277-4733-996E-9F2824B26364}" srcOrd="0" destOrd="0" presId="urn:microsoft.com/office/officeart/2005/8/layout/process1"/>
    <dgm:cxn modelId="{87267904-6895-4C02-BD1C-FAD71E4C5EDE}" type="presParOf" srcId="{04ED072C-7908-4280-855B-57854771F3C2}" destId="{48D94D0C-AF3F-4344-A16E-670193D5F1C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1744E-20B8-4867-852E-57A9C157E53F}" type="doc">
      <dgm:prSet loTypeId="urn:microsoft.com/office/officeart/2005/8/layout/StepDownProcess" loCatId="process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E3663B6B-A63B-485E-AD7F-1C99B9623DFF}">
      <dgm:prSet custT="1"/>
      <dgm:spPr/>
      <dgm:t>
        <a:bodyPr/>
        <a:lstStyle/>
        <a:p>
          <a:r>
            <a:rPr lang="ru-RU" sz="2000" dirty="0">
              <a:solidFill>
                <a:srgbClr val="002060"/>
              </a:solidFill>
              <a:cs typeface="Segoe UI" panose="020B0502040204020203" pitchFamily="34" charset="0"/>
            </a:rPr>
            <a:t>Среднее общее образование направлено на дальнейшее становление и формирование личности обучающегося, развитие интереса к познанию и творческих способностей обучающегося, </a:t>
          </a:r>
          <a:r>
            <a:rPr lang="ru-RU" sz="2000" dirty="0">
              <a:solidFill>
                <a:srgbClr val="C00000"/>
              </a:solidFill>
              <a:cs typeface="Segoe UI" panose="020B0502040204020203" pitchFamily="34" charset="0"/>
            </a:rPr>
            <a:t>формирование навыков самостоятельной учебной деятельности на основе индивидуализации и профессиональной ориентации содержания общего образования </a:t>
          </a:r>
          <a:r>
            <a:rPr lang="ru-RU" sz="2000" dirty="0">
              <a:solidFill>
                <a:srgbClr val="002060"/>
              </a:solidFill>
              <a:cs typeface="Segoe UI" panose="020B0502040204020203" pitchFamily="34" charset="0"/>
            </a:rPr>
            <a:t>…</a:t>
          </a:r>
        </a:p>
        <a:p>
          <a:r>
            <a:rPr lang="ru-RU" sz="2000" dirty="0">
              <a:solidFill>
                <a:srgbClr val="002060"/>
              </a:solidFill>
              <a:cs typeface="Segoe UI" panose="020B0502040204020203" pitchFamily="34" charset="0"/>
            </a:rPr>
            <a:t>(ч.3 ст. 66 Закона об образовании)</a:t>
          </a:r>
        </a:p>
      </dgm:t>
    </dgm:pt>
    <dgm:pt modelId="{AF2DDA89-3492-4FAD-927E-2F38DD652F9E}" type="parTrans" cxnId="{E86295D0-66F5-4EB6-A4E6-501EFB3A8D2D}">
      <dgm:prSet/>
      <dgm:spPr/>
      <dgm:t>
        <a:bodyPr/>
        <a:lstStyle/>
        <a:p>
          <a:endParaRPr lang="ru-RU"/>
        </a:p>
      </dgm:t>
    </dgm:pt>
    <dgm:pt modelId="{F5472902-B88E-4662-8398-D52BCBD1A149}" type="sibTrans" cxnId="{E86295D0-66F5-4EB6-A4E6-501EFB3A8D2D}">
      <dgm:prSet/>
      <dgm:spPr/>
      <dgm:t>
        <a:bodyPr/>
        <a:lstStyle/>
        <a:p>
          <a:endParaRPr lang="ru-RU"/>
        </a:p>
      </dgm:t>
    </dgm:pt>
    <dgm:pt modelId="{86957A5B-7234-4560-BA64-E3FF512B926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rPr>
            <a:t>Изучение дополнительных учебных предметов, курсов по выбору обучающихся в 10-11 классах обеспечивает удовлетворение индивидуальных запросов обучающихся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rPr>
            <a:t>(п. 10 ФГОС СОО)</a:t>
          </a:r>
        </a:p>
      </dgm:t>
    </dgm:pt>
    <dgm:pt modelId="{4D68F1A5-6CC3-4EDE-AA09-4C5812E016B5}" type="parTrans" cxnId="{FAC25952-F56D-424A-9E50-265C28076EBE}">
      <dgm:prSet/>
      <dgm:spPr/>
      <dgm:t>
        <a:bodyPr/>
        <a:lstStyle/>
        <a:p>
          <a:endParaRPr lang="ru-RU"/>
        </a:p>
      </dgm:t>
    </dgm:pt>
    <dgm:pt modelId="{F226615D-32E2-4D1D-86A0-DCD54FE4CC64}" type="sibTrans" cxnId="{FAC25952-F56D-424A-9E50-265C28076EBE}">
      <dgm:prSet/>
      <dgm:spPr/>
      <dgm:t>
        <a:bodyPr/>
        <a:lstStyle/>
        <a:p>
          <a:endParaRPr lang="ru-RU"/>
        </a:p>
      </dgm:t>
    </dgm:pt>
    <dgm:pt modelId="{E3078123-9C75-4C79-B47B-BD7E2C48F796}" type="pres">
      <dgm:prSet presAssocID="{52E1744E-20B8-4867-852E-57A9C157E53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98F7C24-E6FC-446D-BBFB-EB0BA734E2B9}" type="pres">
      <dgm:prSet presAssocID="{E3663B6B-A63B-485E-AD7F-1C99B9623DFF}" presName="composite" presStyleCnt="0"/>
      <dgm:spPr/>
    </dgm:pt>
    <dgm:pt modelId="{1CF32013-36D9-461C-9D4E-0BCC5F9CEEC1}" type="pres">
      <dgm:prSet presAssocID="{E3663B6B-A63B-485E-AD7F-1C99B9623DFF}" presName="bentUpArrow1" presStyleLbl="alignImgPlace1" presStyleIdx="0" presStyleCnt="1" custLinFactNeighborX="-42762" custLinFactNeighborY="8350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254000">
          <a:bevelT w="190500" h="38100"/>
        </a:sp3d>
      </dgm:spPr>
      <dgm:t>
        <a:bodyPr/>
        <a:lstStyle/>
        <a:p>
          <a:endParaRPr lang="ru-RU"/>
        </a:p>
      </dgm:t>
    </dgm:pt>
    <dgm:pt modelId="{4DD0A099-3FA2-42C9-B672-536A7DB10DBB}" type="pres">
      <dgm:prSet presAssocID="{E3663B6B-A63B-485E-AD7F-1C99B9623DFF}" presName="ParentText" presStyleLbl="node1" presStyleIdx="0" presStyleCnt="2" custScaleX="189278" custScaleY="910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505EE-AFCD-4940-B21D-696C53D38FBF}" type="pres">
      <dgm:prSet presAssocID="{E3663B6B-A63B-485E-AD7F-1C99B9623DFF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89A1FD2D-3E03-4DCC-A91D-54D4D1939AFB}" type="pres">
      <dgm:prSet presAssocID="{F5472902-B88E-4662-8398-D52BCBD1A149}" presName="sibTrans" presStyleCnt="0"/>
      <dgm:spPr/>
    </dgm:pt>
    <dgm:pt modelId="{1EEF0F22-B372-47E8-A64C-EA7BD5FC6E52}" type="pres">
      <dgm:prSet presAssocID="{86957A5B-7234-4560-BA64-E3FF512B9260}" presName="composite" presStyleCnt="0"/>
      <dgm:spPr/>
    </dgm:pt>
    <dgm:pt modelId="{E0653DEA-0CFC-4CC3-9BC8-0E1A3C2C6E99}" type="pres">
      <dgm:prSet presAssocID="{86957A5B-7234-4560-BA64-E3FF512B9260}" presName="ParentText" presStyleLbl="node1" presStyleIdx="1" presStyleCnt="2" custScaleX="116149" custLinFactNeighborX="1142" custLinFactNeighborY="-50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6295D0-66F5-4EB6-A4E6-501EFB3A8D2D}" srcId="{52E1744E-20B8-4867-852E-57A9C157E53F}" destId="{E3663B6B-A63B-485E-AD7F-1C99B9623DFF}" srcOrd="0" destOrd="0" parTransId="{AF2DDA89-3492-4FAD-927E-2F38DD652F9E}" sibTransId="{F5472902-B88E-4662-8398-D52BCBD1A149}"/>
    <dgm:cxn modelId="{187ACAE9-4178-4A0B-BD68-67D452A2EA03}" type="presOf" srcId="{E3663B6B-A63B-485E-AD7F-1C99B9623DFF}" destId="{4DD0A099-3FA2-42C9-B672-536A7DB10DBB}" srcOrd="0" destOrd="0" presId="urn:microsoft.com/office/officeart/2005/8/layout/StepDownProcess"/>
    <dgm:cxn modelId="{0B863436-B05E-44F9-9C8A-7A203B421AE6}" type="presOf" srcId="{52E1744E-20B8-4867-852E-57A9C157E53F}" destId="{E3078123-9C75-4C79-B47B-BD7E2C48F796}" srcOrd="0" destOrd="0" presId="urn:microsoft.com/office/officeart/2005/8/layout/StepDownProcess"/>
    <dgm:cxn modelId="{FAC25952-F56D-424A-9E50-265C28076EBE}" srcId="{52E1744E-20B8-4867-852E-57A9C157E53F}" destId="{86957A5B-7234-4560-BA64-E3FF512B9260}" srcOrd="1" destOrd="0" parTransId="{4D68F1A5-6CC3-4EDE-AA09-4C5812E016B5}" sibTransId="{F226615D-32E2-4D1D-86A0-DCD54FE4CC64}"/>
    <dgm:cxn modelId="{AFD68BC0-E639-44DE-BBE3-0F9F46085745}" type="presOf" srcId="{86957A5B-7234-4560-BA64-E3FF512B9260}" destId="{E0653DEA-0CFC-4CC3-9BC8-0E1A3C2C6E99}" srcOrd="0" destOrd="0" presId="urn:microsoft.com/office/officeart/2005/8/layout/StepDownProcess"/>
    <dgm:cxn modelId="{9E6A79BA-BEC4-407C-857A-F928928A4CA4}" type="presParOf" srcId="{E3078123-9C75-4C79-B47B-BD7E2C48F796}" destId="{B98F7C24-E6FC-446D-BBFB-EB0BA734E2B9}" srcOrd="0" destOrd="0" presId="urn:microsoft.com/office/officeart/2005/8/layout/StepDownProcess"/>
    <dgm:cxn modelId="{C5EA641C-F67E-4E5C-B755-B1F567DD193F}" type="presParOf" srcId="{B98F7C24-E6FC-446D-BBFB-EB0BA734E2B9}" destId="{1CF32013-36D9-461C-9D4E-0BCC5F9CEEC1}" srcOrd="0" destOrd="0" presId="urn:microsoft.com/office/officeart/2005/8/layout/StepDownProcess"/>
    <dgm:cxn modelId="{72967636-88D5-4ECB-9EEE-272F8359BE3B}" type="presParOf" srcId="{B98F7C24-E6FC-446D-BBFB-EB0BA734E2B9}" destId="{4DD0A099-3FA2-42C9-B672-536A7DB10DBB}" srcOrd="1" destOrd="0" presId="urn:microsoft.com/office/officeart/2005/8/layout/StepDownProcess"/>
    <dgm:cxn modelId="{C5196ECE-22F7-4CF1-BB1F-05D3744CCE93}" type="presParOf" srcId="{B98F7C24-E6FC-446D-BBFB-EB0BA734E2B9}" destId="{48E505EE-AFCD-4940-B21D-696C53D38FBF}" srcOrd="2" destOrd="0" presId="urn:microsoft.com/office/officeart/2005/8/layout/StepDownProcess"/>
    <dgm:cxn modelId="{868A84B3-849A-4A94-AFCA-D53ABAEE845C}" type="presParOf" srcId="{E3078123-9C75-4C79-B47B-BD7E2C48F796}" destId="{89A1FD2D-3E03-4DCC-A91D-54D4D1939AFB}" srcOrd="1" destOrd="0" presId="urn:microsoft.com/office/officeart/2005/8/layout/StepDownProcess"/>
    <dgm:cxn modelId="{A091D1D2-C93F-48C1-8E69-A4F71DB48C2B}" type="presParOf" srcId="{E3078123-9C75-4C79-B47B-BD7E2C48F796}" destId="{1EEF0F22-B372-47E8-A64C-EA7BD5FC6E52}" srcOrd="2" destOrd="0" presId="urn:microsoft.com/office/officeart/2005/8/layout/StepDownProcess"/>
    <dgm:cxn modelId="{AF23BBFE-EFAA-4398-803D-5DFF32626A6B}" type="presParOf" srcId="{1EEF0F22-B372-47E8-A64C-EA7BD5FC6E52}" destId="{E0653DEA-0CFC-4CC3-9BC8-0E1A3C2C6E9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3A2E4F-C8EB-4899-A74D-FB06635E6B0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E33091-A91F-49E6-A562-69110DC7389E}">
      <dgm:prSet custT="1"/>
      <dgm:spPr/>
      <dgm:t>
        <a:bodyPr/>
        <a:lstStyle/>
        <a:p>
          <a:pPr algn="just"/>
          <a:r>
            <a:rPr lang="ru-RU" sz="2200" b="1" dirty="0">
              <a:solidFill>
                <a:srgbClr val="C00000"/>
              </a:solidFill>
            </a:rPr>
            <a:t>Индивидуальная образовательная траектория обучающихся </a:t>
          </a:r>
          <a:r>
            <a:rPr lang="ru-RU" sz="2200" dirty="0">
              <a:solidFill>
                <a:srgbClr val="002060"/>
              </a:solidFill>
            </a:rPr>
            <a:t>-  разнообразие форм получения образования в образовательной организации, обеспечение возможности выбора обучающимся формы получения образования, уровня освоения предметного материала, учителя, учебной группы, обеспечения тьюторского сопровождения образовательной траектории обучающегося </a:t>
          </a:r>
        </a:p>
        <a:p>
          <a:pPr algn="just"/>
          <a:r>
            <a:rPr lang="ru-RU" sz="2000" dirty="0">
              <a:solidFill>
                <a:srgbClr val="002060"/>
              </a:solidFill>
            </a:rPr>
            <a:t>(п. </a:t>
          </a:r>
          <a:r>
            <a:rPr lang="en-US" sz="2000" dirty="0">
              <a:solidFill>
                <a:srgbClr val="002060"/>
              </a:solidFill>
            </a:rPr>
            <a:t>II</a:t>
          </a:r>
          <a:r>
            <a:rPr lang="ru-RU" sz="2000" dirty="0">
              <a:solidFill>
                <a:srgbClr val="002060"/>
              </a:solidFill>
            </a:rPr>
            <a:t> 1.7. ПООП СОО).</a:t>
          </a:r>
        </a:p>
      </dgm:t>
    </dgm:pt>
    <dgm:pt modelId="{E19A8ED6-99D8-4F47-8880-3B8726177ECE}" type="parTrans" cxnId="{49D3D138-C490-4A74-805D-D66BF155FE63}">
      <dgm:prSet/>
      <dgm:spPr/>
      <dgm:t>
        <a:bodyPr/>
        <a:lstStyle/>
        <a:p>
          <a:endParaRPr lang="ru-RU"/>
        </a:p>
      </dgm:t>
    </dgm:pt>
    <dgm:pt modelId="{EDD1044A-671A-4AA9-AB3D-912740A3E5D1}" type="sibTrans" cxnId="{49D3D138-C490-4A74-805D-D66BF155FE63}">
      <dgm:prSet/>
      <dgm:spPr/>
      <dgm:t>
        <a:bodyPr/>
        <a:lstStyle/>
        <a:p>
          <a:endParaRPr lang="ru-RU"/>
        </a:p>
      </dgm:t>
    </dgm:pt>
    <dgm:pt modelId="{AF4964BD-7765-4AB1-8741-31FEC0534EF4}">
      <dgm:prSet custT="1"/>
      <dgm:spPr/>
      <dgm:t>
        <a:bodyPr/>
        <a:lstStyle/>
        <a:p>
          <a:pPr algn="just"/>
          <a:r>
            <a:rPr lang="ru-RU" sz="2200" dirty="0">
              <a:solidFill>
                <a:srgbClr val="002060"/>
              </a:solidFill>
              <a:latin typeface="+mn-lt"/>
            </a:rPr>
            <a:t>Работа учителя по формированию и сопровождению индивидуальных образовательных траекторий обучающихся на уровнях начального общего, основного общего и среднего общего образования – как показатель </a:t>
          </a:r>
          <a:r>
            <a:rPr lang="ru-RU" sz="2200" dirty="0">
              <a:solidFill>
                <a:srgbClr val="002060"/>
              </a:solidFill>
              <a:effectLst/>
              <a:latin typeface="+mn-lt"/>
              <a:ea typeface="Times New Roman"/>
            </a:rPr>
            <a:t>оценки качества деятельности педагогических работников </a:t>
          </a:r>
          <a:r>
            <a:rPr lang="ru-RU" sz="2000" dirty="0">
              <a:solidFill>
                <a:srgbClr val="002060"/>
              </a:solidFill>
              <a:effectLst/>
              <a:latin typeface="+mn-lt"/>
              <a:ea typeface="Times New Roman"/>
            </a:rPr>
            <a:t>(п. 3.3.1.ПООП НОО, п. 3.2.1. ПООП ООО, п. </a:t>
          </a:r>
          <a:r>
            <a:rPr lang="en-US" sz="2000" dirty="0">
              <a:solidFill>
                <a:srgbClr val="002060"/>
              </a:solidFill>
              <a:effectLst/>
              <a:latin typeface="+mn-lt"/>
              <a:ea typeface="Times New Roman"/>
            </a:rPr>
            <a:t>III</a:t>
          </a:r>
          <a:r>
            <a:rPr lang="ru-RU" sz="2000" dirty="0">
              <a:solidFill>
                <a:srgbClr val="002060"/>
              </a:solidFill>
              <a:effectLst/>
              <a:latin typeface="+mn-lt"/>
              <a:ea typeface="Times New Roman"/>
            </a:rPr>
            <a:t>.3.1.) </a:t>
          </a:r>
          <a:r>
            <a:rPr lang="ru-RU" sz="2000" dirty="0">
              <a:solidFill>
                <a:srgbClr val="002060"/>
              </a:solidFill>
              <a:latin typeface="+mn-lt"/>
            </a:rPr>
            <a:t>  </a:t>
          </a:r>
        </a:p>
      </dgm:t>
    </dgm:pt>
    <dgm:pt modelId="{C3E3873B-A3A8-4EC5-8836-38C78242C57F}" type="sibTrans" cxnId="{0DF009BC-D1A8-4C48-A014-89BDB62BEFCC}">
      <dgm:prSet/>
      <dgm:spPr/>
      <dgm:t>
        <a:bodyPr/>
        <a:lstStyle/>
        <a:p>
          <a:endParaRPr lang="ru-RU"/>
        </a:p>
      </dgm:t>
    </dgm:pt>
    <dgm:pt modelId="{7F77FD7A-CD05-440D-8DA7-6F993394E6A0}" type="parTrans" cxnId="{0DF009BC-D1A8-4C48-A014-89BDB62BEFCC}">
      <dgm:prSet/>
      <dgm:spPr/>
      <dgm:t>
        <a:bodyPr/>
        <a:lstStyle/>
        <a:p>
          <a:endParaRPr lang="ru-RU"/>
        </a:p>
      </dgm:t>
    </dgm:pt>
    <dgm:pt modelId="{A48C7DB8-4A4C-48F7-8C99-6E733809F089}" type="pres">
      <dgm:prSet presAssocID="{083A2E4F-C8EB-4899-A74D-FB06635E6B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A6F707-3E9E-4C8D-B88C-44A32B7BAC08}" type="pres">
      <dgm:prSet presAssocID="{79E33091-A91F-49E6-A562-69110DC7389E}" presName="parentText" presStyleLbl="node1" presStyleIdx="0" presStyleCnt="2" custLinFactNeighborY="7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919A1-DBC6-4C0B-A8BB-686714737D59}" type="pres">
      <dgm:prSet presAssocID="{EDD1044A-671A-4AA9-AB3D-912740A3E5D1}" presName="spacer" presStyleCnt="0"/>
      <dgm:spPr/>
    </dgm:pt>
    <dgm:pt modelId="{4F6BA056-5F82-41EE-993B-802BA2AFBF2C}" type="pres">
      <dgm:prSet presAssocID="{AF4964BD-7765-4AB1-8741-31FEC0534EF4}" presName="parentText" presStyleLbl="node1" presStyleIdx="1" presStyleCnt="2" custScaleY="759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1C932C-B4D2-4CE8-96E9-A6E3FD5BFFC3}" type="presOf" srcId="{79E33091-A91F-49E6-A562-69110DC7389E}" destId="{A6A6F707-3E9E-4C8D-B88C-44A32B7BAC08}" srcOrd="0" destOrd="0" presId="urn:microsoft.com/office/officeart/2005/8/layout/vList2"/>
    <dgm:cxn modelId="{49D3D138-C490-4A74-805D-D66BF155FE63}" srcId="{083A2E4F-C8EB-4899-A74D-FB06635E6B07}" destId="{79E33091-A91F-49E6-A562-69110DC7389E}" srcOrd="0" destOrd="0" parTransId="{E19A8ED6-99D8-4F47-8880-3B8726177ECE}" sibTransId="{EDD1044A-671A-4AA9-AB3D-912740A3E5D1}"/>
    <dgm:cxn modelId="{87D43803-2D87-48B2-892B-B7276AD915CC}" type="presOf" srcId="{083A2E4F-C8EB-4899-A74D-FB06635E6B07}" destId="{A48C7DB8-4A4C-48F7-8C99-6E733809F089}" srcOrd="0" destOrd="0" presId="urn:microsoft.com/office/officeart/2005/8/layout/vList2"/>
    <dgm:cxn modelId="{C1C188AF-B88C-42B2-900F-6E08B153DA93}" type="presOf" srcId="{AF4964BD-7765-4AB1-8741-31FEC0534EF4}" destId="{4F6BA056-5F82-41EE-993B-802BA2AFBF2C}" srcOrd="0" destOrd="0" presId="urn:microsoft.com/office/officeart/2005/8/layout/vList2"/>
    <dgm:cxn modelId="{0DF009BC-D1A8-4C48-A014-89BDB62BEFCC}" srcId="{083A2E4F-C8EB-4899-A74D-FB06635E6B07}" destId="{AF4964BD-7765-4AB1-8741-31FEC0534EF4}" srcOrd="1" destOrd="0" parTransId="{7F77FD7A-CD05-440D-8DA7-6F993394E6A0}" sibTransId="{C3E3873B-A3A8-4EC5-8836-38C78242C57F}"/>
    <dgm:cxn modelId="{1BF815C9-410B-42F9-9BC1-EEAFE9400343}" type="presParOf" srcId="{A48C7DB8-4A4C-48F7-8C99-6E733809F089}" destId="{A6A6F707-3E9E-4C8D-B88C-44A32B7BAC08}" srcOrd="0" destOrd="0" presId="urn:microsoft.com/office/officeart/2005/8/layout/vList2"/>
    <dgm:cxn modelId="{A463584B-95D4-4CFC-8EDB-5714724DF80E}" type="presParOf" srcId="{A48C7DB8-4A4C-48F7-8C99-6E733809F089}" destId="{23B919A1-DBC6-4C0B-A8BB-686714737D59}" srcOrd="1" destOrd="0" presId="urn:microsoft.com/office/officeart/2005/8/layout/vList2"/>
    <dgm:cxn modelId="{F34B7B9B-3257-4ED9-9C1A-4404DE46D833}" type="presParOf" srcId="{A48C7DB8-4A4C-48F7-8C99-6E733809F089}" destId="{4F6BA056-5F82-41EE-993B-802BA2AFBF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06AC19-5B76-4BE5-9B16-03D8F84A6358}" type="doc">
      <dgm:prSet loTypeId="urn:microsoft.com/office/officeart/2009/3/layout/StepUpProcess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51149CA-19C8-4B5F-8D17-889304D1E792}">
      <dgm:prSet phldrT="[Текст]" custT="1"/>
      <dgm:spPr/>
      <dgm:t>
        <a:bodyPr/>
        <a:lstStyle/>
        <a:p>
          <a:r>
            <a:rPr lang="ru-RU" sz="2400" b="1" u="sng" dirty="0">
              <a:solidFill>
                <a:srgbClr val="002060"/>
              </a:solidFill>
            </a:rPr>
            <a:t>Основное общее образование:</a:t>
          </a:r>
        </a:p>
        <a:p>
          <a:r>
            <a:rPr lang="ru-RU" sz="2400" b="0" dirty="0" smtClean="0">
              <a:solidFill>
                <a:srgbClr val="002060"/>
              </a:solidFill>
            </a:rPr>
            <a:t>- Естественнонаучный </a:t>
          </a:r>
          <a:endParaRPr lang="ru-RU" sz="2400" b="0" dirty="0">
            <a:solidFill>
              <a:srgbClr val="002060"/>
            </a:solidFill>
          </a:endParaRPr>
        </a:p>
        <a:p>
          <a:r>
            <a:rPr lang="ru-RU" sz="2400" b="0" dirty="0">
              <a:solidFill>
                <a:srgbClr val="002060"/>
              </a:solidFill>
            </a:rPr>
            <a:t>(физико-математический, </a:t>
          </a:r>
          <a:r>
            <a:rPr lang="ru-RU" sz="2400" b="0" dirty="0" smtClean="0">
              <a:solidFill>
                <a:srgbClr val="002060"/>
              </a:solidFill>
            </a:rPr>
            <a:t>химико-биологический)</a:t>
          </a:r>
        </a:p>
        <a:p>
          <a:r>
            <a:rPr lang="ru-RU" sz="2400" b="0" dirty="0" smtClean="0">
              <a:solidFill>
                <a:srgbClr val="002060"/>
              </a:solidFill>
            </a:rPr>
            <a:t>- Гуманитарный</a:t>
          </a:r>
          <a:endParaRPr lang="ru-RU" sz="2400" b="0" dirty="0">
            <a:solidFill>
              <a:srgbClr val="002060"/>
            </a:solidFill>
          </a:endParaRPr>
        </a:p>
      </dgm:t>
    </dgm:pt>
    <dgm:pt modelId="{42AE9A71-7A9C-4248-AC41-97EE7F47A616}" type="parTrans" cxnId="{9F6A1097-7FB9-41DE-B9A7-92C241BE3868}">
      <dgm:prSet/>
      <dgm:spPr/>
      <dgm:t>
        <a:bodyPr/>
        <a:lstStyle/>
        <a:p>
          <a:endParaRPr lang="ru-RU"/>
        </a:p>
      </dgm:t>
    </dgm:pt>
    <dgm:pt modelId="{F48CB0C8-2A40-4DD1-8557-C6EE2D580FC8}" type="sibTrans" cxnId="{9F6A1097-7FB9-41DE-B9A7-92C241BE3868}">
      <dgm:prSet/>
      <dgm:spPr/>
      <dgm:t>
        <a:bodyPr/>
        <a:lstStyle/>
        <a:p>
          <a:endParaRPr lang="ru-RU"/>
        </a:p>
      </dgm:t>
    </dgm:pt>
    <dgm:pt modelId="{B8DAEC11-EB15-4EF5-AE9A-67AF55B48557}">
      <dgm:prSet phldrT="[Текст]" custT="1"/>
      <dgm:spPr/>
      <dgm:t>
        <a:bodyPr/>
        <a:lstStyle/>
        <a:p>
          <a:r>
            <a:rPr lang="ru-RU" sz="2400" b="1" u="sng" dirty="0">
              <a:solidFill>
                <a:srgbClr val="002060"/>
              </a:solidFill>
            </a:rPr>
            <a:t>Среднее общее образование:</a:t>
          </a:r>
        </a:p>
        <a:p>
          <a:r>
            <a:rPr lang="ru-RU" sz="2400" b="0" dirty="0">
              <a:solidFill>
                <a:srgbClr val="002060"/>
              </a:solidFill>
            </a:rPr>
            <a:t>- </a:t>
          </a:r>
          <a:r>
            <a:rPr lang="ru-RU" sz="2400" b="0" dirty="0" smtClean="0">
              <a:solidFill>
                <a:srgbClr val="002060"/>
              </a:solidFill>
            </a:rPr>
            <a:t>Естественнонаучный</a:t>
          </a:r>
        </a:p>
        <a:p>
          <a:r>
            <a:rPr lang="ru-RU" sz="2400" b="0" dirty="0" smtClean="0">
              <a:solidFill>
                <a:srgbClr val="002060"/>
              </a:solidFill>
            </a:rPr>
            <a:t>- Гуманитарный (филологический, социально-гуманитарный)</a:t>
          </a:r>
          <a:endParaRPr lang="ru-RU" sz="2400" b="0" dirty="0">
            <a:solidFill>
              <a:srgbClr val="002060"/>
            </a:solidFill>
          </a:endParaRPr>
        </a:p>
      </dgm:t>
    </dgm:pt>
    <dgm:pt modelId="{8E0FEEF5-926B-4F3E-823C-33BC5141888B}" type="parTrans" cxnId="{7B1A365C-4C0A-42C5-9F47-C576C35C52B8}">
      <dgm:prSet/>
      <dgm:spPr/>
      <dgm:t>
        <a:bodyPr/>
        <a:lstStyle/>
        <a:p>
          <a:endParaRPr lang="ru-RU"/>
        </a:p>
      </dgm:t>
    </dgm:pt>
    <dgm:pt modelId="{178BD5B5-91CA-41D6-A7EF-081E02C32369}" type="sibTrans" cxnId="{7B1A365C-4C0A-42C5-9F47-C576C35C52B8}">
      <dgm:prSet/>
      <dgm:spPr/>
      <dgm:t>
        <a:bodyPr/>
        <a:lstStyle/>
        <a:p>
          <a:endParaRPr lang="ru-RU"/>
        </a:p>
      </dgm:t>
    </dgm:pt>
    <dgm:pt modelId="{F09EB743-BE3B-42FC-83C8-955CEAD0ADAF}" type="pres">
      <dgm:prSet presAssocID="{4906AC19-5B76-4BE5-9B16-03D8F84A635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85279FE-EE66-4821-834F-A20C603B0885}" type="pres">
      <dgm:prSet presAssocID="{751149CA-19C8-4B5F-8D17-889304D1E792}" presName="composite" presStyleCnt="0"/>
      <dgm:spPr/>
    </dgm:pt>
    <dgm:pt modelId="{B022659D-562F-4841-BF32-87338DD75C89}" type="pres">
      <dgm:prSet presAssocID="{751149CA-19C8-4B5F-8D17-889304D1E792}" presName="LShape" presStyleLbl="alignNode1" presStyleIdx="0" presStyleCnt="3" custScaleX="97406" custScaleY="131296" custLinFactNeighborX="661" custLinFactNeighborY="25332"/>
      <dgm:spPr/>
    </dgm:pt>
    <dgm:pt modelId="{BEECC141-3A42-429C-9281-FE9F5D836E04}" type="pres">
      <dgm:prSet presAssocID="{751149CA-19C8-4B5F-8D17-889304D1E792}" presName="ParentText" presStyleLbl="revTx" presStyleIdx="0" presStyleCnt="2" custScaleY="84273" custLinFactNeighborX="5329" custLinFactNeighborY="1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15662-B97B-467D-A760-152CDAD0757E}" type="pres">
      <dgm:prSet presAssocID="{751149CA-19C8-4B5F-8D17-889304D1E792}" presName="Triangle" presStyleLbl="alignNode1" presStyleIdx="1" presStyleCnt="3" custLinFactNeighborX="-11831" custLinFactNeighborY="31744"/>
      <dgm:spPr/>
    </dgm:pt>
    <dgm:pt modelId="{45ECC227-3851-469F-9542-61702DA0BBC9}" type="pres">
      <dgm:prSet presAssocID="{F48CB0C8-2A40-4DD1-8557-C6EE2D580FC8}" presName="sibTrans" presStyleCnt="0"/>
      <dgm:spPr/>
    </dgm:pt>
    <dgm:pt modelId="{7EFE67A2-CC4C-4FA9-915C-D685ED892766}" type="pres">
      <dgm:prSet presAssocID="{F48CB0C8-2A40-4DD1-8557-C6EE2D580FC8}" presName="space" presStyleCnt="0"/>
      <dgm:spPr/>
    </dgm:pt>
    <dgm:pt modelId="{DF6C4AEF-4B01-42F9-AC5F-303BF1D5EFA9}" type="pres">
      <dgm:prSet presAssocID="{B8DAEC11-EB15-4EF5-AE9A-67AF55B48557}" presName="composite" presStyleCnt="0"/>
      <dgm:spPr/>
    </dgm:pt>
    <dgm:pt modelId="{CB545413-C957-4FBC-9000-530B2A0042DD}" type="pres">
      <dgm:prSet presAssocID="{B8DAEC11-EB15-4EF5-AE9A-67AF55B48557}" presName="LShape" presStyleLbl="alignNode1" presStyleIdx="2" presStyleCnt="3" custScaleY="117037"/>
      <dgm:spPr/>
    </dgm:pt>
    <dgm:pt modelId="{BD1B56C7-D9B5-479C-B5B4-D2944336DD86}" type="pres">
      <dgm:prSet presAssocID="{B8DAEC11-EB15-4EF5-AE9A-67AF55B48557}" presName="ParentText" presStyleLbl="revTx" presStyleIdx="1" presStyleCnt="2" custScaleY="73756" custLinFactNeighborX="2982" custLinFactNeighborY="-17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D12C-9A58-496C-8125-2ADC86B4BEBA}" type="presOf" srcId="{751149CA-19C8-4B5F-8D17-889304D1E792}" destId="{BEECC141-3A42-429C-9281-FE9F5D836E04}" srcOrd="0" destOrd="0" presId="urn:microsoft.com/office/officeart/2009/3/layout/StepUpProcess"/>
    <dgm:cxn modelId="{1911D5F6-F399-4B61-90AA-4109F2B0BA65}" type="presOf" srcId="{B8DAEC11-EB15-4EF5-AE9A-67AF55B48557}" destId="{BD1B56C7-D9B5-479C-B5B4-D2944336DD86}" srcOrd="0" destOrd="0" presId="urn:microsoft.com/office/officeart/2009/3/layout/StepUpProcess"/>
    <dgm:cxn modelId="{7B1A365C-4C0A-42C5-9F47-C576C35C52B8}" srcId="{4906AC19-5B76-4BE5-9B16-03D8F84A6358}" destId="{B8DAEC11-EB15-4EF5-AE9A-67AF55B48557}" srcOrd="1" destOrd="0" parTransId="{8E0FEEF5-926B-4F3E-823C-33BC5141888B}" sibTransId="{178BD5B5-91CA-41D6-A7EF-081E02C32369}"/>
    <dgm:cxn modelId="{9F6A1097-7FB9-41DE-B9A7-92C241BE3868}" srcId="{4906AC19-5B76-4BE5-9B16-03D8F84A6358}" destId="{751149CA-19C8-4B5F-8D17-889304D1E792}" srcOrd="0" destOrd="0" parTransId="{42AE9A71-7A9C-4248-AC41-97EE7F47A616}" sibTransId="{F48CB0C8-2A40-4DD1-8557-C6EE2D580FC8}"/>
    <dgm:cxn modelId="{530C37DD-98D8-423E-A45F-1233A581CA35}" type="presOf" srcId="{4906AC19-5B76-4BE5-9B16-03D8F84A6358}" destId="{F09EB743-BE3B-42FC-83C8-955CEAD0ADAF}" srcOrd="0" destOrd="0" presId="urn:microsoft.com/office/officeart/2009/3/layout/StepUpProcess"/>
    <dgm:cxn modelId="{182B1A66-8562-41AA-8D4E-648225DB299B}" type="presParOf" srcId="{F09EB743-BE3B-42FC-83C8-955CEAD0ADAF}" destId="{C85279FE-EE66-4821-834F-A20C603B0885}" srcOrd="0" destOrd="0" presId="urn:microsoft.com/office/officeart/2009/3/layout/StepUpProcess"/>
    <dgm:cxn modelId="{83F9FAB2-D593-4094-B496-E9651C410BC5}" type="presParOf" srcId="{C85279FE-EE66-4821-834F-A20C603B0885}" destId="{B022659D-562F-4841-BF32-87338DD75C89}" srcOrd="0" destOrd="0" presId="urn:microsoft.com/office/officeart/2009/3/layout/StepUpProcess"/>
    <dgm:cxn modelId="{A9A6B863-D858-4DCE-AFD8-DFFA1877869A}" type="presParOf" srcId="{C85279FE-EE66-4821-834F-A20C603B0885}" destId="{BEECC141-3A42-429C-9281-FE9F5D836E04}" srcOrd="1" destOrd="0" presId="urn:microsoft.com/office/officeart/2009/3/layout/StepUpProcess"/>
    <dgm:cxn modelId="{8C4D68F4-5D5D-457E-9F7D-080D63A1551A}" type="presParOf" srcId="{C85279FE-EE66-4821-834F-A20C603B0885}" destId="{D2715662-B97B-467D-A760-152CDAD0757E}" srcOrd="2" destOrd="0" presId="urn:microsoft.com/office/officeart/2009/3/layout/StepUpProcess"/>
    <dgm:cxn modelId="{F9AE5F6F-ED37-485B-8F1E-E490D3B66E10}" type="presParOf" srcId="{F09EB743-BE3B-42FC-83C8-955CEAD0ADAF}" destId="{45ECC227-3851-469F-9542-61702DA0BBC9}" srcOrd="1" destOrd="0" presId="urn:microsoft.com/office/officeart/2009/3/layout/StepUpProcess"/>
    <dgm:cxn modelId="{DAF17A24-3E7A-4FDB-B6DD-482B3AC86BCC}" type="presParOf" srcId="{45ECC227-3851-469F-9542-61702DA0BBC9}" destId="{7EFE67A2-CC4C-4FA9-915C-D685ED892766}" srcOrd="0" destOrd="0" presId="urn:microsoft.com/office/officeart/2009/3/layout/StepUpProcess"/>
    <dgm:cxn modelId="{2FC63346-5488-4346-8EB2-F9BAE71598F3}" type="presParOf" srcId="{F09EB743-BE3B-42FC-83C8-955CEAD0ADAF}" destId="{DF6C4AEF-4B01-42F9-AC5F-303BF1D5EFA9}" srcOrd="2" destOrd="0" presId="urn:microsoft.com/office/officeart/2009/3/layout/StepUpProcess"/>
    <dgm:cxn modelId="{F20A7486-BEFF-48A5-A39D-3383F00E5BD4}" type="presParOf" srcId="{DF6C4AEF-4B01-42F9-AC5F-303BF1D5EFA9}" destId="{CB545413-C957-4FBC-9000-530B2A0042DD}" srcOrd="0" destOrd="0" presId="urn:microsoft.com/office/officeart/2009/3/layout/StepUpProcess"/>
    <dgm:cxn modelId="{B3982D70-0B83-4DA9-B6FA-F66FCA929927}" type="presParOf" srcId="{DF6C4AEF-4B01-42F9-AC5F-303BF1D5EFA9}" destId="{BD1B56C7-D9B5-479C-B5B4-D2944336DD8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464990-1F0B-4DE1-B356-B257ACFEE77A}" type="doc">
      <dgm:prSet loTypeId="urn:microsoft.com/office/officeart/2005/8/layout/radial6" loCatId="cycle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F15C449-70F3-46F6-BF3C-3AB896472452}">
      <dgm:prSet phldrT="[Текст]"/>
      <dgm:spPr/>
      <dgm:t>
        <a:bodyPr/>
        <a:lstStyle/>
        <a:p>
          <a:r>
            <a:rPr lang="ru-RU" b="1" smtClean="0"/>
            <a:t>ИОТ</a:t>
          </a:r>
          <a:endParaRPr lang="ru-RU" b="1" dirty="0"/>
        </a:p>
      </dgm:t>
    </dgm:pt>
    <dgm:pt modelId="{C022DDDB-41E8-4912-AD8B-2A6D8B0BE135}" type="parTrans" cxnId="{E12BF7E9-E590-487F-8628-FCF0C33C19D1}">
      <dgm:prSet/>
      <dgm:spPr/>
      <dgm:t>
        <a:bodyPr/>
        <a:lstStyle/>
        <a:p>
          <a:endParaRPr lang="ru-RU"/>
        </a:p>
      </dgm:t>
    </dgm:pt>
    <dgm:pt modelId="{E23A6157-FCBC-4B01-BC5B-A8AB22CF9C32}" type="sibTrans" cxnId="{E12BF7E9-E590-487F-8628-FCF0C33C19D1}">
      <dgm:prSet/>
      <dgm:spPr/>
      <dgm:t>
        <a:bodyPr/>
        <a:lstStyle/>
        <a:p>
          <a:endParaRPr lang="ru-RU"/>
        </a:p>
      </dgm:t>
    </dgm:pt>
    <dgm:pt modelId="{3553FAF4-0AD7-43F0-B3A2-5AF4432AC751}">
      <dgm:prSet phldrT="[Текст]" custT="1"/>
      <dgm:spPr/>
      <dgm:t>
        <a:bodyPr/>
        <a:lstStyle/>
        <a:p>
          <a:r>
            <a:rPr lang="ru-RU" sz="2400" b="1" dirty="0" smtClean="0"/>
            <a:t>Профили обучения</a:t>
          </a:r>
          <a:endParaRPr lang="ru-RU" sz="2400" b="1" dirty="0"/>
        </a:p>
      </dgm:t>
    </dgm:pt>
    <dgm:pt modelId="{7D5510F2-6BDC-4451-9880-F5341A740C66}" type="parTrans" cxnId="{3A2C24D7-2BA2-4378-8ED4-0B84CB5F72CE}">
      <dgm:prSet/>
      <dgm:spPr/>
      <dgm:t>
        <a:bodyPr/>
        <a:lstStyle/>
        <a:p>
          <a:endParaRPr lang="ru-RU"/>
        </a:p>
      </dgm:t>
    </dgm:pt>
    <dgm:pt modelId="{535C418E-FF7E-4972-8210-80559C1681E3}" type="sibTrans" cxnId="{3A2C24D7-2BA2-4378-8ED4-0B84CB5F72CE}">
      <dgm:prSet/>
      <dgm:spPr/>
      <dgm:t>
        <a:bodyPr/>
        <a:lstStyle/>
        <a:p>
          <a:endParaRPr lang="ru-RU"/>
        </a:p>
      </dgm:t>
    </dgm:pt>
    <dgm:pt modelId="{939CA4CA-1E19-4FFC-B505-12B66E5F66A9}">
      <dgm:prSet phldrT="[Текст]" custT="1"/>
      <dgm:spPr/>
      <dgm:t>
        <a:bodyPr/>
        <a:lstStyle/>
        <a:p>
          <a:r>
            <a:rPr lang="ru-RU" sz="2200" b="1" dirty="0" smtClean="0"/>
            <a:t>Курсы внеурочной деятельности</a:t>
          </a:r>
          <a:endParaRPr lang="ru-RU" sz="2200" b="1" dirty="0"/>
        </a:p>
      </dgm:t>
    </dgm:pt>
    <dgm:pt modelId="{33DB6CFE-D970-40C2-AB9B-DD58460301AB}" type="parTrans" cxnId="{A12EEDA6-137D-417C-9C31-84EE19E28E74}">
      <dgm:prSet/>
      <dgm:spPr/>
      <dgm:t>
        <a:bodyPr/>
        <a:lstStyle/>
        <a:p>
          <a:endParaRPr lang="ru-RU"/>
        </a:p>
      </dgm:t>
    </dgm:pt>
    <dgm:pt modelId="{A9F4E4EB-885D-49C4-8A18-EBF36DBC3B31}" type="sibTrans" cxnId="{A12EEDA6-137D-417C-9C31-84EE19E28E74}">
      <dgm:prSet/>
      <dgm:spPr/>
      <dgm:t>
        <a:bodyPr/>
        <a:lstStyle/>
        <a:p>
          <a:endParaRPr lang="ru-RU"/>
        </a:p>
      </dgm:t>
    </dgm:pt>
    <dgm:pt modelId="{6FD2F843-6879-42D3-892B-2323BFCF257A}">
      <dgm:prSet phldrT="[Текст]"/>
      <dgm:spPr/>
      <dgm:t>
        <a:bodyPr/>
        <a:lstStyle/>
        <a:p>
          <a:r>
            <a:rPr lang="ru-RU" b="1" dirty="0" smtClean="0"/>
            <a:t>Уровень  учебных предметов </a:t>
          </a:r>
          <a:endParaRPr lang="ru-RU" b="1" dirty="0"/>
        </a:p>
      </dgm:t>
    </dgm:pt>
    <dgm:pt modelId="{51FF4F09-DDA1-4C7C-BDD9-6AA89A6BE268}" type="parTrans" cxnId="{4314B4B3-4C37-438D-8391-1559C76ECACA}">
      <dgm:prSet/>
      <dgm:spPr/>
      <dgm:t>
        <a:bodyPr/>
        <a:lstStyle/>
        <a:p>
          <a:endParaRPr lang="ru-RU"/>
        </a:p>
      </dgm:t>
    </dgm:pt>
    <dgm:pt modelId="{F891D22F-FAB8-4335-AFE0-81C6BD2E038E}" type="sibTrans" cxnId="{4314B4B3-4C37-438D-8391-1559C76ECACA}">
      <dgm:prSet/>
      <dgm:spPr/>
      <dgm:t>
        <a:bodyPr/>
        <a:lstStyle/>
        <a:p>
          <a:endParaRPr lang="ru-RU"/>
        </a:p>
      </dgm:t>
    </dgm:pt>
    <dgm:pt modelId="{4B254857-C824-437F-AD79-57FF04899B06}">
      <dgm:prSet phldrT="[Текст]" custT="1"/>
      <dgm:spPr/>
      <dgm:t>
        <a:bodyPr/>
        <a:lstStyle/>
        <a:p>
          <a:r>
            <a:rPr lang="ru-RU" sz="2400" b="1" dirty="0" smtClean="0"/>
            <a:t>Учебные курсы</a:t>
          </a:r>
          <a:endParaRPr lang="ru-RU" sz="2400" b="1" dirty="0"/>
        </a:p>
      </dgm:t>
    </dgm:pt>
    <dgm:pt modelId="{92794746-AD0C-4C6F-9228-57FBE8CE7240}" type="parTrans" cxnId="{C830658B-AAC4-494A-99A3-8A33F1028763}">
      <dgm:prSet/>
      <dgm:spPr/>
      <dgm:t>
        <a:bodyPr/>
        <a:lstStyle/>
        <a:p>
          <a:endParaRPr lang="ru-RU"/>
        </a:p>
      </dgm:t>
    </dgm:pt>
    <dgm:pt modelId="{6E19C762-6FF6-44AA-B6BC-C906DC187FCE}" type="sibTrans" cxnId="{C830658B-AAC4-494A-99A3-8A33F1028763}">
      <dgm:prSet/>
      <dgm:spPr/>
      <dgm:t>
        <a:bodyPr/>
        <a:lstStyle/>
        <a:p>
          <a:endParaRPr lang="ru-RU"/>
        </a:p>
      </dgm:t>
    </dgm:pt>
    <dgm:pt modelId="{FFC36A56-2B17-4F53-9D73-4DAE9EA1F953}" type="pres">
      <dgm:prSet presAssocID="{5A464990-1F0B-4DE1-B356-B257ACFEE7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98D328-B714-4996-8D3D-FE74FA813BF3}" type="pres">
      <dgm:prSet presAssocID="{0F15C449-70F3-46F6-BF3C-3AB896472452}" presName="centerShape" presStyleLbl="node0" presStyleIdx="0" presStyleCnt="1" custScaleX="90561" custScaleY="86999" custLinFactNeighborX="6203" custLinFactNeighborY="457"/>
      <dgm:spPr/>
      <dgm:t>
        <a:bodyPr/>
        <a:lstStyle/>
        <a:p>
          <a:endParaRPr lang="ru-RU"/>
        </a:p>
      </dgm:t>
    </dgm:pt>
    <dgm:pt modelId="{18E901E3-584C-4161-920A-FB9CC67E9F54}" type="pres">
      <dgm:prSet presAssocID="{3553FAF4-0AD7-43F0-B3A2-5AF4432AC751}" presName="node" presStyleLbl="node1" presStyleIdx="0" presStyleCnt="4" custScaleX="162855" custScaleY="105846" custRadScaleRad="93181" custRadScaleInc="21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3906A-1DDC-4E10-B23C-D67541F19968}" type="pres">
      <dgm:prSet presAssocID="{3553FAF4-0AD7-43F0-B3A2-5AF4432AC751}" presName="dummy" presStyleCnt="0"/>
      <dgm:spPr/>
      <dgm:t>
        <a:bodyPr/>
        <a:lstStyle/>
        <a:p>
          <a:endParaRPr lang="ru-RU"/>
        </a:p>
      </dgm:t>
    </dgm:pt>
    <dgm:pt modelId="{34BCAB17-DACB-4767-9D98-86F659F0C999}" type="pres">
      <dgm:prSet presAssocID="{535C418E-FF7E-4972-8210-80559C1681E3}" presName="sibTrans" presStyleLbl="sibTrans2D1" presStyleIdx="0" presStyleCnt="4" custLinFactNeighborX="8126" custLinFactNeighborY="368"/>
      <dgm:spPr/>
      <dgm:t>
        <a:bodyPr/>
        <a:lstStyle/>
        <a:p>
          <a:endParaRPr lang="ru-RU"/>
        </a:p>
      </dgm:t>
    </dgm:pt>
    <dgm:pt modelId="{1FB997CB-9594-41AF-ABF3-01D85B940908}" type="pres">
      <dgm:prSet presAssocID="{939CA4CA-1E19-4FFC-B505-12B66E5F66A9}" presName="node" presStyleLbl="node1" presStyleIdx="1" presStyleCnt="4" custScaleX="165639" custScaleY="97072" custRadScaleRad="133614" custRadScaleInc="-4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02927-593F-4A8D-B768-C1738BF9C669}" type="pres">
      <dgm:prSet presAssocID="{939CA4CA-1E19-4FFC-B505-12B66E5F66A9}" presName="dummy" presStyleCnt="0"/>
      <dgm:spPr/>
      <dgm:t>
        <a:bodyPr/>
        <a:lstStyle/>
        <a:p>
          <a:endParaRPr lang="ru-RU"/>
        </a:p>
      </dgm:t>
    </dgm:pt>
    <dgm:pt modelId="{A6D1FF39-FDFC-4E72-B82D-ABCCEC1D3292}" type="pres">
      <dgm:prSet presAssocID="{A9F4E4EB-885D-49C4-8A18-EBF36DBC3B31}" presName="sibTrans" presStyleLbl="sibTrans2D1" presStyleIdx="1" presStyleCnt="4" custScaleX="113306" custScaleY="110786" custLinFactNeighborX="3004" custLinFactNeighborY="-2542"/>
      <dgm:spPr/>
      <dgm:t>
        <a:bodyPr/>
        <a:lstStyle/>
        <a:p>
          <a:endParaRPr lang="ru-RU"/>
        </a:p>
      </dgm:t>
    </dgm:pt>
    <dgm:pt modelId="{6F39C41D-99B4-455D-AC65-95C7C85E5AFC}" type="pres">
      <dgm:prSet presAssocID="{6FD2F843-6879-42D3-892B-2323BFCF257A}" presName="node" presStyleLbl="node1" presStyleIdx="2" presStyleCnt="4" custScaleX="161814" custScaleY="98245" custRadScaleRad="88218" custRadScaleInc="-29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9D836-C244-4B24-81A0-0215A1B1354C}" type="pres">
      <dgm:prSet presAssocID="{6FD2F843-6879-42D3-892B-2323BFCF257A}" presName="dummy" presStyleCnt="0"/>
      <dgm:spPr/>
      <dgm:t>
        <a:bodyPr/>
        <a:lstStyle/>
        <a:p>
          <a:endParaRPr lang="ru-RU"/>
        </a:p>
      </dgm:t>
    </dgm:pt>
    <dgm:pt modelId="{62CDF93F-C513-4CC1-9D26-2CF905F2F60A}" type="pres">
      <dgm:prSet presAssocID="{F891D22F-FAB8-4335-AFE0-81C6BD2E038E}" presName="sibTrans" presStyleLbl="sibTrans2D1" presStyleIdx="2" presStyleCnt="4" custLinFactNeighborX="-9687" custLinFactNeighborY="2064"/>
      <dgm:spPr/>
      <dgm:t>
        <a:bodyPr/>
        <a:lstStyle/>
        <a:p>
          <a:endParaRPr lang="ru-RU"/>
        </a:p>
      </dgm:t>
    </dgm:pt>
    <dgm:pt modelId="{855B805D-E0AB-47A2-81C6-9819F7BEB5BD}" type="pres">
      <dgm:prSet presAssocID="{4B254857-C824-437F-AD79-57FF04899B06}" presName="node" presStyleLbl="node1" presStyleIdx="3" presStyleCnt="4" custScaleX="159410" custRadScaleRad="106283" custRadScaleInc="9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4265B-4BB7-48CC-A436-8F28FC013E88}" type="pres">
      <dgm:prSet presAssocID="{4B254857-C824-437F-AD79-57FF04899B06}" presName="dummy" presStyleCnt="0"/>
      <dgm:spPr/>
      <dgm:t>
        <a:bodyPr/>
        <a:lstStyle/>
        <a:p>
          <a:endParaRPr lang="ru-RU"/>
        </a:p>
      </dgm:t>
    </dgm:pt>
    <dgm:pt modelId="{6D3D3B3B-F1B9-4D34-BF25-5A0648EACE0D}" type="pres">
      <dgm:prSet presAssocID="{6E19C762-6FF6-44AA-B6BC-C906DC187FCE}" presName="sibTrans" presStyleLbl="sibTrans2D1" presStyleIdx="3" presStyleCnt="4" custScaleX="104163" custScaleY="102073" custLinFactNeighborX="-9153" custLinFactNeighborY="820"/>
      <dgm:spPr/>
      <dgm:t>
        <a:bodyPr/>
        <a:lstStyle/>
        <a:p>
          <a:endParaRPr lang="ru-RU"/>
        </a:p>
      </dgm:t>
    </dgm:pt>
  </dgm:ptLst>
  <dgm:cxnLst>
    <dgm:cxn modelId="{7FD5C1F0-0AD3-458F-90F0-60E3890B36C4}" type="presOf" srcId="{4B254857-C824-437F-AD79-57FF04899B06}" destId="{855B805D-E0AB-47A2-81C6-9819F7BEB5BD}" srcOrd="0" destOrd="0" presId="urn:microsoft.com/office/officeart/2005/8/layout/radial6"/>
    <dgm:cxn modelId="{B0B41B1E-D6F3-44AF-98D2-FB8D9B5DB457}" type="presOf" srcId="{939CA4CA-1E19-4FFC-B505-12B66E5F66A9}" destId="{1FB997CB-9594-41AF-ABF3-01D85B940908}" srcOrd="0" destOrd="0" presId="urn:microsoft.com/office/officeart/2005/8/layout/radial6"/>
    <dgm:cxn modelId="{2ECAD686-6215-4E4E-95F3-F10E157D0338}" type="presOf" srcId="{A9F4E4EB-885D-49C4-8A18-EBF36DBC3B31}" destId="{A6D1FF39-FDFC-4E72-B82D-ABCCEC1D3292}" srcOrd="0" destOrd="0" presId="urn:microsoft.com/office/officeart/2005/8/layout/radial6"/>
    <dgm:cxn modelId="{C830658B-AAC4-494A-99A3-8A33F1028763}" srcId="{0F15C449-70F3-46F6-BF3C-3AB896472452}" destId="{4B254857-C824-437F-AD79-57FF04899B06}" srcOrd="3" destOrd="0" parTransId="{92794746-AD0C-4C6F-9228-57FBE8CE7240}" sibTransId="{6E19C762-6FF6-44AA-B6BC-C906DC187FCE}"/>
    <dgm:cxn modelId="{4314B4B3-4C37-438D-8391-1559C76ECACA}" srcId="{0F15C449-70F3-46F6-BF3C-3AB896472452}" destId="{6FD2F843-6879-42D3-892B-2323BFCF257A}" srcOrd="2" destOrd="0" parTransId="{51FF4F09-DDA1-4C7C-BDD9-6AA89A6BE268}" sibTransId="{F891D22F-FAB8-4335-AFE0-81C6BD2E038E}"/>
    <dgm:cxn modelId="{2AE0E214-2A7A-4C82-A31A-20F6EAD99669}" type="presOf" srcId="{0F15C449-70F3-46F6-BF3C-3AB896472452}" destId="{8998D328-B714-4996-8D3D-FE74FA813BF3}" srcOrd="0" destOrd="0" presId="urn:microsoft.com/office/officeart/2005/8/layout/radial6"/>
    <dgm:cxn modelId="{96CB5CDD-9023-439F-A08D-9D340141C28A}" type="presOf" srcId="{6E19C762-6FF6-44AA-B6BC-C906DC187FCE}" destId="{6D3D3B3B-F1B9-4D34-BF25-5A0648EACE0D}" srcOrd="0" destOrd="0" presId="urn:microsoft.com/office/officeart/2005/8/layout/radial6"/>
    <dgm:cxn modelId="{92FDCA82-13E9-458E-B7FF-FD2329C764B8}" type="presOf" srcId="{3553FAF4-0AD7-43F0-B3A2-5AF4432AC751}" destId="{18E901E3-584C-4161-920A-FB9CC67E9F54}" srcOrd="0" destOrd="0" presId="urn:microsoft.com/office/officeart/2005/8/layout/radial6"/>
    <dgm:cxn modelId="{C7382868-D315-4A56-8DE0-50A06F92F824}" type="presOf" srcId="{F891D22F-FAB8-4335-AFE0-81C6BD2E038E}" destId="{62CDF93F-C513-4CC1-9D26-2CF905F2F60A}" srcOrd="0" destOrd="0" presId="urn:microsoft.com/office/officeart/2005/8/layout/radial6"/>
    <dgm:cxn modelId="{E12BF7E9-E590-487F-8628-FCF0C33C19D1}" srcId="{5A464990-1F0B-4DE1-B356-B257ACFEE77A}" destId="{0F15C449-70F3-46F6-BF3C-3AB896472452}" srcOrd="0" destOrd="0" parTransId="{C022DDDB-41E8-4912-AD8B-2A6D8B0BE135}" sibTransId="{E23A6157-FCBC-4B01-BC5B-A8AB22CF9C32}"/>
    <dgm:cxn modelId="{B971F461-40A7-4BFD-A8E6-8388E3890035}" type="presOf" srcId="{6FD2F843-6879-42D3-892B-2323BFCF257A}" destId="{6F39C41D-99B4-455D-AC65-95C7C85E5AFC}" srcOrd="0" destOrd="0" presId="urn:microsoft.com/office/officeart/2005/8/layout/radial6"/>
    <dgm:cxn modelId="{1FF15398-D402-4BB0-B477-46E56A6E2923}" type="presOf" srcId="{5A464990-1F0B-4DE1-B356-B257ACFEE77A}" destId="{FFC36A56-2B17-4F53-9D73-4DAE9EA1F953}" srcOrd="0" destOrd="0" presId="urn:microsoft.com/office/officeart/2005/8/layout/radial6"/>
    <dgm:cxn modelId="{714E7B90-D5FF-41C7-A5AE-72003458AC3D}" type="presOf" srcId="{535C418E-FF7E-4972-8210-80559C1681E3}" destId="{34BCAB17-DACB-4767-9D98-86F659F0C999}" srcOrd="0" destOrd="0" presId="urn:microsoft.com/office/officeart/2005/8/layout/radial6"/>
    <dgm:cxn modelId="{A12EEDA6-137D-417C-9C31-84EE19E28E74}" srcId="{0F15C449-70F3-46F6-BF3C-3AB896472452}" destId="{939CA4CA-1E19-4FFC-B505-12B66E5F66A9}" srcOrd="1" destOrd="0" parTransId="{33DB6CFE-D970-40C2-AB9B-DD58460301AB}" sibTransId="{A9F4E4EB-885D-49C4-8A18-EBF36DBC3B31}"/>
    <dgm:cxn modelId="{3A2C24D7-2BA2-4378-8ED4-0B84CB5F72CE}" srcId="{0F15C449-70F3-46F6-BF3C-3AB896472452}" destId="{3553FAF4-0AD7-43F0-B3A2-5AF4432AC751}" srcOrd="0" destOrd="0" parTransId="{7D5510F2-6BDC-4451-9880-F5341A740C66}" sibTransId="{535C418E-FF7E-4972-8210-80559C1681E3}"/>
    <dgm:cxn modelId="{1E9C135D-6832-4A0F-AC9C-8D58E4917C77}" type="presParOf" srcId="{FFC36A56-2B17-4F53-9D73-4DAE9EA1F953}" destId="{8998D328-B714-4996-8D3D-FE74FA813BF3}" srcOrd="0" destOrd="0" presId="urn:microsoft.com/office/officeart/2005/8/layout/radial6"/>
    <dgm:cxn modelId="{CD5DDFD8-F51F-4809-ADA0-7540F37FA95F}" type="presParOf" srcId="{FFC36A56-2B17-4F53-9D73-4DAE9EA1F953}" destId="{18E901E3-584C-4161-920A-FB9CC67E9F54}" srcOrd="1" destOrd="0" presId="urn:microsoft.com/office/officeart/2005/8/layout/radial6"/>
    <dgm:cxn modelId="{10DD6653-12DE-4132-A6B0-E65C78E4688A}" type="presParOf" srcId="{FFC36A56-2B17-4F53-9D73-4DAE9EA1F953}" destId="{8BA3906A-1DDC-4E10-B23C-D67541F19968}" srcOrd="2" destOrd="0" presId="urn:microsoft.com/office/officeart/2005/8/layout/radial6"/>
    <dgm:cxn modelId="{70ED2E6A-64B9-43B2-B000-19F98B0CC8DC}" type="presParOf" srcId="{FFC36A56-2B17-4F53-9D73-4DAE9EA1F953}" destId="{34BCAB17-DACB-4767-9D98-86F659F0C999}" srcOrd="3" destOrd="0" presId="urn:microsoft.com/office/officeart/2005/8/layout/radial6"/>
    <dgm:cxn modelId="{F3E9120C-4EEC-4685-B880-4837ADC474C3}" type="presParOf" srcId="{FFC36A56-2B17-4F53-9D73-4DAE9EA1F953}" destId="{1FB997CB-9594-41AF-ABF3-01D85B940908}" srcOrd="4" destOrd="0" presId="urn:microsoft.com/office/officeart/2005/8/layout/radial6"/>
    <dgm:cxn modelId="{3474A68A-17D6-468A-BA0A-122EB0A1175D}" type="presParOf" srcId="{FFC36A56-2B17-4F53-9D73-4DAE9EA1F953}" destId="{77302927-593F-4A8D-B768-C1738BF9C669}" srcOrd="5" destOrd="0" presId="urn:microsoft.com/office/officeart/2005/8/layout/radial6"/>
    <dgm:cxn modelId="{53790C96-DDE4-4F5E-AF23-AC05874CD718}" type="presParOf" srcId="{FFC36A56-2B17-4F53-9D73-4DAE9EA1F953}" destId="{A6D1FF39-FDFC-4E72-B82D-ABCCEC1D3292}" srcOrd="6" destOrd="0" presId="urn:microsoft.com/office/officeart/2005/8/layout/radial6"/>
    <dgm:cxn modelId="{B967A89E-2414-44E8-BA32-609A765E138C}" type="presParOf" srcId="{FFC36A56-2B17-4F53-9D73-4DAE9EA1F953}" destId="{6F39C41D-99B4-455D-AC65-95C7C85E5AFC}" srcOrd="7" destOrd="0" presId="urn:microsoft.com/office/officeart/2005/8/layout/radial6"/>
    <dgm:cxn modelId="{A8357243-FD88-4BDE-B62D-5DF4DFAE0A53}" type="presParOf" srcId="{FFC36A56-2B17-4F53-9D73-4DAE9EA1F953}" destId="{2F59D836-C244-4B24-81A0-0215A1B1354C}" srcOrd="8" destOrd="0" presId="urn:microsoft.com/office/officeart/2005/8/layout/radial6"/>
    <dgm:cxn modelId="{B810C2B7-A864-4130-B224-80FA5E9D15B5}" type="presParOf" srcId="{FFC36A56-2B17-4F53-9D73-4DAE9EA1F953}" destId="{62CDF93F-C513-4CC1-9D26-2CF905F2F60A}" srcOrd="9" destOrd="0" presId="urn:microsoft.com/office/officeart/2005/8/layout/radial6"/>
    <dgm:cxn modelId="{53CFAD1B-5EB1-4A38-932B-648E80322779}" type="presParOf" srcId="{FFC36A56-2B17-4F53-9D73-4DAE9EA1F953}" destId="{855B805D-E0AB-47A2-81C6-9819F7BEB5BD}" srcOrd="10" destOrd="0" presId="urn:microsoft.com/office/officeart/2005/8/layout/radial6"/>
    <dgm:cxn modelId="{98999EDC-EB79-48AA-8061-CE3C20D009D5}" type="presParOf" srcId="{FFC36A56-2B17-4F53-9D73-4DAE9EA1F953}" destId="{70C4265B-4BB7-48CC-A436-8F28FC013E88}" srcOrd="11" destOrd="0" presId="urn:microsoft.com/office/officeart/2005/8/layout/radial6"/>
    <dgm:cxn modelId="{1C20057A-335E-447A-A12A-0705217BE8C4}" type="presParOf" srcId="{FFC36A56-2B17-4F53-9D73-4DAE9EA1F953}" destId="{6D3D3B3B-F1B9-4D34-BF25-5A0648EACE0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C0779B-397A-44AD-A3F6-697A79D0CBD1}" type="doc">
      <dgm:prSet loTypeId="urn:microsoft.com/office/officeart/2005/8/layout/equation2" loCatId="process" qsTypeId="urn:microsoft.com/office/officeart/2005/8/quickstyle/3d4" qsCatId="3D" csTypeId="urn:microsoft.com/office/officeart/2005/8/colors/colorful3" csCatId="colorful" phldr="1"/>
      <dgm:spPr/>
    </dgm:pt>
    <dgm:pt modelId="{25097466-FDF0-48CB-9263-52496A93EAB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ИУП</a:t>
          </a:r>
          <a:endParaRPr lang="ru-RU" b="1" dirty="0">
            <a:solidFill>
              <a:srgbClr val="002060"/>
            </a:solidFill>
          </a:endParaRPr>
        </a:p>
      </dgm:t>
    </dgm:pt>
    <dgm:pt modelId="{7BAAD451-59F8-4814-BA28-E72C234A0017}" type="parTrans" cxnId="{D18F5DBE-EE76-499C-BECD-E90754834901}">
      <dgm:prSet/>
      <dgm:spPr/>
      <dgm:t>
        <a:bodyPr/>
        <a:lstStyle/>
        <a:p>
          <a:endParaRPr lang="ru-RU"/>
        </a:p>
      </dgm:t>
    </dgm:pt>
    <dgm:pt modelId="{1E28C7DF-CE17-4274-8BF6-72F2501A02ED}" type="sibTrans" cxnId="{D18F5DBE-EE76-499C-BECD-E90754834901}">
      <dgm:prSet/>
      <dgm:spPr/>
      <dgm:t>
        <a:bodyPr/>
        <a:lstStyle/>
        <a:p>
          <a:endParaRPr lang="ru-RU"/>
        </a:p>
      </dgm:t>
    </dgm:pt>
    <dgm:pt modelId="{1210DF3D-F7EC-432E-B4A3-EADE296A149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ИОМ</a:t>
          </a:r>
        </a:p>
        <a:p>
          <a:r>
            <a:rPr lang="ru-RU" b="1" dirty="0" smtClean="0">
              <a:solidFill>
                <a:srgbClr val="002060"/>
              </a:solidFill>
            </a:rPr>
            <a:t>ИОП</a:t>
          </a:r>
          <a:endParaRPr lang="ru-RU" b="1" dirty="0">
            <a:solidFill>
              <a:srgbClr val="002060"/>
            </a:solidFill>
          </a:endParaRPr>
        </a:p>
      </dgm:t>
    </dgm:pt>
    <dgm:pt modelId="{CB2E805F-BCDB-4F08-97B1-EF34F4AE7E14}" type="parTrans" cxnId="{A2F07C2E-6D26-425E-8B8A-0ABF639763FB}">
      <dgm:prSet/>
      <dgm:spPr/>
      <dgm:t>
        <a:bodyPr/>
        <a:lstStyle/>
        <a:p>
          <a:endParaRPr lang="ru-RU"/>
        </a:p>
      </dgm:t>
    </dgm:pt>
    <dgm:pt modelId="{FA64AD74-C2F6-47B3-B616-B89173332FF8}" type="sibTrans" cxnId="{A2F07C2E-6D26-425E-8B8A-0ABF639763FB}">
      <dgm:prSet/>
      <dgm:spPr/>
      <dgm:t>
        <a:bodyPr/>
        <a:lstStyle/>
        <a:p>
          <a:endParaRPr lang="ru-RU"/>
        </a:p>
      </dgm:t>
    </dgm:pt>
    <dgm:pt modelId="{C9D2F36D-E364-49CF-86CB-E26D7FAE592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ИОТ</a:t>
          </a:r>
          <a:endParaRPr lang="ru-RU" b="1" dirty="0">
            <a:solidFill>
              <a:srgbClr val="002060"/>
            </a:solidFill>
          </a:endParaRPr>
        </a:p>
      </dgm:t>
    </dgm:pt>
    <dgm:pt modelId="{8404A2C0-E966-4867-8A3F-FC9F5BB74B2A}" type="parTrans" cxnId="{B8B4D92E-0E15-4E23-BAB6-0FF20937C8B8}">
      <dgm:prSet/>
      <dgm:spPr/>
      <dgm:t>
        <a:bodyPr/>
        <a:lstStyle/>
        <a:p>
          <a:endParaRPr lang="ru-RU"/>
        </a:p>
      </dgm:t>
    </dgm:pt>
    <dgm:pt modelId="{587FD207-7073-4597-839B-BA6D4B9BD147}" type="sibTrans" cxnId="{B8B4D92E-0E15-4E23-BAB6-0FF20937C8B8}">
      <dgm:prSet/>
      <dgm:spPr/>
      <dgm:t>
        <a:bodyPr/>
        <a:lstStyle/>
        <a:p>
          <a:endParaRPr lang="ru-RU"/>
        </a:p>
      </dgm:t>
    </dgm:pt>
    <dgm:pt modelId="{468C6CC5-36B6-4BD9-BF1C-AFA64E7C6C3C}" type="pres">
      <dgm:prSet presAssocID="{59C0779B-397A-44AD-A3F6-697A79D0CBD1}" presName="Name0" presStyleCnt="0">
        <dgm:presLayoutVars>
          <dgm:dir/>
          <dgm:resizeHandles val="exact"/>
        </dgm:presLayoutVars>
      </dgm:prSet>
      <dgm:spPr/>
    </dgm:pt>
    <dgm:pt modelId="{E5E3AFAA-953A-4605-9C40-1DEE15314F2A}" type="pres">
      <dgm:prSet presAssocID="{59C0779B-397A-44AD-A3F6-697A79D0CBD1}" presName="vNodes" presStyleCnt="0"/>
      <dgm:spPr/>
    </dgm:pt>
    <dgm:pt modelId="{BED618F0-5F16-47D7-AF32-A7E0CF55DF4B}" type="pres">
      <dgm:prSet presAssocID="{25097466-FDF0-48CB-9263-52496A93EA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B7E29-EC29-4EAB-8592-334A21314895}" type="pres">
      <dgm:prSet presAssocID="{1E28C7DF-CE17-4274-8BF6-72F2501A02ED}" presName="spacerT" presStyleCnt="0"/>
      <dgm:spPr/>
    </dgm:pt>
    <dgm:pt modelId="{CE2DDFDB-7233-4557-AF3D-F301B9811CB0}" type="pres">
      <dgm:prSet presAssocID="{1E28C7DF-CE17-4274-8BF6-72F2501A02E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CF83B0-255F-415C-8966-6192AA78A1E2}" type="pres">
      <dgm:prSet presAssocID="{1E28C7DF-CE17-4274-8BF6-72F2501A02ED}" presName="spacerB" presStyleCnt="0"/>
      <dgm:spPr/>
    </dgm:pt>
    <dgm:pt modelId="{C5A626A7-160C-4611-97B9-4DEDD6736F1E}" type="pres">
      <dgm:prSet presAssocID="{1210DF3D-F7EC-432E-B4A3-EADE296A14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85FB5-0BDA-4D7E-A24C-4EFC3C95249D}" type="pres">
      <dgm:prSet presAssocID="{59C0779B-397A-44AD-A3F6-697A79D0CBD1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C8412F31-3F78-4BA6-AC0D-AEB3957B84FE}" type="pres">
      <dgm:prSet presAssocID="{59C0779B-397A-44AD-A3F6-697A79D0CBD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9E03533-07E4-4A10-9891-C0456D098454}" type="pres">
      <dgm:prSet presAssocID="{59C0779B-397A-44AD-A3F6-697A79D0CBD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1F40CA-B996-447E-967B-19AC8A6626A1}" type="presOf" srcId="{FA64AD74-C2F6-47B3-B616-B89173332FF8}" destId="{C8412F31-3F78-4BA6-AC0D-AEB3957B84FE}" srcOrd="1" destOrd="0" presId="urn:microsoft.com/office/officeart/2005/8/layout/equation2"/>
    <dgm:cxn modelId="{77DC3CDB-2073-4CE0-85DF-88A4C35A294D}" type="presOf" srcId="{FA64AD74-C2F6-47B3-B616-B89173332FF8}" destId="{18F85FB5-0BDA-4D7E-A24C-4EFC3C95249D}" srcOrd="0" destOrd="0" presId="urn:microsoft.com/office/officeart/2005/8/layout/equation2"/>
    <dgm:cxn modelId="{4F05FDC3-3E2A-4DB8-97BC-52A61A57DC11}" type="presOf" srcId="{C9D2F36D-E364-49CF-86CB-E26D7FAE592F}" destId="{49E03533-07E4-4A10-9891-C0456D098454}" srcOrd="0" destOrd="0" presId="urn:microsoft.com/office/officeart/2005/8/layout/equation2"/>
    <dgm:cxn modelId="{3A44BE28-E67A-4778-9B62-246CADE3DE6B}" type="presOf" srcId="{1210DF3D-F7EC-432E-B4A3-EADE296A1493}" destId="{C5A626A7-160C-4611-97B9-4DEDD6736F1E}" srcOrd="0" destOrd="0" presId="urn:microsoft.com/office/officeart/2005/8/layout/equation2"/>
    <dgm:cxn modelId="{F17B299D-944E-490F-BEF3-503B134E5381}" type="presOf" srcId="{1E28C7DF-CE17-4274-8BF6-72F2501A02ED}" destId="{CE2DDFDB-7233-4557-AF3D-F301B9811CB0}" srcOrd="0" destOrd="0" presId="urn:microsoft.com/office/officeart/2005/8/layout/equation2"/>
    <dgm:cxn modelId="{A2F07C2E-6D26-425E-8B8A-0ABF639763FB}" srcId="{59C0779B-397A-44AD-A3F6-697A79D0CBD1}" destId="{1210DF3D-F7EC-432E-B4A3-EADE296A1493}" srcOrd="1" destOrd="0" parTransId="{CB2E805F-BCDB-4F08-97B1-EF34F4AE7E14}" sibTransId="{FA64AD74-C2F6-47B3-B616-B89173332FF8}"/>
    <dgm:cxn modelId="{D18F5DBE-EE76-499C-BECD-E90754834901}" srcId="{59C0779B-397A-44AD-A3F6-697A79D0CBD1}" destId="{25097466-FDF0-48CB-9263-52496A93EABC}" srcOrd="0" destOrd="0" parTransId="{7BAAD451-59F8-4814-BA28-E72C234A0017}" sibTransId="{1E28C7DF-CE17-4274-8BF6-72F2501A02ED}"/>
    <dgm:cxn modelId="{B8B4D92E-0E15-4E23-BAB6-0FF20937C8B8}" srcId="{59C0779B-397A-44AD-A3F6-697A79D0CBD1}" destId="{C9D2F36D-E364-49CF-86CB-E26D7FAE592F}" srcOrd="2" destOrd="0" parTransId="{8404A2C0-E966-4867-8A3F-FC9F5BB74B2A}" sibTransId="{587FD207-7073-4597-839B-BA6D4B9BD147}"/>
    <dgm:cxn modelId="{452EF83B-344C-4539-AB22-DFD225374283}" type="presOf" srcId="{25097466-FDF0-48CB-9263-52496A93EABC}" destId="{BED618F0-5F16-47D7-AF32-A7E0CF55DF4B}" srcOrd="0" destOrd="0" presId="urn:microsoft.com/office/officeart/2005/8/layout/equation2"/>
    <dgm:cxn modelId="{BB991DF8-7E23-4851-8016-96DDC5C6022B}" type="presOf" srcId="{59C0779B-397A-44AD-A3F6-697A79D0CBD1}" destId="{468C6CC5-36B6-4BD9-BF1C-AFA64E7C6C3C}" srcOrd="0" destOrd="0" presId="urn:microsoft.com/office/officeart/2005/8/layout/equation2"/>
    <dgm:cxn modelId="{94CE591E-DC84-4CE7-9100-B3E3940F8D8B}" type="presParOf" srcId="{468C6CC5-36B6-4BD9-BF1C-AFA64E7C6C3C}" destId="{E5E3AFAA-953A-4605-9C40-1DEE15314F2A}" srcOrd="0" destOrd="0" presId="urn:microsoft.com/office/officeart/2005/8/layout/equation2"/>
    <dgm:cxn modelId="{85E3C563-8F3D-4A22-9D84-11A44DC663C1}" type="presParOf" srcId="{E5E3AFAA-953A-4605-9C40-1DEE15314F2A}" destId="{BED618F0-5F16-47D7-AF32-A7E0CF55DF4B}" srcOrd="0" destOrd="0" presId="urn:microsoft.com/office/officeart/2005/8/layout/equation2"/>
    <dgm:cxn modelId="{F8D004A0-414C-40A8-9363-56412799E110}" type="presParOf" srcId="{E5E3AFAA-953A-4605-9C40-1DEE15314F2A}" destId="{B8CB7E29-EC29-4EAB-8592-334A21314895}" srcOrd="1" destOrd="0" presId="urn:microsoft.com/office/officeart/2005/8/layout/equation2"/>
    <dgm:cxn modelId="{48A0BC37-A86D-4E63-B6C1-FE9FA8B65BA3}" type="presParOf" srcId="{E5E3AFAA-953A-4605-9C40-1DEE15314F2A}" destId="{CE2DDFDB-7233-4557-AF3D-F301B9811CB0}" srcOrd="2" destOrd="0" presId="urn:microsoft.com/office/officeart/2005/8/layout/equation2"/>
    <dgm:cxn modelId="{C720266E-87DF-43A0-8932-3FAD37A6A0A6}" type="presParOf" srcId="{E5E3AFAA-953A-4605-9C40-1DEE15314F2A}" destId="{53CF83B0-255F-415C-8966-6192AA78A1E2}" srcOrd="3" destOrd="0" presId="urn:microsoft.com/office/officeart/2005/8/layout/equation2"/>
    <dgm:cxn modelId="{689930D3-79F0-4BCC-8B79-04436F6D388B}" type="presParOf" srcId="{E5E3AFAA-953A-4605-9C40-1DEE15314F2A}" destId="{C5A626A7-160C-4611-97B9-4DEDD6736F1E}" srcOrd="4" destOrd="0" presId="urn:microsoft.com/office/officeart/2005/8/layout/equation2"/>
    <dgm:cxn modelId="{41144F12-7B1D-4D5A-9E66-D3C9BF2C3402}" type="presParOf" srcId="{468C6CC5-36B6-4BD9-BF1C-AFA64E7C6C3C}" destId="{18F85FB5-0BDA-4D7E-A24C-4EFC3C95249D}" srcOrd="1" destOrd="0" presId="urn:microsoft.com/office/officeart/2005/8/layout/equation2"/>
    <dgm:cxn modelId="{3F035C45-816B-409D-B809-480BD606CEA2}" type="presParOf" srcId="{18F85FB5-0BDA-4D7E-A24C-4EFC3C95249D}" destId="{C8412F31-3F78-4BA6-AC0D-AEB3957B84FE}" srcOrd="0" destOrd="0" presId="urn:microsoft.com/office/officeart/2005/8/layout/equation2"/>
    <dgm:cxn modelId="{BCFAC43A-3DC8-4E27-96F7-EBA6BED824DF}" type="presParOf" srcId="{468C6CC5-36B6-4BD9-BF1C-AFA64E7C6C3C}" destId="{49E03533-07E4-4A10-9891-C0456D09845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747F94-6663-46BE-BAC3-D19DEF10FA1E}">
      <dsp:nvSpPr>
        <dsp:cNvPr id="0" name=""/>
        <dsp:cNvSpPr/>
      </dsp:nvSpPr>
      <dsp:spPr>
        <a:xfrm>
          <a:off x="17904" y="0"/>
          <a:ext cx="2223488" cy="4351338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rgbClr val="203864"/>
              </a:solidFill>
            </a:rPr>
            <a:t>утверждена постановлением Правительства Российской Федерации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rgbClr val="203864"/>
              </a:solidFill>
            </a:rPr>
            <a:t>от 26.12.2017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rgbClr val="203864"/>
              </a:solidFill>
            </a:rPr>
            <a:t>№ 1642</a:t>
          </a:r>
        </a:p>
      </dsp:txBody>
      <dsp:txXfrm>
        <a:off x="17904" y="0"/>
        <a:ext cx="2223488" cy="4351338"/>
      </dsp:txXfrm>
    </dsp:sp>
    <dsp:sp modelId="{D50A2183-02AE-4EC4-844B-CC9A1E05BB89}">
      <dsp:nvSpPr>
        <dsp:cNvPr id="0" name=""/>
        <dsp:cNvSpPr/>
      </dsp:nvSpPr>
      <dsp:spPr>
        <a:xfrm>
          <a:off x="2431052" y="1923630"/>
          <a:ext cx="402077" cy="50407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431052" y="1923630"/>
        <a:ext cx="402077" cy="504077"/>
      </dsp:txXfrm>
    </dsp:sp>
    <dsp:sp modelId="{74F569C3-13A3-4F34-B35C-6A864354B587}">
      <dsp:nvSpPr>
        <dsp:cNvPr id="0" name=""/>
        <dsp:cNvSpPr/>
      </dsp:nvSpPr>
      <dsp:spPr>
        <a:xfrm>
          <a:off x="3000029" y="0"/>
          <a:ext cx="1921733" cy="435133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мероприятие «Содействие развитию общего образования»</a:t>
          </a:r>
        </a:p>
      </dsp:txBody>
      <dsp:txXfrm>
        <a:off x="3000029" y="0"/>
        <a:ext cx="1921733" cy="4351338"/>
      </dsp:txXfrm>
    </dsp:sp>
    <dsp:sp modelId="{4BA0BE6F-A8FD-46F4-A5C6-2A5F52170B8C}">
      <dsp:nvSpPr>
        <dsp:cNvPr id="0" name=""/>
        <dsp:cNvSpPr/>
      </dsp:nvSpPr>
      <dsp:spPr>
        <a:xfrm>
          <a:off x="5115849" y="1923630"/>
          <a:ext cx="411462" cy="5040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115849" y="1923630"/>
        <a:ext cx="411462" cy="504077"/>
      </dsp:txXfrm>
    </dsp:sp>
    <dsp:sp modelId="{48D94D0C-AF3F-4344-A16E-670193D5F1C3}">
      <dsp:nvSpPr>
        <dsp:cNvPr id="0" name=""/>
        <dsp:cNvSpPr/>
      </dsp:nvSpPr>
      <dsp:spPr>
        <a:xfrm>
          <a:off x="5698107" y="0"/>
          <a:ext cx="2488983" cy="435133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обеспечение возможности </a:t>
          </a:r>
          <a:r>
            <a:rPr lang="ru-RU" sz="2000" kern="12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  <a:t/>
          </a:r>
          <a:br>
            <a:rPr lang="ru-RU" sz="2000" kern="12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</a:br>
          <a:r>
            <a:rPr lang="ru-RU" sz="2000" b="1" kern="1200" dirty="0" smtClean="0">
              <a:solidFill>
                <a:srgbClr val="C00000"/>
              </a:solidFill>
              <a:latin typeface="+mn-lt"/>
              <a:ea typeface="Calibri"/>
              <a:cs typeface="Times New Roman"/>
            </a:rPr>
            <a:t>на </a:t>
          </a:r>
          <a:r>
            <a:rPr lang="ru-RU" sz="2000" b="1" kern="1200" dirty="0">
              <a:solidFill>
                <a:srgbClr val="C00000"/>
              </a:solidFill>
              <a:latin typeface="+mn-lt"/>
              <a:ea typeface="Calibri"/>
              <a:cs typeface="Times New Roman"/>
            </a:rPr>
            <a:t>уровне среднего общего образования обучаться по индивидуальным образовательным траекториям </a:t>
          </a:r>
          <a:r>
            <a:rPr lang="ru-RU" sz="2000" b="1" kern="1200" dirty="0" smtClean="0">
              <a:solidFill>
                <a:srgbClr val="C00000"/>
              </a:solidFill>
              <a:latin typeface="+mn-lt"/>
              <a:ea typeface="Calibri"/>
              <a:cs typeface="Times New Roman"/>
            </a:rPr>
            <a:t/>
          </a:r>
          <a:br>
            <a:rPr lang="ru-RU" sz="2000" b="1" kern="1200" dirty="0" smtClean="0">
              <a:solidFill>
                <a:srgbClr val="C00000"/>
              </a:solidFill>
              <a:latin typeface="+mn-lt"/>
              <a:ea typeface="Calibri"/>
              <a:cs typeface="Times New Roman"/>
            </a:rPr>
          </a:br>
          <a:r>
            <a:rPr lang="ru-RU" sz="2000" kern="12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  <a:t>(</a:t>
          </a:r>
          <a:r>
            <a:rPr lang="ru-RU" sz="2000" kern="12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в </a:t>
          </a:r>
          <a:r>
            <a:rPr lang="ru-RU" sz="2000" kern="1200" dirty="0" smtClean="0">
              <a:solidFill>
                <a:srgbClr val="002060"/>
              </a:solidFill>
              <a:latin typeface="+mn-lt"/>
              <a:ea typeface="Calibri"/>
              <a:cs typeface="Times New Roman"/>
            </a:rPr>
            <a:t>том числе </a:t>
          </a:r>
          <a:r>
            <a:rPr lang="ru-RU" sz="2000" kern="1200" dirty="0">
              <a:solidFill>
                <a:srgbClr val="002060"/>
              </a:solidFill>
              <a:latin typeface="+mn-lt"/>
              <a:ea typeface="Calibri"/>
              <a:cs typeface="Times New Roman"/>
            </a:rPr>
            <a:t>с использованием дистанционных технологий</a:t>
          </a:r>
          <a:r>
            <a:rPr lang="ru-RU" sz="1800" kern="1200" dirty="0">
              <a:solidFill>
                <a:prstClr val="black"/>
              </a:solidFill>
              <a:latin typeface="Times New Roman"/>
              <a:ea typeface="Calibri"/>
              <a:cs typeface="Times New Roman"/>
            </a:rPr>
            <a:t>)</a:t>
          </a:r>
          <a:endParaRPr lang="ru-RU" sz="1800" kern="1200" dirty="0">
            <a:solidFill>
              <a:prstClr val="black"/>
            </a:solidFill>
            <a:ea typeface="Calibri"/>
            <a:cs typeface="Times New Roman"/>
          </a:endParaRPr>
        </a:p>
      </dsp:txBody>
      <dsp:txXfrm>
        <a:off x="5698107" y="0"/>
        <a:ext cx="2488983" cy="43513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F32013-36D9-461C-9D4E-0BCC5F9CEEC1}">
      <dsp:nvSpPr>
        <dsp:cNvPr id="0" name=""/>
        <dsp:cNvSpPr/>
      </dsp:nvSpPr>
      <dsp:spPr>
        <a:xfrm rot="5400000">
          <a:off x="1181597" y="2582062"/>
          <a:ext cx="2230949" cy="25398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2540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0A099-3FA2-42C9-B672-536A7DB10DBB}">
      <dsp:nvSpPr>
        <dsp:cNvPr id="0" name=""/>
        <dsp:cNvSpPr/>
      </dsp:nvSpPr>
      <dsp:spPr>
        <a:xfrm>
          <a:off x="160" y="40075"/>
          <a:ext cx="7108536" cy="239410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cs typeface="Segoe UI" panose="020B0502040204020203" pitchFamily="34" charset="0"/>
            </a:rPr>
            <a:t>Среднее общее образование направлено на дальнейшее становление и формирование личности обучающегося, развитие интереса к познанию и творческих способностей обучающегося, </a:t>
          </a:r>
          <a:r>
            <a:rPr lang="ru-RU" sz="2000" kern="1200" dirty="0">
              <a:solidFill>
                <a:srgbClr val="C00000"/>
              </a:solidFill>
              <a:cs typeface="Segoe UI" panose="020B0502040204020203" pitchFamily="34" charset="0"/>
            </a:rPr>
            <a:t>формирование навыков самостоятельной учебной деятельности на основе индивидуализации и профессиональной ориентации содержания общего образования </a:t>
          </a:r>
          <a:r>
            <a:rPr lang="ru-RU" sz="2000" kern="1200" dirty="0">
              <a:solidFill>
                <a:srgbClr val="002060"/>
              </a:solidFill>
              <a:cs typeface="Segoe UI" panose="020B0502040204020203" pitchFamily="34" charset="0"/>
            </a:rPr>
            <a:t>…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cs typeface="Segoe UI" panose="020B0502040204020203" pitchFamily="34" charset="0"/>
            </a:rPr>
            <a:t>(ч.3 ст. 66 Закона об образовании)</a:t>
          </a:r>
        </a:p>
      </dsp:txBody>
      <dsp:txXfrm>
        <a:off x="160" y="40075"/>
        <a:ext cx="7108536" cy="2394103"/>
      </dsp:txXfrm>
    </dsp:sp>
    <dsp:sp modelId="{48E505EE-AFCD-4940-B21D-696C53D38FBF}">
      <dsp:nvSpPr>
        <dsp:cNvPr id="0" name=""/>
        <dsp:cNvSpPr/>
      </dsp:nvSpPr>
      <dsp:spPr>
        <a:xfrm>
          <a:off x="5432231" y="173441"/>
          <a:ext cx="2731470" cy="2124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53DEA-0CFC-4CC3-9BC8-0E1A3C2C6E99}">
      <dsp:nvSpPr>
        <dsp:cNvPr id="0" name=""/>
        <dsp:cNvSpPr/>
      </dsp:nvSpPr>
      <dsp:spPr>
        <a:xfrm>
          <a:off x="3918820" y="2741905"/>
          <a:ext cx="4362099" cy="262880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rPr>
            <a:t>Изучение дополнительных учебных предметов, курсов по выбору обучающихся в 10-11 классах обеспечивает удовлетворение индивидуальных запросов обучающихся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</a:rPr>
            <a:t>(п. 10 ФГОС СОО)</a:t>
          </a:r>
        </a:p>
      </dsp:txBody>
      <dsp:txXfrm>
        <a:off x="3918820" y="2741905"/>
        <a:ext cx="4362099" cy="26288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A6F707-3E9E-4C8D-B88C-44A32B7BAC08}">
      <dsp:nvSpPr>
        <dsp:cNvPr id="0" name=""/>
        <dsp:cNvSpPr/>
      </dsp:nvSpPr>
      <dsp:spPr>
        <a:xfrm>
          <a:off x="0" y="139151"/>
          <a:ext cx="8208914" cy="2695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rgbClr val="C00000"/>
              </a:solidFill>
            </a:rPr>
            <a:t>Индивидуальная образовательная траектория обучающихся </a:t>
          </a:r>
          <a:r>
            <a:rPr lang="ru-RU" sz="2200" kern="1200" dirty="0">
              <a:solidFill>
                <a:srgbClr val="002060"/>
              </a:solidFill>
            </a:rPr>
            <a:t>-  разнообразие форм получения образования в образовательной организации, обеспечение возможности выбора обучающимся формы получения образования, уровня освоения предметного материала, учителя, учебной группы, обеспечения тьюторского сопровождения образовательной траектории обучающегося 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</a:rPr>
            <a:t>(п. </a:t>
          </a:r>
          <a:r>
            <a:rPr lang="en-US" sz="2000" kern="1200" dirty="0">
              <a:solidFill>
                <a:srgbClr val="002060"/>
              </a:solidFill>
            </a:rPr>
            <a:t>II</a:t>
          </a:r>
          <a:r>
            <a:rPr lang="ru-RU" sz="2000" kern="1200" dirty="0">
              <a:solidFill>
                <a:srgbClr val="002060"/>
              </a:solidFill>
            </a:rPr>
            <a:t> 1.7. ПООП СОО).</a:t>
          </a:r>
        </a:p>
      </dsp:txBody>
      <dsp:txXfrm>
        <a:off x="0" y="139151"/>
        <a:ext cx="8208914" cy="2695680"/>
      </dsp:txXfrm>
    </dsp:sp>
    <dsp:sp modelId="{4F6BA056-5F82-41EE-993B-802BA2AFBF2C}">
      <dsp:nvSpPr>
        <dsp:cNvPr id="0" name=""/>
        <dsp:cNvSpPr/>
      </dsp:nvSpPr>
      <dsp:spPr>
        <a:xfrm>
          <a:off x="0" y="3005969"/>
          <a:ext cx="8208914" cy="20477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solidFill>
                <a:srgbClr val="002060"/>
              </a:solidFill>
              <a:latin typeface="+mn-lt"/>
            </a:rPr>
            <a:t>Работа учителя по формированию и сопровождению индивидуальных образовательных траекторий обучающихся на уровнях начального общего, основного общего и среднего общего образования – как показатель </a:t>
          </a:r>
          <a:r>
            <a:rPr lang="ru-RU" sz="2200" kern="1200" dirty="0">
              <a:solidFill>
                <a:srgbClr val="002060"/>
              </a:solidFill>
              <a:effectLst/>
              <a:latin typeface="+mn-lt"/>
              <a:ea typeface="Times New Roman"/>
            </a:rPr>
            <a:t>оценки качества деятельности педагогических работников </a:t>
          </a:r>
          <a:r>
            <a:rPr lang="ru-RU" sz="2000" kern="1200" dirty="0">
              <a:solidFill>
                <a:srgbClr val="002060"/>
              </a:solidFill>
              <a:effectLst/>
              <a:latin typeface="+mn-lt"/>
              <a:ea typeface="Times New Roman"/>
            </a:rPr>
            <a:t>(п. 3.3.1.ПООП НОО, п. 3.2.1. ПООП ООО, п. </a:t>
          </a:r>
          <a:r>
            <a:rPr lang="en-US" sz="2000" kern="1200" dirty="0">
              <a:solidFill>
                <a:srgbClr val="002060"/>
              </a:solidFill>
              <a:effectLst/>
              <a:latin typeface="+mn-lt"/>
              <a:ea typeface="Times New Roman"/>
            </a:rPr>
            <a:t>III</a:t>
          </a:r>
          <a:r>
            <a:rPr lang="ru-RU" sz="2000" kern="1200" dirty="0">
              <a:solidFill>
                <a:srgbClr val="002060"/>
              </a:solidFill>
              <a:effectLst/>
              <a:latin typeface="+mn-lt"/>
              <a:ea typeface="Times New Roman"/>
            </a:rPr>
            <a:t>.3.1.) </a:t>
          </a:r>
          <a:r>
            <a:rPr lang="ru-RU" sz="2000" kern="1200" dirty="0">
              <a:solidFill>
                <a:srgbClr val="002060"/>
              </a:solidFill>
              <a:latin typeface="+mn-lt"/>
            </a:rPr>
            <a:t>  </a:t>
          </a:r>
        </a:p>
      </dsp:txBody>
      <dsp:txXfrm>
        <a:off x="0" y="3005969"/>
        <a:ext cx="8208914" cy="20477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2659D-562F-4841-BF32-87338DD75C89}">
      <dsp:nvSpPr>
        <dsp:cNvPr id="0" name=""/>
        <dsp:cNvSpPr/>
      </dsp:nvSpPr>
      <dsp:spPr>
        <a:xfrm rot="5400000">
          <a:off x="389735" y="1131310"/>
          <a:ext cx="3091852" cy="38168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CC141-3A42-429C-9281-FE9F5D836E04}">
      <dsp:nvSpPr>
        <dsp:cNvPr id="0" name=""/>
        <dsp:cNvSpPr/>
      </dsp:nvSpPr>
      <dsp:spPr>
        <a:xfrm>
          <a:off x="527756" y="1931157"/>
          <a:ext cx="3537602" cy="2613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2060"/>
              </a:solidFill>
            </a:rPr>
            <a:t>Основное общее образование: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rgbClr val="002060"/>
              </a:solidFill>
            </a:rPr>
            <a:t>- Естественнонаучный </a:t>
          </a:r>
          <a:endParaRPr lang="ru-RU" sz="2400" b="0" kern="1200" dirty="0">
            <a:solidFill>
              <a:srgbClr val="002060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rgbClr val="002060"/>
              </a:solidFill>
            </a:rPr>
            <a:t>(физико-математический, </a:t>
          </a:r>
          <a:r>
            <a:rPr lang="ru-RU" sz="2400" b="0" kern="1200" dirty="0" smtClean="0">
              <a:solidFill>
                <a:srgbClr val="002060"/>
              </a:solidFill>
            </a:rPr>
            <a:t>химико-биологический)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rgbClr val="002060"/>
              </a:solidFill>
            </a:rPr>
            <a:t>- Гуманитарный</a:t>
          </a:r>
          <a:endParaRPr lang="ru-RU" sz="2400" b="0" kern="1200" dirty="0">
            <a:solidFill>
              <a:srgbClr val="002060"/>
            </a:solidFill>
          </a:endParaRPr>
        </a:p>
      </dsp:txBody>
      <dsp:txXfrm>
        <a:off x="527756" y="1931157"/>
        <a:ext cx="3537602" cy="2613235"/>
      </dsp:txXfrm>
    </dsp:sp>
    <dsp:sp modelId="{D2715662-B97B-467D-A760-152CDAD0757E}">
      <dsp:nvSpPr>
        <dsp:cNvPr id="0" name=""/>
        <dsp:cNvSpPr/>
      </dsp:nvSpPr>
      <dsp:spPr>
        <a:xfrm>
          <a:off x="3130399" y="407353"/>
          <a:ext cx="667472" cy="6674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545413-C957-4FBC-9000-530B2A0042DD}">
      <dsp:nvSpPr>
        <dsp:cNvPr id="0" name=""/>
        <dsp:cNvSpPr/>
      </dsp:nvSpPr>
      <dsp:spPr>
        <a:xfrm rot="5400000">
          <a:off x="4862441" y="-180785"/>
          <a:ext cx="2756071" cy="391845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1B56C7-D9B5-479C-B5B4-D2944336DD86}">
      <dsp:nvSpPr>
        <dsp:cNvPr id="0" name=""/>
        <dsp:cNvSpPr/>
      </dsp:nvSpPr>
      <dsp:spPr>
        <a:xfrm>
          <a:off x="4671310" y="865362"/>
          <a:ext cx="3537602" cy="2287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2060"/>
              </a:solidFill>
            </a:rPr>
            <a:t>Среднее общее образование: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rgbClr val="002060"/>
              </a:solidFill>
            </a:rPr>
            <a:t>- </a:t>
          </a:r>
          <a:r>
            <a:rPr lang="ru-RU" sz="2400" b="0" kern="1200" dirty="0" smtClean="0">
              <a:solidFill>
                <a:srgbClr val="002060"/>
              </a:solidFill>
            </a:rPr>
            <a:t>Естественнонаучный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rgbClr val="002060"/>
              </a:solidFill>
            </a:rPr>
            <a:t>- Гуманитарный (филологический, социально-гуманитарный)</a:t>
          </a:r>
          <a:endParaRPr lang="ru-RU" sz="2400" b="0" kern="1200" dirty="0">
            <a:solidFill>
              <a:srgbClr val="002060"/>
            </a:solidFill>
          </a:endParaRPr>
        </a:p>
      </dsp:txBody>
      <dsp:txXfrm>
        <a:off x="4671310" y="865362"/>
        <a:ext cx="3537602" cy="22871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3D3B3B-F1B9-4D34-BF25-5A0648EACE0D}">
      <dsp:nvSpPr>
        <dsp:cNvPr id="0" name=""/>
        <dsp:cNvSpPr/>
      </dsp:nvSpPr>
      <dsp:spPr>
        <a:xfrm>
          <a:off x="1316847" y="839581"/>
          <a:ext cx="4781217" cy="4685283"/>
        </a:xfrm>
        <a:prstGeom prst="blockArc">
          <a:avLst>
            <a:gd name="adj1" fmla="val 11175931"/>
            <a:gd name="adj2" fmla="val 16800093"/>
            <a:gd name="adj3" fmla="val 4641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CDF93F-C513-4CC1-9D26-2CF905F2F60A}">
      <dsp:nvSpPr>
        <dsp:cNvPr id="0" name=""/>
        <dsp:cNvSpPr/>
      </dsp:nvSpPr>
      <dsp:spPr>
        <a:xfrm>
          <a:off x="1397462" y="568974"/>
          <a:ext cx="4590130" cy="4590130"/>
        </a:xfrm>
        <a:prstGeom prst="blockArc">
          <a:avLst>
            <a:gd name="adj1" fmla="val 4714504"/>
            <a:gd name="adj2" fmla="val 10599581"/>
            <a:gd name="adj3" fmla="val 4641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D1FF39-FDFC-4E72-B82D-ABCCEC1D3292}">
      <dsp:nvSpPr>
        <dsp:cNvPr id="0" name=""/>
        <dsp:cNvSpPr/>
      </dsp:nvSpPr>
      <dsp:spPr>
        <a:xfrm>
          <a:off x="2576211" y="112770"/>
          <a:ext cx="5200893" cy="5085221"/>
        </a:xfrm>
        <a:prstGeom prst="blockArc">
          <a:avLst>
            <a:gd name="adj1" fmla="val 266921"/>
            <a:gd name="adj2" fmla="val 6106574"/>
            <a:gd name="adj3" fmla="val 4641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BCAB17-DACB-4767-9D98-86F659F0C999}">
      <dsp:nvSpPr>
        <dsp:cNvPr id="0" name=""/>
        <dsp:cNvSpPr/>
      </dsp:nvSpPr>
      <dsp:spPr>
        <a:xfrm>
          <a:off x="3116489" y="838949"/>
          <a:ext cx="4590130" cy="4590130"/>
        </a:xfrm>
        <a:prstGeom prst="blockArc">
          <a:avLst>
            <a:gd name="adj1" fmla="val 15392707"/>
            <a:gd name="adj2" fmla="val 21337259"/>
            <a:gd name="adj3" fmla="val 4641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98D328-B714-4996-8D3D-FE74FA813BF3}">
      <dsp:nvSpPr>
        <dsp:cNvPr id="0" name=""/>
        <dsp:cNvSpPr/>
      </dsp:nvSpPr>
      <dsp:spPr>
        <a:xfrm>
          <a:off x="3600393" y="2113425"/>
          <a:ext cx="1913825" cy="183854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smtClean="0"/>
            <a:t>ИОТ</a:t>
          </a:r>
          <a:endParaRPr lang="ru-RU" sz="5300" b="1" kern="1200" dirty="0"/>
        </a:p>
      </dsp:txBody>
      <dsp:txXfrm>
        <a:off x="3600393" y="2113425"/>
        <a:ext cx="1913825" cy="1838549"/>
      </dsp:txXfrm>
    </dsp:sp>
    <dsp:sp modelId="{18E901E3-584C-4161-920A-FB9CC67E9F54}">
      <dsp:nvSpPr>
        <dsp:cNvPr id="0" name=""/>
        <dsp:cNvSpPr/>
      </dsp:nvSpPr>
      <dsp:spPr>
        <a:xfrm>
          <a:off x="3312372" y="153947"/>
          <a:ext cx="2409129" cy="156579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Профили обучения</a:t>
          </a:r>
          <a:endParaRPr lang="ru-RU" sz="2400" b="1" kern="1200" dirty="0"/>
        </a:p>
      </dsp:txBody>
      <dsp:txXfrm>
        <a:off x="3312372" y="153947"/>
        <a:ext cx="2409129" cy="1565790"/>
      </dsp:txXfrm>
    </dsp:sp>
    <dsp:sp modelId="{1FB997CB-9594-41AF-ABF3-01D85B940908}">
      <dsp:nvSpPr>
        <dsp:cNvPr id="0" name=""/>
        <dsp:cNvSpPr/>
      </dsp:nvSpPr>
      <dsp:spPr>
        <a:xfrm>
          <a:off x="6048669" y="2227953"/>
          <a:ext cx="2450313" cy="143599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Курсы внеурочной деятельности</a:t>
          </a:r>
          <a:endParaRPr lang="ru-RU" sz="2200" b="1" kern="1200" dirty="0"/>
        </a:p>
      </dsp:txBody>
      <dsp:txXfrm>
        <a:off x="6048669" y="2227953"/>
        <a:ext cx="2450313" cy="1435995"/>
      </dsp:txXfrm>
    </dsp:sp>
    <dsp:sp modelId="{6F39C41D-99B4-455D-AC65-95C7C85E5AFC}">
      <dsp:nvSpPr>
        <dsp:cNvPr id="0" name=""/>
        <dsp:cNvSpPr/>
      </dsp:nvSpPr>
      <dsp:spPr>
        <a:xfrm>
          <a:off x="3384374" y="4240013"/>
          <a:ext cx="2393730" cy="145334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Уровень  учебных предметов </a:t>
          </a:r>
          <a:endParaRPr lang="ru-RU" sz="2300" b="1" kern="1200" dirty="0"/>
        </a:p>
      </dsp:txBody>
      <dsp:txXfrm>
        <a:off x="3384374" y="4240013"/>
        <a:ext cx="2393730" cy="1453347"/>
      </dsp:txXfrm>
    </dsp:sp>
    <dsp:sp modelId="{855B805D-E0AB-47A2-81C6-9819F7BEB5BD}">
      <dsp:nvSpPr>
        <dsp:cNvPr id="0" name=""/>
        <dsp:cNvSpPr/>
      </dsp:nvSpPr>
      <dsp:spPr>
        <a:xfrm>
          <a:off x="720088" y="2160266"/>
          <a:ext cx="2358167" cy="147930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Учебные курсы</a:t>
          </a:r>
          <a:endParaRPr lang="ru-RU" sz="2400" b="1" kern="1200" dirty="0"/>
        </a:p>
      </dsp:txBody>
      <dsp:txXfrm>
        <a:off x="720088" y="2160266"/>
        <a:ext cx="2358167" cy="147930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D618F0-5F16-47D7-AF32-A7E0CF55DF4B}">
      <dsp:nvSpPr>
        <dsp:cNvPr id="0" name=""/>
        <dsp:cNvSpPr/>
      </dsp:nvSpPr>
      <dsp:spPr>
        <a:xfrm>
          <a:off x="1101490" y="161"/>
          <a:ext cx="1650248" cy="16502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ИУП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1101490" y="161"/>
        <a:ext cx="1650248" cy="1650248"/>
      </dsp:txXfrm>
    </dsp:sp>
    <dsp:sp modelId="{CE2DDFDB-7233-4557-AF3D-F301B9811CB0}">
      <dsp:nvSpPr>
        <dsp:cNvPr id="0" name=""/>
        <dsp:cNvSpPr/>
      </dsp:nvSpPr>
      <dsp:spPr>
        <a:xfrm>
          <a:off x="1448043" y="1784409"/>
          <a:ext cx="957143" cy="957143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448043" y="1784409"/>
        <a:ext cx="957143" cy="957143"/>
      </dsp:txXfrm>
    </dsp:sp>
    <dsp:sp modelId="{C5A626A7-160C-4611-97B9-4DEDD6736F1E}">
      <dsp:nvSpPr>
        <dsp:cNvPr id="0" name=""/>
        <dsp:cNvSpPr/>
      </dsp:nvSpPr>
      <dsp:spPr>
        <a:xfrm>
          <a:off x="1101490" y="2875553"/>
          <a:ext cx="1650248" cy="1650248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ИОМ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ИОП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1101490" y="2875553"/>
        <a:ext cx="1650248" cy="1650248"/>
      </dsp:txXfrm>
    </dsp:sp>
    <dsp:sp modelId="{18F85FB5-0BDA-4D7E-A24C-4EFC3C95249D}">
      <dsp:nvSpPr>
        <dsp:cNvPr id="0" name=""/>
        <dsp:cNvSpPr/>
      </dsp:nvSpPr>
      <dsp:spPr>
        <a:xfrm>
          <a:off x="2999276" y="1956035"/>
          <a:ext cx="524778" cy="613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2999276" y="1956035"/>
        <a:ext cx="524778" cy="613892"/>
      </dsp:txXfrm>
    </dsp:sp>
    <dsp:sp modelId="{49E03533-07E4-4A10-9891-C0456D098454}">
      <dsp:nvSpPr>
        <dsp:cNvPr id="0" name=""/>
        <dsp:cNvSpPr/>
      </dsp:nvSpPr>
      <dsp:spPr>
        <a:xfrm>
          <a:off x="3741887" y="612733"/>
          <a:ext cx="3300496" cy="330049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002060"/>
              </a:solidFill>
            </a:rPr>
            <a:t>ИОТ</a:t>
          </a:r>
          <a:endParaRPr lang="ru-RU" sz="6500" b="1" kern="1200" dirty="0">
            <a:solidFill>
              <a:srgbClr val="002060"/>
            </a:solidFill>
          </a:endParaRPr>
        </a:p>
      </dsp:txBody>
      <dsp:txXfrm>
        <a:off x="3741887" y="612733"/>
        <a:ext cx="3300496" cy="330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B815C-72E2-4931-A944-B7B9FAEEBF54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8689-7918-4FB0-8EAD-4B4726F96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62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ru-RU" sz="2400" b="0" dirty="0">
                <a:solidFill>
                  <a:srgbClr val="203864"/>
                </a:solidFill>
              </a:rPr>
              <a:t>организационно-управленческий механизм обеспечения преемственности в реализации государственной политики в сфере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8689-7918-4FB0-8EAD-4B4726F9681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3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+mj-cs"/>
              </a:rPr>
              <a:t>организация образовательного пространства старшей школы, обеспечивающая формирование УУД в открытом образовательном пространстве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68689-7918-4FB0-8EAD-4B4726F9681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66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94F50-3803-4C17-841F-6238F5A02F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C602F-B6CA-4E3E-9074-6BA951B5CB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26662-5758-41C9-A8CC-34A29B19DAC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CFE19-5E70-49F2-ACE6-9D0A9601E0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C90C14-4F54-4A80-841C-F62399A165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9A91C-2371-404A-9A9E-065F9F24CF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FEC9916-2B1C-4C7E-BFD3-E06E9D56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331F-5F69-425C-8B04-4B7AD34FDA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D1EF2E69-8C55-4C6A-9BBB-3A05596D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6E94F31A-1783-4613-A225-7E9066ED7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1A94-976F-432B-A0AF-C361780482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58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AE1E4-F6B8-4192-835E-5E080C1BDF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A2B36-C6BF-4650-85BA-49F1A2EFD53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663FAB-0EAD-4604-BDB5-439C7294F0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21121-5FDA-4EC9-A3A4-FE465F293D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3E506-5B8D-4233-ADB8-9806657F963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A2073-67E8-4C3C-8D17-8449A0BEB0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E68062-BCDE-4973-93F4-AF2BF78D70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8FD43-9608-4080-9C8A-EFAF911AB11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09A45-8597-49E8-A4F3-93AC02441D3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29AD2-F630-4524-BA6D-50AE4E4364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C18FE-3842-4617-96BE-94820E86D83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4C90F-9AAF-4C9D-9BBE-A454D0F9BF5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A4261-D877-4470-870D-6470D2E8E92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EE2D7-93D6-4988-884E-C0749BE556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BA35C-8107-4481-B729-0545E273A7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ECA2A-6D2D-4697-B748-0F173719BB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143932" cy="12144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600200"/>
            <a:ext cx="81439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14348" y="6356350"/>
            <a:ext cx="20479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47ABA-A439-48C2-9270-5362F3864FB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11944" y="6356350"/>
            <a:ext cx="2779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10348" y="6356350"/>
            <a:ext cx="20479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CF87D-517B-4B0F-90EC-67CE4CBB6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Bookman Old Styl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Bookman Old Styl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Bookman Old Styl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Bookman Old Styl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7238" y="2348880"/>
            <a:ext cx="8172480" cy="3384376"/>
          </a:xfrm>
          <a:prstGeom prst="rect">
            <a:avLst/>
          </a:prstGeom>
          <a:effectLst>
            <a:outerShdw blurRad="38100" dist="254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Вебинар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/>
            </a:r>
            <a:b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/>
            </a:r>
            <a:b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+mj-cs"/>
              </a:rPr>
              <a:t>Нормативно-правовая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+mj-cs"/>
              </a:rPr>
              <a:t>база разработки и реализации технологии индивидуальной образовательной траектории в лицее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7238" y="71414"/>
            <a:ext cx="8172480" cy="571504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Бюджетное общеобразовательное учреждение Вологодской области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«Вологодский многопрофильный лицей»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6" name="Picture 3" descr="C:\Users\Бондаренко Дмитрий\Desktop\ВМЛ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57687" y="829492"/>
            <a:ext cx="872265" cy="1368000"/>
          </a:xfrm>
          <a:prstGeom prst="rect">
            <a:avLst/>
          </a:prstGeom>
          <a:noFill/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70000"/>
              </a:schemeClr>
            </a:outerShdw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55576" y="6165304"/>
            <a:ext cx="8172480" cy="571504"/>
          </a:xfrm>
          <a:prstGeom prst="rect">
            <a:avLst/>
          </a:prstGeo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11.10.2018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г.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1548384" y="3320992"/>
            <a:ext cx="6480000" cy="3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rgbClr val="FFC000"/>
              </a:gs>
              <a:gs pos="100000">
                <a:schemeClr val="bg1">
                  <a:lumMod val="95000"/>
                  <a:alpha val="8000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30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853244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a typeface="Calibri"/>
                <a:cs typeface="Times New Roman"/>
              </a:rPr>
              <a:t>Элементы индивидуальной образовательной траектории обучающихся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412776"/>
            <a:ext cx="3816424" cy="5256584"/>
          </a:xfrm>
        </p:spPr>
        <p:txBody>
          <a:bodyPr/>
          <a:lstStyle/>
          <a:p>
            <a:pPr lv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ea typeface="Calibri"/>
                <a:cs typeface="Times New Roman"/>
              </a:rPr>
              <a:t>Дистанционные формы получения образования:</a:t>
            </a:r>
          </a:p>
          <a:p>
            <a:pPr marL="571500" lvl="0" indent="-342900" algn="just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  <a:ea typeface="Calibri"/>
                <a:cs typeface="Times New Roman"/>
              </a:rPr>
              <a:t> онлайн-курсы</a:t>
            </a:r>
          </a:p>
          <a:p>
            <a:pPr marL="571500" lvl="0" indent="-342900" algn="just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  <a:ea typeface="Calibri"/>
                <a:cs typeface="Times New Roman"/>
              </a:rPr>
              <a:t> заочные школы</a:t>
            </a:r>
          </a:p>
          <a:p>
            <a:pPr marL="571500" lvl="0" indent="-342900" algn="just"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  <a:ea typeface="Calibri"/>
                <a:cs typeface="Times New Roman"/>
              </a:rPr>
              <a:t>дистанционные университеты 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880670" y="1412776"/>
            <a:ext cx="4263330" cy="47641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Центр по работе с одаренными детьми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БОУ </a:t>
            </a:r>
            <a:r>
              <a:rPr lang="ru-RU" sz="2400" dirty="0">
                <a:solidFill>
                  <a:srgbClr val="002060"/>
                </a:solidFill>
              </a:rPr>
              <a:t>ВО «Вологодский многопрофильный лицей»: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Направления деятельности: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организация и проведение интернет-олимпиад 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обучение обучающихся области с применением дистанционных образовательных технологий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-  … </a:t>
            </a:r>
          </a:p>
          <a:p>
            <a:pPr>
              <a:buFontTx/>
              <a:buChar char="-"/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esktop\emblema_proekt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30966"/>
            <a:ext cx="3312367" cy="285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86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5F5802-7A54-490B-B24C-F4543716E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6" y="1196752"/>
            <a:ext cx="3456384" cy="51125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C00000"/>
                </a:solidFill>
                <a:ea typeface="+mj-ea"/>
                <a:cs typeface="+mj-cs"/>
              </a:rPr>
              <a:t>Индивидуальная образовательная траектория </a:t>
            </a:r>
            <a:r>
              <a:rPr lang="ru-RU" sz="2600" dirty="0">
                <a:solidFill>
                  <a:srgbClr val="C00000"/>
                </a:solidFill>
                <a:ea typeface="+mj-ea"/>
                <a:cs typeface="+mj-cs"/>
              </a:rPr>
              <a:t>– выбор уровня освоения предметного материала (базовый, углубленный), выбор профиля обучения</a:t>
            </a:r>
            <a:r>
              <a:rPr lang="ru-RU" sz="2600" dirty="0">
                <a:solidFill>
                  <a:srgbClr val="4F81BD"/>
                </a:solidFill>
                <a:ea typeface="+mj-ea"/>
                <a:cs typeface="+mj-cs"/>
              </a:rPr>
              <a:t/>
            </a:r>
            <a:br>
              <a:rPr lang="ru-RU" sz="2600" dirty="0">
                <a:solidFill>
                  <a:srgbClr val="4F81BD"/>
                </a:solidFill>
                <a:ea typeface="+mj-ea"/>
                <a:cs typeface="+mj-cs"/>
              </a:rPr>
            </a:br>
            <a:endParaRPr lang="ru-RU" sz="26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C9021FF-F67F-4EA2-8984-EA171FED0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5976" y="1268760"/>
            <a:ext cx="4608512" cy="511256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ru-RU" sz="2400" dirty="0">
                <a:solidFill>
                  <a:srgbClr val="002060"/>
                </a:solidFill>
              </a:rPr>
              <a:t>Направленность </a:t>
            </a:r>
            <a:r>
              <a:rPr lang="ru-RU" sz="2400" dirty="0">
                <a:solidFill>
                  <a:srgbClr val="C00000"/>
                </a:solidFill>
              </a:rPr>
              <a:t>(</a:t>
            </a:r>
            <a:r>
              <a:rPr lang="ru-RU" sz="2400" b="1" dirty="0">
                <a:solidFill>
                  <a:srgbClr val="C00000"/>
                </a:solidFill>
              </a:rPr>
              <a:t>профиль</a:t>
            </a:r>
            <a:r>
              <a:rPr lang="ru-RU" sz="2400" dirty="0">
                <a:solidFill>
                  <a:srgbClr val="C00000"/>
                </a:solidFill>
              </a:rPr>
              <a:t>) </a:t>
            </a:r>
            <a:r>
              <a:rPr lang="ru-RU" sz="2400" dirty="0">
                <a:solidFill>
                  <a:srgbClr val="002060"/>
                </a:solidFill>
              </a:rPr>
              <a:t>образования - ориентация образовательной  программы на конкретные области знания и (или) виды деятельности, определяющая её предметно-тематическое </a:t>
            </a:r>
            <a:r>
              <a:rPr lang="ru-RU" sz="2400" dirty="0" smtClean="0">
                <a:solidFill>
                  <a:srgbClr val="002060"/>
                </a:solidFill>
              </a:rPr>
              <a:t>содержание, </a:t>
            </a:r>
            <a:r>
              <a:rPr lang="ru-RU" sz="2400" dirty="0">
                <a:solidFill>
                  <a:srgbClr val="002060"/>
                </a:solidFill>
              </a:rPr>
              <a:t>преобладающие виды учебной деятельности обучающегося и требования к результатам освоения образовательной программы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200" dirty="0">
                <a:solidFill>
                  <a:srgbClr val="002060"/>
                </a:solidFill>
              </a:rPr>
              <a:t>(п. 25 ст. 2 Закона об </a:t>
            </a:r>
            <a:r>
              <a:rPr lang="ru-RU" sz="2200" dirty="0" smtClean="0">
                <a:solidFill>
                  <a:srgbClr val="002060"/>
                </a:solidFill>
              </a:rPr>
              <a:t>образовании</a:t>
            </a:r>
            <a:r>
              <a:rPr lang="ru-RU" sz="22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09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91CA6-C46D-4130-837F-36FA59FB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0648"/>
            <a:ext cx="8532440" cy="11430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600" b="1" dirty="0">
                <a:solidFill>
                  <a:srgbClr val="C00000"/>
                </a:solidFill>
                <a:ea typeface="+mn-ea"/>
                <a:cs typeface="+mn-cs"/>
              </a:rPr>
              <a:t>Индивидуальная образовательная траектория является профилем обучения конкретного учащегося </a:t>
            </a:r>
            <a:br>
              <a:rPr lang="ru-RU" sz="26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8CECC5C-EF25-4009-A3F1-44ABDFF31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2434643"/>
              </p:ext>
            </p:extLst>
          </p:nvPr>
        </p:nvGraphicFramePr>
        <p:xfrm>
          <a:off x="755575" y="1674055"/>
          <a:ext cx="8208913" cy="470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19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66379BF-A4C7-4AF9-AD1E-FDE1D9016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08" y="260650"/>
            <a:ext cx="8512788" cy="2045221"/>
          </a:xfrm>
        </p:spPr>
        <p:txBody>
          <a:bodyPr>
            <a:no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  <a:cs typeface="Segoe UI" panose="020B0502040204020203" pitchFamily="34" charset="0"/>
              </a:rPr>
              <a:t>Дифференциации содержания с учетом образовательных потребностей и интересов обучающихся 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C1193225-CBF2-4CFE-9113-9952BF60E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52" y="1916832"/>
            <a:ext cx="5004048" cy="4608512"/>
          </a:xfrm>
        </p:spPr>
        <p:txBody>
          <a:bodyPr>
            <a:normAutofit fontScale="92500" lnSpcReduction="10000"/>
          </a:bodyPr>
          <a:lstStyle/>
          <a:p>
            <a:pPr lvl="0" indent="0">
              <a:lnSpc>
                <a:spcPct val="90000"/>
              </a:lnSpc>
              <a:buNone/>
            </a:pPr>
            <a:r>
              <a:rPr lang="ru-RU" sz="2600" dirty="0">
                <a:solidFill>
                  <a:srgbClr val="002060"/>
                </a:solidFill>
                <a:ea typeface="Times New Roman"/>
              </a:rPr>
              <a:t>В целях обеспечения индивидуальных потребностей обучающихся в основных общеобразовательных программах общего образования предусматриваются:</a:t>
            </a:r>
          </a:p>
          <a:p>
            <a:pPr marL="685800"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002060"/>
                </a:solidFill>
                <a:ea typeface="Times New Roman"/>
              </a:rPr>
              <a:t>учебные курсы, </a:t>
            </a:r>
            <a:r>
              <a:rPr lang="ru-RU" sz="2200" dirty="0">
                <a:solidFill>
                  <a:srgbClr val="002060"/>
                </a:solidFill>
                <a:ea typeface="Times New Roman"/>
              </a:rPr>
              <a:t>обеспечивающие различные интересы обучающихся, в том числе этнокультурные;</a:t>
            </a:r>
          </a:p>
          <a:p>
            <a:pPr marL="685800" lv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2400" i="1" dirty="0">
                <a:solidFill>
                  <a:srgbClr val="002060"/>
                </a:solidFill>
                <a:ea typeface="Times New Roman"/>
              </a:rPr>
              <a:t>внеурочная деятельность.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1800" dirty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ea typeface="Times New Roman"/>
              </a:rPr>
              <a:t>         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п</a:t>
            </a:r>
            <a:r>
              <a:rPr lang="ru-RU" sz="2000" dirty="0">
                <a:solidFill>
                  <a:srgbClr val="002060"/>
                </a:solidFill>
                <a:ea typeface="Times New Roman"/>
              </a:rPr>
              <a:t>. 17 ФГОС НОО п. 15 </a:t>
            </a: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ФГОС</a:t>
            </a:r>
            <a:br>
              <a:rPr lang="ru-RU" sz="2000" dirty="0" smtClean="0">
                <a:solidFill>
                  <a:srgbClr val="002060"/>
                </a:solidFill>
                <a:ea typeface="Times New Roman"/>
              </a:rPr>
            </a:br>
            <a:r>
              <a:rPr lang="ru-RU" sz="2000" dirty="0" smtClean="0">
                <a:solidFill>
                  <a:srgbClr val="002060"/>
                </a:solidFill>
                <a:ea typeface="Times New Roman"/>
              </a:rPr>
              <a:t>         ООО, ФГОС СОО</a:t>
            </a:r>
            <a:endParaRPr lang="ru-RU" sz="1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5F2CCA3-121C-4C1C-A9D0-986D4F31E9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994" b="-4"/>
          <a:stretch/>
        </p:blipFill>
        <p:spPr>
          <a:xfrm>
            <a:off x="1499809" y="2492896"/>
            <a:ext cx="2784159" cy="3941047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A8DFBE-D405-41F4-950C-9E4710908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49006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Направления индивидуальной образовательной траектории в лицее</a:t>
            </a:r>
            <a:endParaRPr lang="ru-RU" sz="2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FCAD90F6-116E-4DD8-A53A-99BAF2CE3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3601322"/>
              </p:ext>
            </p:extLst>
          </p:nvPr>
        </p:nvGraphicFramePr>
        <p:xfrm>
          <a:off x="360040" y="889801"/>
          <a:ext cx="8604448" cy="596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353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532440" cy="1656184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solidFill>
                  <a:srgbClr val="C00000"/>
                </a:solidFill>
              </a:rPr>
              <a:t>Структура индивидуальной </a:t>
            </a:r>
            <a:r>
              <a:rPr lang="ru-RU" sz="2900" b="1" dirty="0" smtClean="0">
                <a:solidFill>
                  <a:srgbClr val="C00000"/>
                </a:solidFill>
              </a:rPr>
              <a:t/>
            </a:r>
            <a:br>
              <a:rPr lang="ru-RU" sz="2900" b="1" dirty="0" smtClean="0">
                <a:solidFill>
                  <a:srgbClr val="C00000"/>
                </a:solidFill>
              </a:rPr>
            </a:br>
            <a:r>
              <a:rPr lang="ru-RU" sz="2900" b="1" dirty="0" smtClean="0">
                <a:solidFill>
                  <a:srgbClr val="C00000"/>
                </a:solidFill>
              </a:rPr>
              <a:t>образовательной </a:t>
            </a:r>
            <a:r>
              <a:rPr lang="ru-RU" sz="2900" b="1" dirty="0" smtClean="0">
                <a:solidFill>
                  <a:srgbClr val="C00000"/>
                </a:solidFill>
              </a:rPr>
              <a:t>траектории, </a:t>
            </a:r>
            <a:r>
              <a:rPr lang="ru-RU" sz="2900" b="1" dirty="0" smtClean="0">
                <a:solidFill>
                  <a:srgbClr val="C00000"/>
                </a:solidFill>
              </a:rPr>
              <a:t/>
            </a:r>
            <a:br>
              <a:rPr lang="ru-RU" sz="2900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включая </a:t>
            </a:r>
            <a:r>
              <a:rPr lang="ru-RU" sz="2000" dirty="0" smtClean="0">
                <a:solidFill>
                  <a:srgbClr val="C00000"/>
                </a:solidFill>
              </a:rPr>
              <a:t>индивидуальный учебный план, индивидуальный образовательный маршрут (индивидуальную образовательную программу)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3063318"/>
              </p:ext>
            </p:extLst>
          </p:nvPr>
        </p:nvGraphicFramePr>
        <p:xfrm>
          <a:off x="714375" y="1999381"/>
          <a:ext cx="81438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7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8532440" cy="864096"/>
          </a:xfrm>
        </p:spPr>
        <p:txBody>
          <a:bodyPr/>
          <a:lstStyle/>
          <a:p>
            <a:pPr algn="ctr"/>
            <a:r>
              <a:rPr lang="ru-RU" altLang="ru-RU" sz="3200" b="1" dirty="0">
                <a:solidFill>
                  <a:srgbClr val="C00000"/>
                </a:solidFill>
              </a:rPr>
              <a:t>Индивидуальный учебный план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 bwMode="auto">
          <a:xfrm>
            <a:off x="596737" y="1425039"/>
            <a:ext cx="3072740" cy="4845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419872" y="836712"/>
            <a:ext cx="5544616" cy="590465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1750" dirty="0">
                <a:solidFill>
                  <a:srgbClr val="000066"/>
                </a:solidFill>
              </a:rPr>
              <a:t>Обучающимся предоставляются академические права на: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altLang="ru-RU" sz="1750" dirty="0">
                <a:solidFill>
                  <a:srgbClr val="000066"/>
                </a:solidFill>
              </a:rPr>
              <a:t>	обучение по индивидуальному учебному плану, в том числе ускоренное обучение, в пределах осваиваемой образовательной программы в порядке, установленном локальными нормативными актами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ru-RU" altLang="ru-RU" sz="1750" dirty="0">
                <a:solidFill>
                  <a:srgbClr val="000066"/>
                </a:solidFill>
              </a:rPr>
              <a:t>     </a:t>
            </a:r>
            <a:r>
              <a:rPr lang="ru-RU" altLang="ru-RU" sz="1750" dirty="0" smtClean="0">
                <a:solidFill>
                  <a:srgbClr val="000066"/>
                </a:solidFill>
              </a:rPr>
              <a:t>(</a:t>
            </a:r>
            <a:r>
              <a:rPr lang="ru-RU" altLang="ru-RU" sz="1750" dirty="0">
                <a:solidFill>
                  <a:srgbClr val="000066"/>
                </a:solidFill>
              </a:rPr>
              <a:t>п. 3 ч. 1 ст. 34 Закона об образовании) </a:t>
            </a:r>
          </a:p>
          <a:p>
            <a:pPr algn="just">
              <a:spcBef>
                <a:spcPts val="0"/>
              </a:spcBef>
            </a:pPr>
            <a:r>
              <a:rPr lang="ru-RU" altLang="ru-RU" sz="1750" dirty="0" smtClean="0">
                <a:solidFill>
                  <a:srgbClr val="000066"/>
                </a:solidFill>
              </a:rPr>
              <a:t>При </a:t>
            </a:r>
            <a:r>
              <a:rPr lang="ru-RU" altLang="ru-RU" sz="1750" dirty="0">
                <a:solidFill>
                  <a:srgbClr val="000066"/>
                </a:solidFill>
              </a:rPr>
              <a:t>прохождении обучения в соответствии с индивидуальным учебным планом </a:t>
            </a:r>
            <a:r>
              <a:rPr lang="ru-RU" altLang="ru-RU" sz="1750" dirty="0">
                <a:solidFill>
                  <a:srgbClr val="C00000"/>
                </a:solidFill>
              </a:rPr>
              <a:t>его продолжительность может быть изменена образовательной организацией с учетом особенностей и образовательных потребностей конкретного обучающегося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ru-RU" altLang="ru-RU" sz="1750" dirty="0" smtClean="0">
                <a:solidFill>
                  <a:srgbClr val="000066"/>
                </a:solidFill>
              </a:rPr>
              <a:t>    (</a:t>
            </a:r>
            <a:r>
              <a:rPr lang="ru-RU" altLang="ru-RU" sz="1750" dirty="0">
                <a:solidFill>
                  <a:srgbClr val="000066"/>
                </a:solidFill>
              </a:rPr>
              <a:t>п. 5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 утвержденного приказом </a:t>
            </a:r>
            <a:r>
              <a:rPr lang="ru-RU" altLang="ru-RU" sz="1750" dirty="0" err="1">
                <a:solidFill>
                  <a:srgbClr val="000066"/>
                </a:solidFill>
              </a:rPr>
              <a:t>Минобрнауки</a:t>
            </a:r>
            <a:r>
              <a:rPr lang="ru-RU" altLang="ru-RU" sz="1750" dirty="0">
                <a:solidFill>
                  <a:srgbClr val="000066"/>
                </a:solidFill>
              </a:rPr>
              <a:t> России от 30.08.2013 № 1015)</a:t>
            </a:r>
          </a:p>
          <a:p>
            <a:pPr>
              <a:buFontTx/>
              <a:buNone/>
            </a:pPr>
            <a:endParaRPr lang="ru-RU" altLang="ru-RU" sz="1750" dirty="0">
              <a:solidFill>
                <a:srgbClr val="000066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09037"/>
            <a:ext cx="2686514" cy="38043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54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3E6530-BFE3-48C0-9AE3-C08CC8F10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9451"/>
            <a:ext cx="8532440" cy="89926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ИОТ обучающихся на уровне основного общего образования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9B5F766-8DC7-4821-B8DA-CB585B781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9577974"/>
              </p:ext>
            </p:extLst>
          </p:nvPr>
        </p:nvGraphicFramePr>
        <p:xfrm>
          <a:off x="683568" y="1052735"/>
          <a:ext cx="8460432" cy="58052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5842">
                  <a:extLst>
                    <a:ext uri="{9D8B030D-6E8A-4147-A177-3AD203B41FA5}">
                      <a16:colId xmlns:a16="http://schemas.microsoft.com/office/drawing/2014/main" xmlns="" val="3844041074"/>
                    </a:ext>
                  </a:extLst>
                </a:gridCol>
                <a:gridCol w="3331249"/>
                <a:gridCol w="2598374"/>
                <a:gridCol w="1964967">
                  <a:extLst>
                    <a:ext uri="{9D8B030D-6E8A-4147-A177-3AD203B41FA5}">
                      <a16:colId xmlns:a16="http://schemas.microsoft.com/office/drawing/2014/main" xmlns="" val="2660947672"/>
                    </a:ext>
                  </a:extLst>
                </a:gridCol>
              </a:tblGrid>
              <a:tr h="386329">
                <a:tc gridSpan="4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Естественнонаучный профиль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842241">
                <a:tc>
                  <a:txBody>
                    <a:bodyPr/>
                    <a:lstStyle/>
                    <a:p>
                      <a:r>
                        <a:rPr lang="ru-RU" sz="1800" dirty="0"/>
                        <a:t>5-9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Углубленное изучение 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учебных предметов предметных областей «Математика и информатика», «Е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стественнонаучные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предметы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», в </a:t>
                      </a:r>
                      <a:r>
                        <a:rPr lang="ru-RU" sz="18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введение учебных предметов  «Алгебра», «Геометрия» с 5 </a:t>
                      </a:r>
                      <a:r>
                        <a:rPr lang="ru-RU" sz="18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кл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Введение специально разработанных учебных курсов по физике, химии в 5-6(7) классах, обеспечивающих углубленное изучение учебных предметов обязательной части УП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Курсы внеурочной деятельности, направленные на формирование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навыков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учебно-исследователь-ской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, проектной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деятельности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1014727"/>
                  </a:ext>
                </a:extLst>
              </a:tr>
              <a:tr h="413919">
                <a:tc gridSpan="3"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+mn-lt"/>
                        </a:rPr>
                        <a:t>Гуманитарный профиль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3376023"/>
                  </a:ext>
                </a:extLst>
              </a:tr>
              <a:tr h="2162777">
                <a:tc>
                  <a:txBody>
                    <a:bodyPr/>
                    <a:lstStyle/>
                    <a:p>
                      <a:r>
                        <a:rPr lang="ru-RU" sz="1800" dirty="0"/>
                        <a:t>5-9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Углубленное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изучение отдельных учебных предметов предметных областей «Русский язык и литература», «Иностранные языки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» 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440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01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A81F91-92DF-4543-BA28-467C80DB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83671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ИОТ обучающихся на уровне среднего общего образования</a:t>
            </a:r>
            <a:endParaRPr lang="ru-RU" sz="2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CF30E0E-1674-4280-B56A-B25D7B84E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7175903"/>
              </p:ext>
            </p:extLst>
          </p:nvPr>
        </p:nvGraphicFramePr>
        <p:xfrm>
          <a:off x="683568" y="1052736"/>
          <a:ext cx="8460432" cy="56144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75286">
                  <a:extLst>
                    <a:ext uri="{9D8B030D-6E8A-4147-A177-3AD203B41FA5}">
                      <a16:colId xmlns:a16="http://schemas.microsoft.com/office/drawing/2014/main" xmlns="" val="3124172800"/>
                    </a:ext>
                  </a:extLst>
                </a:gridCol>
                <a:gridCol w="2910253">
                  <a:extLst>
                    <a:ext uri="{9D8B030D-6E8A-4147-A177-3AD203B41FA5}">
                      <a16:colId xmlns:a16="http://schemas.microsoft.com/office/drawing/2014/main" xmlns="" val="1432358966"/>
                    </a:ext>
                  </a:extLst>
                </a:gridCol>
                <a:gridCol w="2774893">
                  <a:extLst>
                    <a:ext uri="{9D8B030D-6E8A-4147-A177-3AD203B41FA5}">
                      <a16:colId xmlns:a16="http://schemas.microsoft.com/office/drawing/2014/main" xmlns="" val="1686509243"/>
                    </a:ext>
                  </a:extLst>
                </a:gridCol>
              </a:tblGrid>
              <a:tr h="32454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Естественнонаучный профиль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9444774"/>
                  </a:ext>
                </a:extLst>
              </a:tr>
              <a:tr h="2571381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Выбор учебных предметов на углубленном уровне:</a:t>
                      </a:r>
                    </a:p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Математика</a:t>
                      </a:r>
                    </a:p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Физика</a:t>
                      </a:r>
                    </a:p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Химия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Увеличение количества часов на учебные предметы базового уровня, обеспечивающие профиль обучения  (информатика и ИКТ)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Элективные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учебные курсы по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выбору обучающихся по естественнонаучным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предметам, математике,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информатике с целью развития содержания профильных учебных предметов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4016450"/>
                  </a:ext>
                </a:extLst>
              </a:tr>
              <a:tr h="324543">
                <a:tc gridSpan="3"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Гуманитарный профиль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500652"/>
                  </a:ext>
                </a:extLst>
              </a:tr>
              <a:tr h="57419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социально-гуманитарный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филологический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3041671"/>
                  </a:ext>
                </a:extLst>
              </a:tr>
              <a:tr h="172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Выбор учебных предметов на углубленном уровне:</a:t>
                      </a:r>
                    </a:p>
                    <a:p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Русский язык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Литература,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История 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Обществознание,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Право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Выбор учебных предметов на углубленном уровне: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Иностранный язык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Второй иностранный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Элективные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учебные курсы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выбору обучающихся с целью развития содержания профильных учебных предметов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1396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71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00F41D-8EF9-41FB-9CCF-BB3F3102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903634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  <a:t>Обеспечения тьюторского сопровождения образовательной траектории обучающегося </a:t>
            </a:r>
            <a:br>
              <a:rPr lang="ru-RU" sz="28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2800" b="1" dirty="0"/>
              <a:t>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D190D4E8-383C-4072-9F68-C80639058D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3861048"/>
            <a:ext cx="2561218" cy="2852936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32E6249-9C77-4448-878E-EB4DF5915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3888" y="1268760"/>
            <a:ext cx="5364089" cy="55892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500" dirty="0">
                <a:solidFill>
                  <a:srgbClr val="002060"/>
                </a:solidFill>
                <a:ea typeface="Calibri" panose="020F0502020204030204" pitchFamily="34" charset="0"/>
              </a:rPr>
              <a:t>Оказывает помощь обучающемуся в осознанном выборе стратегии образования, преодолении проблем и трудностей процесса </a:t>
            </a:r>
            <a:r>
              <a:rPr lang="ru-RU" sz="2500" dirty="0" smtClean="0">
                <a:solidFill>
                  <a:srgbClr val="002060"/>
                </a:solidFill>
                <a:ea typeface="Calibri" panose="020F0502020204030204" pitchFamily="34" charset="0"/>
              </a:rPr>
              <a:t>самообразования</a:t>
            </a:r>
            <a:r>
              <a:rPr lang="ru-RU" sz="2500" dirty="0">
                <a:solidFill>
                  <a:srgbClr val="002060"/>
                </a:solidFill>
                <a:ea typeface="Calibri" panose="020F0502020204030204" pitchFamily="34" charset="0"/>
              </a:rPr>
              <a:t>; </a:t>
            </a:r>
            <a:r>
              <a:rPr lang="ru-RU" sz="2500" dirty="0">
                <a:solidFill>
                  <a:srgbClr val="C00000"/>
                </a:solidFill>
                <a:ea typeface="Calibri" panose="020F0502020204030204" pitchFamily="34" charset="0"/>
              </a:rPr>
              <a:t>создает условия для реальной индивидуализации процесса обучения (составление индивидуальных учебных планов и планирование индивидуальных образовательно-профессиональных траекторий)</a:t>
            </a:r>
            <a:endParaRPr lang="ru-RU" sz="25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200" b="1" dirty="0" smtClean="0">
              <a:solidFill>
                <a:srgbClr val="4F81BD">
                  <a:lumMod val="50000"/>
                </a:srgbClr>
              </a:solidFill>
            </a:endParaRPr>
          </a:p>
          <a:p>
            <a:pPr marL="0" indent="0">
              <a:buNone/>
            </a:pPr>
            <a:r>
              <a:rPr lang="ru-RU" sz="2600" b="1" dirty="0" err="1" smtClean="0">
                <a:solidFill>
                  <a:srgbClr val="4F81BD">
                    <a:lumMod val="50000"/>
                  </a:srgbClr>
                </a:solidFill>
              </a:rPr>
              <a:t>Тьюторское</a:t>
            </a:r>
            <a:r>
              <a:rPr lang="ru-RU" sz="2600" b="1" dirty="0" smtClean="0">
                <a:solidFill>
                  <a:srgbClr val="4F81BD">
                    <a:lumMod val="50000"/>
                  </a:srgbClr>
                </a:solidFill>
              </a:rPr>
              <a:t> сопровождение (</a:t>
            </a:r>
            <a:r>
              <a:rPr lang="ru-RU" sz="2600" b="1" dirty="0">
                <a:solidFill>
                  <a:srgbClr val="4F81BD">
                    <a:lumMod val="50000"/>
                  </a:srgbClr>
                </a:solidFill>
              </a:rPr>
              <a:t>институт освобожденных классных воспитателей в лицее)</a:t>
            </a:r>
            <a:endParaRPr lang="ru-RU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136904" cy="100811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Нормативно-правовое обеспечение разработки и реализации индивидуальной образовательной траектории (ИОТ)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779916" y="1268760"/>
            <a:ext cx="5184575" cy="5184576"/>
          </a:xfrm>
        </p:spPr>
        <p:txBody>
          <a:bodyPr>
            <a:noAutofit/>
          </a:bodyPr>
          <a:lstStyle/>
          <a:p>
            <a:pPr marL="228600" lvl="0" indent="-228600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500" b="1" dirty="0" smtClean="0">
                <a:solidFill>
                  <a:srgbClr val="000066"/>
                </a:solidFill>
              </a:rPr>
              <a:t>Федеральный </a:t>
            </a:r>
            <a:r>
              <a:rPr lang="ru-RU" altLang="ru-RU" sz="1500" b="1" dirty="0">
                <a:solidFill>
                  <a:srgbClr val="000066"/>
                </a:solidFill>
              </a:rPr>
              <a:t>закон от 29.12.2012 № 273-ФЗ «Об образовании в Российской Федерации» (с последующими изменениями), далее – Закон об образовании; </a:t>
            </a:r>
          </a:p>
          <a:p>
            <a:pPr marL="228600" lvl="0" indent="-228600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500" b="1" dirty="0">
                <a:solidFill>
                  <a:srgbClr val="000066"/>
                </a:solidFill>
              </a:rPr>
              <a:t>приказ </a:t>
            </a:r>
            <a:r>
              <a:rPr lang="ru-RU" altLang="ru-RU" sz="1500" b="1" dirty="0" err="1">
                <a:solidFill>
                  <a:srgbClr val="000066"/>
                </a:solidFill>
              </a:rPr>
              <a:t>Минобрнауки</a:t>
            </a:r>
            <a:r>
              <a:rPr lang="ru-RU" altLang="ru-RU" sz="1500" b="1" dirty="0">
                <a:solidFill>
                  <a:srgbClr val="000066"/>
                </a:solidFill>
              </a:rPr>
              <a:t> России от 06.10.2009 № 373 «Об утверждении и введении в действие федерального государственного образовательного стандарта начального общего образования» (в ред. приказа от 31.12.2015 № 1576), далее – ФГОС НОО;</a:t>
            </a:r>
          </a:p>
          <a:p>
            <a:pPr marL="228600" lvl="0" indent="-228600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500" b="1" dirty="0">
                <a:solidFill>
                  <a:srgbClr val="000066"/>
                </a:solidFill>
              </a:rPr>
              <a:t>приказ </a:t>
            </a:r>
            <a:r>
              <a:rPr lang="ru-RU" altLang="ru-RU" sz="1500" b="1" dirty="0" err="1">
                <a:solidFill>
                  <a:srgbClr val="000066"/>
                </a:solidFill>
              </a:rPr>
              <a:t>Минобрнауки</a:t>
            </a:r>
            <a:r>
              <a:rPr lang="ru-RU" altLang="ru-RU" sz="1500" b="1" dirty="0">
                <a:solidFill>
                  <a:srgbClr val="000066"/>
                </a:solidFill>
              </a:rPr>
              <a:t> России от 17.12.2010 № 1897 «Об утверждении федерального государственного образовательного стандарта основного общего образования» (в ред. приказа от 31.12.2015 №1577), далее – ФГОС ООО;</a:t>
            </a:r>
          </a:p>
          <a:p>
            <a:pPr marL="228600" lvl="0" indent="-228600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1500" b="1" dirty="0">
                <a:solidFill>
                  <a:srgbClr val="000066"/>
                </a:solidFill>
              </a:rPr>
              <a:t>приказ </a:t>
            </a:r>
            <a:r>
              <a:rPr lang="ru-RU" altLang="ru-RU" sz="1500" b="1" dirty="0" err="1">
                <a:solidFill>
                  <a:srgbClr val="000066"/>
                </a:solidFill>
              </a:rPr>
              <a:t>Минобрнауки</a:t>
            </a:r>
            <a:r>
              <a:rPr lang="ru-RU" altLang="ru-RU" sz="1500" b="1" dirty="0">
                <a:solidFill>
                  <a:srgbClr val="000066"/>
                </a:solidFill>
              </a:rPr>
              <a:t> России от 17.05.2012 № 413 «Об утверждении федерального государственного образовательного стандарта среднего общего образования» (в ред. приказа от 29.06.2017 № 613), далее – ФГОС СОО</a:t>
            </a:r>
          </a:p>
          <a:p>
            <a:pPr marL="0" indent="0">
              <a:buNone/>
            </a:pPr>
            <a:endParaRPr lang="ru-RU" sz="1500" dirty="0"/>
          </a:p>
        </p:txBody>
      </p:sp>
      <p:pic>
        <p:nvPicPr>
          <p:cNvPr id="2052" name="Picture 4" descr="C:\Users\user\Desktop\cover1__w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67740"/>
            <a:ext cx="2952328" cy="436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63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460432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Положение об индивидуальной образовательной траектории обучающихся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9DAAF6C6-9D03-4564-9BB1-02BCB66480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3568" y="1124744"/>
            <a:ext cx="8280920" cy="575282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altLang="ru-RU" sz="2000" b="1" dirty="0">
                <a:solidFill>
                  <a:srgbClr val="002060"/>
                </a:solidFill>
                <a:latin typeface="Bookman Old Style" pitchFamily="18" charset="0"/>
              </a:rPr>
              <a:t>1.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Общие положения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altLang="ru-RU" sz="1800" dirty="0">
                <a:solidFill>
                  <a:srgbClr val="002060"/>
                </a:solidFill>
                <a:latin typeface="Bookman Old Style" pitchFamily="18" charset="0"/>
              </a:rPr>
              <a:t>Перечень нормативно-правовых актов, регламентирующих реализацию ИОТ. Положение определяет структуру, содержание, порядок разработки ИОТ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2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</a:rPr>
              <a:t>. </a:t>
            </a:r>
            <a:r>
              <a:rPr lang="ru-RU" altLang="ru-RU" sz="2000" b="1" dirty="0">
                <a:solidFill>
                  <a:srgbClr val="002060"/>
                </a:solidFill>
                <a:latin typeface="Bookman Old Style" pitchFamily="18" charset="0"/>
              </a:rPr>
              <a:t>Цель, задачи реализации индивидуальной образовательной траектории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002060"/>
                </a:solidFill>
                <a:latin typeface="Bookman Old Style" pitchFamily="18" charset="0"/>
              </a:rPr>
              <a:t>Формирование ключевых компетентностей обучающихся; индивидуализация процесса обучения; личностный подход к удовлетворению познавательных интересов и потребностей обучающихся.</a:t>
            </a:r>
            <a:endParaRPr lang="ru-RU" altLang="ru-RU" sz="1800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>
              <a:buNone/>
            </a:pPr>
            <a:r>
              <a:rPr lang="ru-RU" sz="1800" dirty="0">
                <a:solidFill>
                  <a:srgbClr val="002060"/>
                </a:solidFill>
                <a:latin typeface="Bookman Old Style" pitchFamily="18" charset="0"/>
              </a:rPr>
              <a:t>Способствовать ориентации образовательной деятельности на развитие творческих, индивидуальных способностей учащихся;  реализация индивидуальных образовательных потребностей обучающихся;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002060"/>
                </a:solidFill>
                <a:latin typeface="Bookman Old Style" pitchFamily="18" charset="0"/>
              </a:rPr>
              <a:t>поддержка обучающихся с выдающимися способностями в обучении; 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002060"/>
                </a:solidFill>
                <a:latin typeface="Bookman Old Style" pitchFamily="18" charset="0"/>
              </a:rPr>
              <a:t>поддержка обучающихся, не имеющих возможность посещать учебные занятия в период проведения олимпиад, творческих 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конкурсов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9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D56015-8756-4443-8610-E83FFBB51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07293"/>
            <a:ext cx="8460432" cy="4525963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3. Организационно – содержательная деятельность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по реализации обучения обучающихся по индивидуальной образовательной траектории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2060"/>
                </a:solidFill>
              </a:rPr>
              <a:t>Организационные формы (модели) реализации индивидуальной образовательной траектории; порядок формирования (проектирования) </a:t>
            </a:r>
            <a:r>
              <a:rPr lang="ru-RU" altLang="ru-RU" sz="1800" dirty="0" smtClean="0">
                <a:solidFill>
                  <a:srgbClr val="002060"/>
                </a:solidFill>
              </a:rPr>
              <a:t>ИОТ, включая разработку ИОМ (ИОП) обучающегося,  порядок обучения по ИУП; </a:t>
            </a:r>
            <a:r>
              <a:rPr lang="ru-RU" altLang="ru-RU" sz="1800" dirty="0" err="1">
                <a:solidFill>
                  <a:srgbClr val="002060"/>
                </a:solidFill>
              </a:rPr>
              <a:t>тьюторское</a:t>
            </a:r>
            <a:r>
              <a:rPr lang="ru-RU" altLang="ru-RU" sz="1800" dirty="0">
                <a:solidFill>
                  <a:srgbClr val="002060"/>
                </a:solidFill>
              </a:rPr>
              <a:t> сопровождение ИОТ обучающихся.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000" dirty="0" smtClean="0">
              <a:solidFill>
                <a:srgbClr val="002060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4</a:t>
            </a:r>
            <a:r>
              <a:rPr lang="ru-RU" altLang="ru-RU" sz="2000" b="1" dirty="0">
                <a:solidFill>
                  <a:srgbClr val="002060"/>
                </a:solidFill>
              </a:rPr>
              <a:t>. Права и обязанности участников образовательных отношений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>
                <a:solidFill>
                  <a:srgbClr val="002060"/>
                </a:solidFill>
              </a:rPr>
              <a:t>Администрации лицея, обучающихся, родителей (законных представителей) обучающихся</a:t>
            </a:r>
            <a:endParaRPr lang="ru-RU" sz="18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460432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Положение об индивидуальной образовательной траектории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xmlns="" val="35670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429000"/>
            <a:ext cx="8229600" cy="11087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СПАСИБО ЗА ВНИМАНИЕ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7238" y="71414"/>
            <a:ext cx="8172480" cy="571504"/>
          </a:xfrm>
          <a:prstGeom prst="rect">
            <a:avLst/>
          </a:prstGeo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Бюджетное общеобразовательное учреждение Вологодской области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«Вологодский многопрофильный лицей»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5" name="Picture 3" descr="C:\Users\Бондаренко Дмитрий\Desktop\ВМЛ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57687" y="829492"/>
            <a:ext cx="872265" cy="1368000"/>
          </a:xfrm>
          <a:prstGeom prst="rect">
            <a:avLst/>
          </a:prstGeom>
          <a:noFill/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70000"/>
              </a:scheme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5576" y="6165304"/>
            <a:ext cx="8172480" cy="571504"/>
          </a:xfrm>
          <a:prstGeom prst="rect">
            <a:avLst/>
          </a:prstGeo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11.10.2018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Century Gothic" pitchFamily="34" charset="0"/>
                <a:ea typeface="+mj-ea"/>
                <a:cs typeface="+mj-cs"/>
              </a:rPr>
              <a:t>г.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5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0"/>
            <a:ext cx="8064896" cy="2010065"/>
          </a:xfrm>
        </p:spPr>
        <p:txBody>
          <a:bodyPr>
            <a:normAutofit fontScale="90000"/>
          </a:bodyPr>
          <a:lstStyle/>
          <a:p>
            <a:pPr algn="r"/>
            <a:r>
              <a:rPr lang="ru-RU" altLang="ru-RU" sz="24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A50021"/>
                </a:solidFill>
                <a:cs typeface="Times New Roman" pitchFamily="18" charset="0"/>
              </a:rPr>
              <a:t>Примерная основная образовательная программа</a:t>
            </a:r>
            <a:r>
              <a:rPr lang="ru-RU" altLang="ru-RU" sz="24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altLang="ru-RU" sz="22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200" b="1" dirty="0">
                <a:solidFill>
                  <a:srgbClr val="17375E"/>
                </a:solidFill>
                <a:latin typeface="Calibri Light"/>
                <a:cs typeface="Times New Roman" pitchFamily="18" charset="0"/>
              </a:rPr>
              <a:t>(п. 10 ст. 2 Закона об образовании)</a:t>
            </a:r>
            <a:r>
              <a:rPr lang="ru-RU" altLang="ru-RU" sz="22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  <a:t> </a:t>
            </a:r>
            <a:br>
              <a:rPr lang="ru-RU" altLang="ru-RU" sz="22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2200" b="1" u="sng" dirty="0">
                <a:solidFill>
                  <a:srgbClr val="C00000"/>
                </a:solidFill>
              </a:rPr>
              <a:t>www.fgosreestr.ru</a:t>
            </a:r>
            <a:r>
              <a:rPr lang="ru-RU" altLang="ru-RU" sz="22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2200" b="1" dirty="0">
                <a:solidFill>
                  <a:srgbClr val="A50021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altLang="ru-RU" sz="2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Реестр ПООП является государственной </a:t>
            </a:r>
            <a:br>
              <a:rPr lang="ru-RU" altLang="ru-RU" sz="2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altLang="ru-RU" sz="22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информационной системой </a:t>
            </a:r>
            <a:r>
              <a:rPr lang="ru-RU" alt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altLang="ru-RU" sz="22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(ч. 10 ст. 12 Закона об образовании)   </a:t>
            </a:r>
            <a:r>
              <a:rPr lang="ru-RU" alt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</a:br>
            <a:endParaRPr lang="ru-RU" sz="27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2564904"/>
            <a:ext cx="8208912" cy="4293096"/>
          </a:xfrm>
        </p:spPr>
        <p:txBody>
          <a:bodyPr>
            <a:normAutofit fontScale="77500" lnSpcReduction="20000"/>
          </a:bodyPr>
          <a:lstStyle/>
          <a:p>
            <a:pPr marL="228600" lvl="0" indent="-228600" algn="just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2000" b="1" dirty="0">
                <a:solidFill>
                  <a:srgbClr val="002060"/>
                </a:solidFill>
              </a:rPr>
              <a:t>Примерная основная образовательная программа начального общего образования, одобренная решением федерального учебно-методического объединения по общему образованию (протокол от 08.04.2015 № 1/15, протокол от 28.10.2015 № 3/15), далее – ПООП НОО;</a:t>
            </a:r>
          </a:p>
          <a:p>
            <a:pPr marL="228600" lvl="0" indent="-228600" algn="just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2000" b="1" dirty="0">
                <a:solidFill>
                  <a:srgbClr val="002060"/>
                </a:solidFill>
              </a:rPr>
              <a:t>Примерная основная образовательная программа основного общего образования, одобренная решением федерального учебно-методического объединения по общему образованию (протокол от 08.04.2015 № 1/15, протокол от 28.10.2015 № 3/15), далее – ПООП ООО;</a:t>
            </a:r>
          </a:p>
          <a:p>
            <a:pPr marL="228600" lvl="0" indent="-228600" algn="just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altLang="ru-RU" sz="2000" b="1" dirty="0">
                <a:solidFill>
                  <a:srgbClr val="002060"/>
                </a:solidFill>
              </a:rPr>
              <a:t>Примерная основная образовательная программа среднего общего образования, одобренная решением федерального учебно-методического объединения по общему образованию (протокол от 28.06.2016 № 2/16-з), далее – ПООП СОО;</a:t>
            </a:r>
          </a:p>
          <a:p>
            <a:pPr marL="228600" lvl="0" indent="-228600" algn="just" fontAlgn="base"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ea typeface="Calibri"/>
              </a:rPr>
              <a:t>Примерная программа по учебному предмету «Русский родной язык» для образовательных организаций, реализующих программы основного общего образования, </a:t>
            </a:r>
            <a:r>
              <a:rPr lang="ru-RU" altLang="ru-RU" sz="2000" b="1" dirty="0">
                <a:solidFill>
                  <a:srgbClr val="002060"/>
                </a:solidFill>
              </a:rPr>
              <a:t>одобренная решением федерального учебно-методического объединения по общему образованию (протокол от 31.01.2018 № 2/18).</a:t>
            </a:r>
          </a:p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ºÐ°ÑÑÐ¸Ð½ÐºÐ° Ð·Ð°ÐºÐ¾Ð½ Ð¾Ð± Ð¾Ð±ÑÐ°Ð·Ð¾Ð²Ð°Ð½Ð¸Ð¸ Ð² ÑÑ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1907704" cy="16806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273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532440" cy="13356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Государственная программа Российской Федерации «Развитие образования»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на </a:t>
            </a:r>
            <a:r>
              <a:rPr lang="ru-RU" sz="2800" b="1" dirty="0">
                <a:solidFill>
                  <a:srgbClr val="C00000"/>
                </a:solidFill>
              </a:rPr>
              <a:t>2018-2025 годы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0945342"/>
              </p:ext>
            </p:extLst>
          </p:nvPr>
        </p:nvGraphicFramePr>
        <p:xfrm>
          <a:off x="755576" y="1944377"/>
          <a:ext cx="827561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1887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2"/>
            <a:ext cx="8532440" cy="100811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Требования </a:t>
            </a:r>
            <a:r>
              <a:rPr lang="ru-RU" sz="2600" b="1" dirty="0">
                <a:solidFill>
                  <a:srgbClr val="C00000"/>
                </a:solidFill>
              </a:rPr>
              <a:t>ФГОС общего образования к формированию индивидуальных образовательных траекторий обучающихся </a:t>
            </a:r>
            <a:br>
              <a:rPr lang="ru-RU" sz="2600" b="1" dirty="0">
                <a:solidFill>
                  <a:srgbClr val="C00000"/>
                </a:solidFill>
              </a:rPr>
            </a:br>
            <a:r>
              <a:rPr lang="ru-RU" sz="2600" dirty="0">
                <a:latin typeface="Times New Roman"/>
              </a:rPr>
              <a:t/>
            </a:r>
            <a:br>
              <a:rPr lang="ru-RU" sz="2600" dirty="0">
                <a:latin typeface="Times New Roman"/>
              </a:rPr>
            </a:br>
            <a:endParaRPr lang="ru-RU" sz="26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E72E7916-72A8-437B-8C87-C19112A4F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68" y="1656184"/>
            <a:ext cx="3528392" cy="720081"/>
          </a:xfrm>
        </p:spPr>
        <p:txBody>
          <a:bodyPr>
            <a:noAutofit/>
          </a:bodyPr>
          <a:lstStyle/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endParaRPr lang="ru-RU" sz="1600" dirty="0"/>
          </a:p>
          <a:p>
            <a:pPr lvl="0"/>
            <a:r>
              <a:rPr lang="ru-RU" sz="1600" u="sng" dirty="0">
                <a:solidFill>
                  <a:srgbClr val="002060"/>
                </a:solidFill>
              </a:rPr>
              <a:t>Личностные результаты освоения основных образовательных программ: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83568" y="2448273"/>
            <a:ext cx="3816424" cy="4392492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500" dirty="0">
                <a:solidFill>
                  <a:srgbClr val="002060"/>
                </a:solidFill>
              </a:rPr>
              <a:t>формирование ответственного отношения к учению, готовности и способности обучающихся к саморазвитию и самообразованию на основе мотивации к обучению и познанию</a:t>
            </a:r>
            <a:r>
              <a:rPr lang="ru-RU" sz="1500" dirty="0">
                <a:solidFill>
                  <a:srgbClr val="C00000"/>
                </a:solidFill>
              </a:rPr>
              <a:t>, осознанному выбору и построению дальнейшей индивидуальной траектории образования на базе ориентировки в мире профессий и профессиональных предпочтений</a:t>
            </a:r>
            <a:r>
              <a:rPr lang="ru-RU" sz="1500" dirty="0"/>
              <a:t>, </a:t>
            </a:r>
            <a:r>
              <a:rPr lang="ru-RU" sz="1500" dirty="0">
                <a:solidFill>
                  <a:srgbClr val="002060"/>
                </a:solidFill>
              </a:rPr>
              <a:t>с учетом устойчивых познавательных интересов, а также на основе формирования уважительного отношения к труду, развития опыта участия в социально значимом труде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500" dirty="0">
                <a:solidFill>
                  <a:srgbClr val="002060"/>
                </a:solidFill>
              </a:rPr>
              <a:t>(п. 9 ФГОС ООО)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ru-RU" sz="15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529A89D9-4F38-400B-BF8D-F68F42E37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61073" y="1512168"/>
            <a:ext cx="3887391" cy="864096"/>
          </a:xfrm>
        </p:spPr>
        <p:txBody>
          <a:bodyPr>
            <a:noAutofit/>
          </a:bodyPr>
          <a:lstStyle/>
          <a:p>
            <a:pPr lvl="0"/>
            <a:endParaRPr lang="ru-RU" sz="1600" dirty="0">
              <a:solidFill>
                <a:srgbClr val="C00000"/>
              </a:solidFill>
            </a:endParaRPr>
          </a:p>
          <a:p>
            <a:pPr lvl="0"/>
            <a:endParaRPr lang="ru-RU" sz="1600" dirty="0">
              <a:solidFill>
                <a:srgbClr val="C00000"/>
              </a:solidFill>
            </a:endParaRPr>
          </a:p>
          <a:p>
            <a:pPr lvl="0"/>
            <a:endParaRPr lang="ru-RU" sz="1600" dirty="0">
              <a:solidFill>
                <a:srgbClr val="C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u="sng" dirty="0">
                <a:solidFill>
                  <a:srgbClr val="002060"/>
                </a:solidFill>
              </a:rPr>
              <a:t>Метапредметные результаты освоения основных образовательных программ: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1357AEBA-5760-41E3-BFD6-6B12288F9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60033" y="2448272"/>
            <a:ext cx="4104456" cy="4409728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500" dirty="0">
                <a:solidFill>
                  <a:srgbClr val="002060"/>
                </a:solidFill>
              </a:rPr>
              <a:t>освоенные обучающимися межпредметные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способность к построению индивидуальной образовательной траектории, владение навыками учебно-исследовательской, проектной и социальной деятельности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500" dirty="0">
                <a:solidFill>
                  <a:srgbClr val="002060"/>
                </a:solidFill>
              </a:rPr>
              <a:t>(п. 8 ФГОС ООО п. 6 ФГОС СОО)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ru-RU" sz="15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ru-RU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xmlns="" id="{84A7A6EB-034A-468E-B54C-F0A9F75EE88F}"/>
              </a:ext>
            </a:extLst>
          </p:cNvPr>
          <p:cNvSpPr txBox="1">
            <a:spLocks/>
          </p:cNvSpPr>
          <p:nvPr/>
        </p:nvSpPr>
        <p:spPr bwMode="auto">
          <a:xfrm>
            <a:off x="611559" y="260648"/>
            <a:ext cx="853244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Segoe UI Semibold" panose="020B0702040204020203" pitchFamily="34" charset="0"/>
              </a:rPr>
              <a:t>Дифференциация содержания образования при организации образовательной деятельности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6236457-9DE9-4293-96DC-27DAF312C8C0}"/>
              </a:ext>
            </a:extLst>
          </p:cNvPr>
          <p:cNvSpPr/>
          <p:nvPr/>
        </p:nvSpPr>
        <p:spPr>
          <a:xfrm>
            <a:off x="5292080" y="1412785"/>
            <a:ext cx="3672408" cy="5297588"/>
          </a:xfrm>
          <a:prstGeom prst="roundRect">
            <a:avLst>
              <a:gd name="adj" fmla="val 8689"/>
            </a:avLst>
          </a:prstGeom>
          <a:solidFill>
            <a:schemeClr val="accent1">
              <a:alpha val="2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tIns="180000" rIns="90000"/>
          <a:lstStyle/>
          <a:p>
            <a:pPr lvl="0"/>
            <a:r>
              <a:rPr lang="ru-RU" sz="1700" dirty="0">
                <a:solidFill>
                  <a:srgbClr val="002060"/>
                </a:solidFill>
                <a:ea typeface="Calibri" panose="020F0502020204030204" pitchFamily="34" charset="0"/>
              </a:rPr>
              <a:t>Индивидуальный отбор обучающихся в образовательных организациях, реализующих образовательные программы основного общего и среднего общего образования с углубленным изучением отдельных учебных предметов или предметных областей соответствующей образовательной программы (профильное обучение)</a:t>
            </a:r>
          </a:p>
          <a:p>
            <a:pPr algn="ctr">
              <a:spcAft>
                <a:spcPts val="0"/>
              </a:spcAft>
            </a:pPr>
            <a:r>
              <a:rPr lang="ru-RU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(постановление Правительства ВО от 24.02.2014 № 122)</a:t>
            </a:r>
          </a:p>
          <a:p>
            <a:pPr lvl="0" algn="ctr"/>
            <a:r>
              <a:rPr lang="ru-RU" sz="1700" dirty="0" smtClean="0">
                <a:solidFill>
                  <a:srgbClr val="002060"/>
                </a:solidFill>
              </a:rPr>
              <a:t>ЛНА БОУ ВО «ВМЛ» </a:t>
            </a:r>
          </a:p>
          <a:p>
            <a:pPr lvl="0" algn="ctr"/>
            <a:r>
              <a:rPr lang="ru-RU" sz="1700" dirty="0" smtClean="0">
                <a:solidFill>
                  <a:srgbClr val="002060"/>
                </a:solidFill>
              </a:rPr>
              <a:t>«Правила приема обучающихся»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ACC3FD76-0E72-4BF9-9942-51F4DDE89489}"/>
              </a:ext>
            </a:extLst>
          </p:cNvPr>
          <p:cNvSpPr/>
          <p:nvPr/>
        </p:nvSpPr>
        <p:spPr>
          <a:xfrm>
            <a:off x="755576" y="1412775"/>
            <a:ext cx="3724597" cy="5297595"/>
          </a:xfrm>
          <a:prstGeom prst="roundRect">
            <a:avLst>
              <a:gd name="adj" fmla="val 5717"/>
            </a:avLst>
          </a:prstGeom>
          <a:solidFill>
            <a:schemeClr val="accent1">
              <a:alpha val="2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tIns="180000" rIns="90000"/>
          <a:lstStyle/>
          <a:p>
            <a:pPr defTabSz="889000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ru-RU" sz="1700" i="1" dirty="0">
                <a:solidFill>
                  <a:srgbClr val="002060"/>
                </a:solidFill>
                <a:cs typeface="Segoe UI" panose="020B0502040204020203" pitchFamily="34" charset="0"/>
              </a:rPr>
              <a:t>Организация образовательной деятельности </a:t>
            </a:r>
            <a:r>
              <a:rPr lang="ru-RU" sz="1700" dirty="0">
                <a:solidFill>
                  <a:srgbClr val="002060"/>
                </a:solidFill>
                <a:cs typeface="Segoe UI" panose="020B0502040204020203" pitchFamily="34" charset="0"/>
              </a:rPr>
              <a:t>по образовательным программам начального общего, основного общего и среднего общего образования </a:t>
            </a:r>
            <a:r>
              <a:rPr lang="ru-RU" sz="1700" i="1" dirty="0">
                <a:solidFill>
                  <a:srgbClr val="002060"/>
                </a:solidFill>
                <a:cs typeface="Segoe UI" panose="020B0502040204020203" pitchFamily="34" charset="0"/>
              </a:rPr>
              <a:t>может быть основана на дифференциации содержания </a:t>
            </a:r>
            <a:r>
              <a:rPr lang="ru-RU" sz="1700" dirty="0">
                <a:solidFill>
                  <a:srgbClr val="002060"/>
                </a:solidFill>
                <a:cs typeface="Segoe UI" panose="020B0502040204020203" pitchFamily="34" charset="0"/>
              </a:rPr>
              <a:t>с учетом </a:t>
            </a:r>
            <a:r>
              <a:rPr lang="ru-RU" sz="1700" dirty="0">
                <a:solidFill>
                  <a:srgbClr val="C00000"/>
                </a:solidFill>
                <a:cs typeface="Segoe UI" panose="020B0502040204020203" pitchFamily="34" charset="0"/>
              </a:rPr>
              <a:t>образовательных потребностей и интересов обучающихся</a:t>
            </a:r>
            <a:r>
              <a:rPr lang="ru-RU" sz="1700" dirty="0">
                <a:solidFill>
                  <a:srgbClr val="002060"/>
                </a:solidFill>
                <a:cs typeface="Segoe UI" panose="020B0502040204020203" pitchFamily="34" charset="0"/>
              </a:rPr>
              <a:t>, </a:t>
            </a:r>
            <a:r>
              <a:rPr lang="ru-RU" sz="1700" i="1" dirty="0">
                <a:solidFill>
                  <a:srgbClr val="002060"/>
                </a:solidFill>
                <a:cs typeface="Segoe UI" panose="020B0502040204020203" pitchFamily="34" charset="0"/>
              </a:rPr>
              <a:t>обеспечивающих углубленное изучение отдельных учебных предметов, предметных областей</a:t>
            </a:r>
            <a:r>
              <a:rPr lang="ru-RU" sz="1700" dirty="0">
                <a:solidFill>
                  <a:srgbClr val="002060"/>
                </a:solidFill>
                <a:cs typeface="Segoe UI" panose="020B0502040204020203" pitchFamily="34" charset="0"/>
              </a:rPr>
              <a:t> соответствующей образовательной программы (профильное обучение) </a:t>
            </a:r>
          </a:p>
          <a:p>
            <a:pPr defTabSz="889000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ru-RU" sz="1700" dirty="0">
                <a:solidFill>
                  <a:srgbClr val="002060"/>
                </a:solidFill>
                <a:cs typeface="Segoe UI" panose="020B0502040204020203" pitchFamily="34" charset="0"/>
              </a:rPr>
              <a:t>(ч. 4 ст. 66 Закона об образовании)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xmlns="" id="{06821115-E3AE-4C24-BB8D-CB870969CAED}"/>
              </a:ext>
            </a:extLst>
          </p:cNvPr>
          <p:cNvSpPr/>
          <p:nvPr/>
        </p:nvSpPr>
        <p:spPr>
          <a:xfrm rot="16200000">
            <a:off x="4630318" y="3736203"/>
            <a:ext cx="421311" cy="681963"/>
          </a:xfrm>
          <a:prstGeom prst="downArrow">
            <a:avLst/>
          </a:prstGeom>
          <a:solidFill>
            <a:srgbClr val="1937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7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63408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Индивидуализация содержания образования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7C3F1D42-71FA-4F74-A236-9A8E058CC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7322427"/>
              </p:ext>
            </p:extLst>
          </p:nvPr>
        </p:nvGraphicFramePr>
        <p:xfrm>
          <a:off x="755576" y="1196752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776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532439" cy="864096"/>
          </a:xfrm>
        </p:spPr>
        <p:txBody>
          <a:bodyPr anchor="t">
            <a:normAutofit fontScale="90000"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ru-RU" sz="3200" b="1" dirty="0">
                <a:solidFill>
                  <a:srgbClr val="C00000"/>
                </a:solidFill>
              </a:rPr>
              <a:t>Индивидуализация содержания образования</a:t>
            </a:r>
            <a:endParaRPr lang="ru-RU" altLang="ru-RU" sz="2100" b="1" dirty="0">
              <a:solidFill>
                <a:srgbClr val="C00000"/>
              </a:solidFill>
              <a:ea typeface="Segoe UI Semibold"/>
              <a:cs typeface="Segoe UI Semibold"/>
            </a:endParaRPr>
          </a:p>
        </p:txBody>
      </p:sp>
      <p:sp>
        <p:nvSpPr>
          <p:cNvPr id="46083" name="Объект 2"/>
          <p:cNvSpPr>
            <a:spLocks noGrp="1"/>
          </p:cNvSpPr>
          <p:nvPr>
            <p:ph idx="1"/>
          </p:nvPr>
        </p:nvSpPr>
        <p:spPr>
          <a:xfrm>
            <a:off x="683568" y="1241376"/>
            <a:ext cx="8388424" cy="5616624"/>
          </a:xfrm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/>
              <a:defRPr/>
            </a:pPr>
            <a:r>
              <a:rPr lang="ru-RU" altLang="ru-RU" sz="2000" dirty="0">
                <a:solidFill>
                  <a:srgbClr val="002060"/>
                </a:solidFill>
              </a:rPr>
              <a:t>Обучающийся имеет право на: </a:t>
            </a:r>
          </a:p>
          <a:p>
            <a:pPr lvl="1" eaLnBrk="1" hangingPunct="1">
              <a:lnSpc>
                <a:spcPct val="100000"/>
              </a:lnSpc>
              <a:spcBef>
                <a:spcPts val="900"/>
              </a:spcBef>
              <a:spcAft>
                <a:spcPts val="1350"/>
              </a:spcAft>
              <a:defRPr/>
            </a:pPr>
            <a:r>
              <a:rPr lang="ru-RU" altLang="ru-RU" sz="2000" i="1" dirty="0">
                <a:solidFill>
                  <a:srgbClr val="002060"/>
                </a:solidFill>
              </a:rPr>
              <a:t>выбор факультативных </a:t>
            </a:r>
            <a:r>
              <a:rPr lang="ru-RU" altLang="ru-RU" sz="2000" dirty="0">
                <a:solidFill>
                  <a:srgbClr val="002060"/>
                </a:solidFill>
              </a:rPr>
              <a:t>(необязательных для данного уровня образования) </a:t>
            </a:r>
            <a:r>
              <a:rPr lang="ru-RU" altLang="ru-RU" sz="2000" i="1" dirty="0">
                <a:solidFill>
                  <a:srgbClr val="002060"/>
                </a:solidFill>
              </a:rPr>
              <a:t>и элективных </a:t>
            </a:r>
            <a:r>
              <a:rPr lang="ru-RU" altLang="ru-RU" sz="2000" dirty="0">
                <a:solidFill>
                  <a:srgbClr val="002060"/>
                </a:solidFill>
              </a:rPr>
              <a:t>(избираемых в обязательном порядке) </a:t>
            </a:r>
            <a:r>
              <a:rPr lang="ru-RU" altLang="ru-RU" sz="2000" i="1" dirty="0">
                <a:solidFill>
                  <a:srgbClr val="002060"/>
                </a:solidFill>
              </a:rPr>
              <a:t>учебных предметов, курсов,</a:t>
            </a:r>
            <a:r>
              <a:rPr lang="ru-RU" altLang="ru-RU" sz="2000" b="1" i="1" dirty="0">
                <a:solidFill>
                  <a:srgbClr val="002060"/>
                </a:solidFill>
              </a:rPr>
              <a:t> </a:t>
            </a:r>
            <a:r>
              <a:rPr lang="ru-RU" altLang="ru-RU" sz="2000" dirty="0">
                <a:solidFill>
                  <a:srgbClr val="002060"/>
                </a:solidFill>
              </a:rPr>
              <a:t>дисциплин (модулей) </a:t>
            </a:r>
            <a:r>
              <a:rPr lang="ru-RU" altLang="ru-RU" sz="2000" i="1" dirty="0">
                <a:solidFill>
                  <a:srgbClr val="002060"/>
                </a:solidFill>
              </a:rPr>
              <a:t>из перечня, предлагаемого общеобразовательной организацией (после получения основного общего образования); 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ru-RU" altLang="ru-RU" sz="2000" dirty="0">
                <a:solidFill>
                  <a:srgbClr val="002060"/>
                </a:solidFill>
              </a:rPr>
              <a:t>изучение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 (модулей), преподаваемых в общеобразовательной организации в установленном ею </a:t>
            </a:r>
            <a:r>
              <a:rPr lang="ru-RU" altLang="ru-RU" sz="2000" dirty="0" smtClean="0">
                <a:solidFill>
                  <a:srgbClr val="002060"/>
                </a:solidFill>
              </a:rPr>
              <a:t>порядке (</a:t>
            </a:r>
            <a:r>
              <a:rPr lang="ru-RU" altLang="ru-RU" sz="2000" dirty="0">
                <a:solidFill>
                  <a:srgbClr val="002060"/>
                </a:solidFill>
              </a:rPr>
              <a:t>пункты 5, 6 части 1 ст. 34 Закона об образовании</a:t>
            </a:r>
            <a:r>
              <a:rPr lang="ru-RU" altLang="ru-RU" sz="2000" dirty="0" smtClean="0">
                <a:solidFill>
                  <a:srgbClr val="002060"/>
                </a:solidFill>
              </a:rPr>
              <a:t>)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/>
            </a:pPr>
            <a:endParaRPr lang="ru-RU" altLang="ru-RU" sz="2000" dirty="0" smtClean="0">
              <a:solidFill>
                <a:srgbClr val="002060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+mj-lt"/>
              <a:buAutoNum type="arabicPeriod" startAt="2"/>
              <a:defRPr/>
            </a:pPr>
            <a:r>
              <a:rPr lang="ru-RU" altLang="ru-RU" sz="2000" dirty="0" smtClean="0">
                <a:solidFill>
                  <a:srgbClr val="002060"/>
                </a:solidFill>
              </a:rPr>
              <a:t>п.п</a:t>
            </a:r>
            <a:r>
              <a:rPr lang="ru-RU" altLang="ru-RU" sz="2000" dirty="0">
                <a:solidFill>
                  <a:srgbClr val="002060"/>
                </a:solidFill>
              </a:rPr>
              <a:t>. 15, 18.3.1. ФГОС ООО, п. 15 ФГОС СОО. В целях обеспечения индивидуальных потребностей обучающихся в основной образовательной программе предусматриваются: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ru-RU" sz="2000" dirty="0">
                <a:solidFill>
                  <a:srgbClr val="002060"/>
                </a:solidFill>
              </a:rPr>
              <a:t>учебные предметы, курсы, обеспечивающие различные интересы обучающихся, в том числе этнокультурные.</a:t>
            </a: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1115616" y="1700808"/>
            <a:ext cx="7848872" cy="1656184"/>
          </a:xfrm>
          <a:prstGeom prst="roundRect">
            <a:avLst>
              <a:gd name="adj" fmla="val 10525"/>
            </a:avLst>
          </a:prstGeom>
          <a:solidFill>
            <a:schemeClr val="accent1">
              <a:alpha val="2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500" anchor="ctr" anchorCtr="1"/>
          <a:lstStyle/>
          <a:p>
            <a:pPr defTabSz="66675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35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532440" cy="114300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C00000"/>
                </a:solidFill>
                <a:ea typeface="Calibri"/>
              </a:rPr>
              <a:t>ИОТ, как элемент организации образовательного пространства школы, обеспечивающий формирование УУД</a:t>
            </a:r>
            <a:endParaRPr lang="ru-RU" sz="2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DE7082B2-2BAB-4D37-80A1-175D86269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4517508"/>
              </p:ext>
            </p:extLst>
          </p:nvPr>
        </p:nvGraphicFramePr>
        <p:xfrm>
          <a:off x="755576" y="1561656"/>
          <a:ext cx="8208914" cy="517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9006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М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ВМЛ</Template>
  <TotalTime>647</TotalTime>
  <Words>1417</Words>
  <Application>Microsoft Office PowerPoint</Application>
  <PresentationFormat>Экран (4:3)</PresentationFormat>
  <Paragraphs>182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ВМЛ</vt:lpstr>
      <vt:lpstr>Слайд 1</vt:lpstr>
      <vt:lpstr>Нормативно-правовое обеспечение разработки и реализации индивидуальной образовательной траектории (ИОТ)</vt:lpstr>
      <vt:lpstr> Примерная основная образовательная программа  (п. 10 ст. 2 Закона об образовании)  www.fgosreestr.ru Реестр ПООП является государственной  информационной системой  (ч. 10 ст. 12 Закона об образовании)    </vt:lpstr>
      <vt:lpstr>Государственная программа Российской Федерации «Развитие образования»  на 2018-2025 годы</vt:lpstr>
      <vt:lpstr>Требования ФГОС общего образования к формированию индивидуальных образовательных траекторий обучающихся   </vt:lpstr>
      <vt:lpstr>Слайд 6</vt:lpstr>
      <vt:lpstr>Индивидуализация содержания образования</vt:lpstr>
      <vt:lpstr>Индивидуализация содержания образования</vt:lpstr>
      <vt:lpstr>ИОТ, как элемент организации образовательного пространства школы, обеспечивающий формирование УУД</vt:lpstr>
      <vt:lpstr>Элементы индивидуальной образовательной траектории обучающихся</vt:lpstr>
      <vt:lpstr>Слайд 11</vt:lpstr>
      <vt:lpstr>Индивидуальная образовательная траектория является профилем обучения конкретного учащегося  </vt:lpstr>
      <vt:lpstr>Дифференциации содержания с учетом образовательных потребностей и интересов обучающихся  </vt:lpstr>
      <vt:lpstr>Направления индивидуальной образовательной траектории в лицее</vt:lpstr>
      <vt:lpstr>Структура индивидуальной  образовательной траектории,  включая индивидуальный учебный план, индивидуальный образовательный маршрут (индивидуальную образовательную программу)</vt:lpstr>
      <vt:lpstr>Индивидуальный учебный план </vt:lpstr>
      <vt:lpstr>ИОТ обучающихся на уровне основного общего образования</vt:lpstr>
      <vt:lpstr>ИОТ обучающихся на уровне среднего общего образования</vt:lpstr>
      <vt:lpstr>Обеспечения тьюторского сопровождения образовательной траектории обучающегося   </vt:lpstr>
      <vt:lpstr>Положение об индивидуальной образовательной траектории обучающихся</vt:lpstr>
      <vt:lpstr>Положение об индивидуальной образовательной траектории обучающихся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 разработки и реализации технологии индивидуально-образовательной траектории в лицее</dc:title>
  <dc:creator>Лена</dc:creator>
  <cp:lastModifiedBy>Бондаренко</cp:lastModifiedBy>
  <cp:revision>44</cp:revision>
  <dcterms:created xsi:type="dcterms:W3CDTF">2018-10-09T20:22:05Z</dcterms:created>
  <dcterms:modified xsi:type="dcterms:W3CDTF">2018-10-11T09:41:22Z</dcterms:modified>
</cp:coreProperties>
</file>