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3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0B73A-AF3D-43C5-BB09-601954CE8B0B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F002E-7DFF-4FAC-A3FF-B4098A2D42C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520D1-0814-48BD-8BE2-3E64DE3135CC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2387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520D1-0814-48BD-8BE2-3E64DE3135CC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0364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8456-BF41-40B6-9269-BE9A3C6C02F3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A5DCD-D71E-4C59-9C1C-2E1708E14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8456-BF41-40B6-9269-BE9A3C6C02F3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A5DCD-D71E-4C59-9C1C-2E1708E14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8456-BF41-40B6-9269-BE9A3C6C02F3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A5DCD-D71E-4C59-9C1C-2E1708E14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8456-BF41-40B6-9269-BE9A3C6C02F3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A5DCD-D71E-4C59-9C1C-2E1708E14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8456-BF41-40B6-9269-BE9A3C6C02F3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A5DCD-D71E-4C59-9C1C-2E1708E14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8456-BF41-40B6-9269-BE9A3C6C02F3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A5DCD-D71E-4C59-9C1C-2E1708E14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8456-BF41-40B6-9269-BE9A3C6C02F3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A5DCD-D71E-4C59-9C1C-2E1708E14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8456-BF41-40B6-9269-BE9A3C6C02F3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A5DCD-D71E-4C59-9C1C-2E1708E14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8456-BF41-40B6-9269-BE9A3C6C02F3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A5DCD-D71E-4C59-9C1C-2E1708E14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8456-BF41-40B6-9269-BE9A3C6C02F3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A5DCD-D71E-4C59-9C1C-2E1708E14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8456-BF41-40B6-9269-BE9A3C6C02F3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A5DCD-D71E-4C59-9C1C-2E1708E14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143932" cy="12144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600200"/>
            <a:ext cx="81439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14348" y="6356350"/>
            <a:ext cx="20479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18456-BF41-40B6-9269-BE9A3C6C02F3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11944" y="6356350"/>
            <a:ext cx="2779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10348" y="6356350"/>
            <a:ext cx="20479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A5DCD-D71E-4C59-9C1C-2E1708E14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Bookman Old Style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Bookman Old Style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Bookman Old Style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Bookman Old Style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Bookman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7238" y="2348880"/>
            <a:ext cx="8172480" cy="2376264"/>
          </a:xfrm>
          <a:prstGeom prst="rect">
            <a:avLst/>
          </a:prstGeom>
          <a:effectLst>
            <a:outerShdw blurRad="38100" dist="254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Вебинар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/>
            </a:r>
            <a:b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/>
            </a:r>
            <a:b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Технология разработки индивидуального учебного плана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57238" y="71414"/>
            <a:ext cx="8172480" cy="571504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Бюджетное общеобразовательное учреждение Вологодской области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«Вологодский многопрофильный лицей»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6" name="Picture 3" descr="C:\Users\Бондаренко Дмитрий\Desktop\ВМЛ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57687" y="829492"/>
            <a:ext cx="872265" cy="1368000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chemeClr val="tx1">
                <a:lumMod val="65000"/>
                <a:lumOff val="35000"/>
                <a:alpha val="70000"/>
              </a:scheme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55576" y="6165304"/>
            <a:ext cx="8172480" cy="571504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25.10.2018 г.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1548384" y="3320992"/>
            <a:ext cx="6480000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4797152"/>
            <a:ext cx="410445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rgbClr val="002060"/>
                </a:solidFill>
                <a:latin typeface="Book Antiqua" pitchFamily="18" charset="0"/>
              </a:rPr>
              <a:t>Охотникова Светлана Константиновна,</a:t>
            </a:r>
          </a:p>
          <a:p>
            <a:r>
              <a:rPr lang="ru-RU" sz="1500" b="1" dirty="0" smtClean="0">
                <a:solidFill>
                  <a:srgbClr val="002060"/>
                </a:solidFill>
                <a:latin typeface="Book Antiqua" pitchFamily="18" charset="0"/>
              </a:rPr>
              <a:t>руководитель отдела содержания общего образования МБУ ДО «Информационно-методический центр»</a:t>
            </a:r>
          </a:p>
          <a:p>
            <a:r>
              <a:rPr lang="ru-RU" sz="1500" b="1" dirty="0" smtClean="0">
                <a:solidFill>
                  <a:srgbClr val="002060"/>
                </a:solidFill>
                <a:latin typeface="Book Antiqua" pitchFamily="18" charset="0"/>
              </a:rPr>
              <a:t>город Вологда</a:t>
            </a:r>
            <a:endParaRPr lang="ru-RU" sz="15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04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55576" y="1700808"/>
            <a:ext cx="2592288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ресурсы:</a:t>
            </a:r>
            <a:endParaRPr lang="ru-RU" sz="1600" dirty="0">
              <a:latin typeface="Bookman Old Style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>
                <a:latin typeface="Bookman Old Style" pitchFamily="18" charset="0"/>
              </a:rPr>
              <a:t>и</a:t>
            </a:r>
            <a:r>
              <a:rPr lang="ru-RU" sz="1600" dirty="0" smtClean="0">
                <a:latin typeface="Bookman Old Style" pitchFamily="18" charset="0"/>
              </a:rPr>
              <a:t>нформационные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>
                <a:latin typeface="Bookman Old Style" pitchFamily="18" charset="0"/>
              </a:rPr>
              <a:t>и</a:t>
            </a:r>
            <a:r>
              <a:rPr lang="ru-RU" sz="1600" dirty="0" smtClean="0">
                <a:latin typeface="Bookman Old Style" pitchFamily="18" charset="0"/>
              </a:rPr>
              <a:t>нновационные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Bookman Old Style" pitchFamily="18" charset="0"/>
              </a:rPr>
              <a:t>методические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Bookman Old Style" pitchFamily="18" charset="0"/>
              </a:rPr>
              <a:t>кадровые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91880" y="1700808"/>
            <a:ext cx="5400600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latin typeface="Bookman Old Style" pitchFamily="18" charset="0"/>
              </a:rPr>
              <a:t>Установление </a:t>
            </a:r>
            <a:r>
              <a:rPr lang="ru-RU" sz="1600" dirty="0">
                <a:latin typeface="Bookman Old Style" pitchFamily="18" charset="0"/>
              </a:rPr>
              <a:t>взаимовыгодных связей между учреждениями общего и дополнительного образования, </a:t>
            </a:r>
            <a:r>
              <a:rPr lang="ru-RU" sz="1600" b="1" dirty="0">
                <a:latin typeface="Bookman Old Style" pitchFamily="18" charset="0"/>
              </a:rPr>
              <a:t>регламентированных нормативно-правовыми документами </a:t>
            </a:r>
            <a:r>
              <a:rPr lang="ru-RU" sz="1600" dirty="0">
                <a:latin typeface="Bookman Old Style" pitchFamily="18" charset="0"/>
              </a:rPr>
              <a:t>в рамках обмена ресурсами и соответствующих требованиям ФГОС и запросам </a:t>
            </a:r>
            <a:r>
              <a:rPr lang="ru-RU" sz="1600" dirty="0" smtClean="0">
                <a:latin typeface="Bookman Old Style" pitchFamily="18" charset="0"/>
              </a:rPr>
              <a:t>обучающихся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3573016"/>
            <a:ext cx="8136904" cy="1368152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600" dirty="0">
                <a:latin typeface="Bookman Old Style" pitchFamily="18" charset="0"/>
              </a:rPr>
              <a:t>р</a:t>
            </a:r>
            <a:r>
              <a:rPr lang="ru-RU" sz="1600" dirty="0" smtClean="0">
                <a:latin typeface="Bookman Old Style" pitchFamily="18" charset="0"/>
              </a:rPr>
              <a:t>азработка </a:t>
            </a:r>
            <a:r>
              <a:rPr lang="ru-RU" sz="1600" dirty="0">
                <a:latin typeface="Bookman Old Style" pitchFamily="18" charset="0"/>
              </a:rPr>
              <a:t>и утверждение рабочего учебного плана образовательного процесса в рамках сети; </a:t>
            </a:r>
            <a:endParaRPr lang="ru-RU" sz="1600" dirty="0" smtClean="0">
              <a:latin typeface="Bookman Old Style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Bookman Old Style" pitchFamily="18" charset="0"/>
              </a:rPr>
              <a:t>перераспределение </a:t>
            </a:r>
            <a:r>
              <a:rPr lang="ru-RU" sz="1600" dirty="0">
                <a:latin typeface="Bookman Old Style" pitchFamily="18" charset="0"/>
              </a:rPr>
              <a:t>между субъектами сетевого взаимодействия учебной нагрузки в соответствии с </a:t>
            </a:r>
            <a:r>
              <a:rPr lang="ru-RU" sz="1600" dirty="0" smtClean="0">
                <a:latin typeface="Bookman Old Style" pitchFamily="18" charset="0"/>
              </a:rPr>
              <a:t>утвержденным </a:t>
            </a:r>
            <a:r>
              <a:rPr lang="ru-RU" sz="1600" dirty="0">
                <a:latin typeface="Bookman Old Style" pitchFamily="18" charset="0"/>
              </a:rPr>
              <a:t>рабочим учебным планом;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5085184"/>
            <a:ext cx="8136904" cy="1368152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Bookman Old Style" pitchFamily="18" charset="0"/>
              </a:rPr>
              <a:t>С</a:t>
            </a:r>
            <a:r>
              <a:rPr lang="ru-RU" sz="1600" dirty="0" smtClean="0">
                <a:latin typeface="Bookman Old Style" pitchFamily="18" charset="0"/>
              </a:rPr>
              <a:t>оставление </a:t>
            </a:r>
            <a:r>
              <a:rPr lang="ru-RU" sz="1600" dirty="0">
                <a:latin typeface="Bookman Old Style" pitchFamily="18" charset="0"/>
              </a:rPr>
              <a:t>единого для всех субъектов сетевого взаимодействия: </a:t>
            </a:r>
            <a:endParaRPr lang="ru-RU" sz="1600" dirty="0" smtClean="0">
              <a:latin typeface="Bookman Old Style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Bookman Old Style" pitchFamily="18" charset="0"/>
              </a:rPr>
              <a:t>годового </a:t>
            </a:r>
            <a:r>
              <a:rPr lang="ru-RU" sz="1600" dirty="0">
                <a:latin typeface="Bookman Old Style" pitchFamily="18" charset="0"/>
              </a:rPr>
              <a:t>календарного учебного графика</a:t>
            </a:r>
            <a:r>
              <a:rPr lang="ru-RU" sz="1600" dirty="0" smtClean="0">
                <a:latin typeface="Bookman Old Style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>
                <a:latin typeface="Bookman Old Style" pitchFamily="18" charset="0"/>
              </a:rPr>
              <a:t>режима работы образовательных учреждений</a:t>
            </a:r>
            <a:r>
              <a:rPr lang="ru-RU" sz="1600" dirty="0" smtClean="0">
                <a:latin typeface="Bookman Old Style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Bookman Old Style" pitchFamily="18" charset="0"/>
              </a:rPr>
              <a:t> режима занятий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142852"/>
            <a:ext cx="8532440" cy="134193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Эффективной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формой объединения образовательных учреждений для достижения целей сопровождения  обучающихся является </a:t>
            </a:r>
            <a:r>
              <a:rPr lang="ru-RU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сетевое взаимодействие общего и дополнительного образования, сетевое взаимодействие школ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265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827584" y="1484784"/>
            <a:ext cx="4824536" cy="3096344"/>
          </a:xfrm>
          <a:prstGeom prst="roundRect">
            <a:avLst>
              <a:gd name="adj" fmla="val 520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1600" dirty="0" smtClean="0">
                <a:latin typeface="Bookman Old Style" pitchFamily="18" charset="0"/>
              </a:rPr>
              <a:t>выделения </a:t>
            </a:r>
            <a:r>
              <a:rPr lang="ru-RU" sz="1600" dirty="0">
                <a:latin typeface="Bookman Old Style" pitchFamily="18" charset="0"/>
              </a:rPr>
              <a:t>групп учащихся в зависимости </a:t>
            </a:r>
            <a:r>
              <a:rPr lang="ru-RU" sz="1600" dirty="0" smtClean="0">
                <a:latin typeface="Bookman Old Style" pitchFamily="18" charset="0"/>
              </a:rPr>
              <a:t>от потребностей;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>
                <a:latin typeface="Bookman Old Style" pitchFamily="18" charset="0"/>
              </a:rPr>
              <a:t>составление индивидуального учебного плана</a:t>
            </a:r>
            <a:r>
              <a:rPr lang="ru-RU" sz="1600" dirty="0" smtClean="0">
                <a:latin typeface="Bookman Old Style" pitchFamily="18" charset="0"/>
              </a:rPr>
              <a:t>;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>
                <a:latin typeface="Bookman Old Style" pitchFamily="18" charset="0"/>
              </a:rPr>
              <a:t>разработка индивидуальной учебной программы </a:t>
            </a:r>
            <a:r>
              <a:rPr lang="ru-RU" sz="1600" dirty="0" smtClean="0">
                <a:latin typeface="Bookman Old Style" pitchFamily="18" charset="0"/>
              </a:rPr>
              <a:t>;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>
                <a:latin typeface="Bookman Old Style" pitchFamily="18" charset="0"/>
              </a:rPr>
              <a:t>предоставление ресурсов (материальных, технических, информационных, кадровых и пр.) для реализации индивидуального образовательного маршрута по согласованному расписанию;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96136" y="1484784"/>
            <a:ext cx="3168352" cy="1512168"/>
          </a:xfrm>
          <a:prstGeom prst="roundRect">
            <a:avLst>
              <a:gd name="adj" fmla="val 1086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latin typeface="Bookman Old Style" pitchFamily="18" charset="0"/>
              </a:rPr>
              <a:t>создание </a:t>
            </a:r>
            <a:r>
              <a:rPr lang="ru-RU" sz="1600" dirty="0" err="1">
                <a:latin typeface="Bookman Old Style" pitchFamily="18" charset="0"/>
              </a:rPr>
              <a:t>межвозрастных</a:t>
            </a:r>
            <a:r>
              <a:rPr lang="ru-RU" sz="1600" dirty="0">
                <a:latin typeface="Bookman Old Style" pitchFamily="18" charset="0"/>
              </a:rPr>
              <a:t> групп, объединенных одной проблематикой;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4725144"/>
            <a:ext cx="8136904" cy="1755576"/>
          </a:xfrm>
          <a:prstGeom prst="roundRect">
            <a:avLst>
              <a:gd name="adj" fmla="val 1161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1600" dirty="0" smtClean="0">
                <a:latin typeface="Bookman Old Style" pitchFamily="18" charset="0"/>
              </a:rPr>
              <a:t>занятия </a:t>
            </a:r>
            <a:r>
              <a:rPr lang="ru-RU" sz="1600" dirty="0">
                <a:latin typeface="Bookman Old Style" pitchFamily="18" charset="0"/>
              </a:rPr>
              <a:t>по свободному выбору — факультативные, </a:t>
            </a:r>
            <a:endParaRPr lang="ru-RU" sz="1600" dirty="0" smtClean="0">
              <a:latin typeface="Bookman Old Style" pitchFamily="18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1600" dirty="0" smtClean="0">
                <a:latin typeface="Bookman Old Style" pitchFamily="18" charset="0"/>
              </a:rPr>
              <a:t>организация </a:t>
            </a:r>
            <a:r>
              <a:rPr lang="ru-RU" sz="1600" dirty="0">
                <a:latin typeface="Bookman Old Style" pitchFamily="18" charset="0"/>
              </a:rPr>
              <a:t>малых групп; </a:t>
            </a:r>
            <a:endParaRPr lang="ru-RU" sz="1600" dirty="0" smtClean="0">
              <a:latin typeface="Bookman Old Style" pitchFamily="18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>
                <a:latin typeface="Bookman Old Style" pitchFamily="18" charset="0"/>
              </a:rPr>
              <a:t>организация исследовательских секций или объединений, предоставляющих </a:t>
            </a:r>
            <a:r>
              <a:rPr lang="ru-RU" sz="1600" dirty="0" smtClean="0">
                <a:latin typeface="Bookman Old Style" pitchFamily="18" charset="0"/>
              </a:rPr>
              <a:t>обучающимся </a:t>
            </a:r>
            <a:r>
              <a:rPr lang="ru-RU" sz="1600" dirty="0">
                <a:latin typeface="Bookman Old Style" pitchFamily="18" charset="0"/>
              </a:rPr>
              <a:t>возможность выбора не только направления исследовательской работы, но и индивидуального темпа и способа продвижения в предмете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96136" y="3140968"/>
            <a:ext cx="3168352" cy="1440160"/>
          </a:xfrm>
          <a:prstGeom prst="roundRect">
            <a:avLst>
              <a:gd name="adj" fmla="val 913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latin typeface="Bookman Old Style" pitchFamily="18" charset="0"/>
              </a:rPr>
              <a:t>организация и проведение конкурсных мероприятий, олимпиад;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142852"/>
            <a:ext cx="8532440" cy="134193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Организация </a:t>
            </a: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работы по реализации индивидуального образовательного маршрута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827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ÐÐµÐ²ÑÑÐºÐ° Ð¼Ð¸Ð»ÑÐ¹ Ð¼Ð¾Ð»Ð¾Ð´Ð¾Ð¹ ÑÑÑÐ´ÐµÐ½Ñ ÑÐ°Ð·Ð¼ÑÑÐ»ÑÐ» â ÑÑÐ¾ÐºÐ¾Ð²Ð¾Ðµ ÑÐ¾ÑÐ¾"/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2304256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995936" y="260648"/>
            <a:ext cx="4896544" cy="6336704"/>
          </a:xfrm>
          <a:prstGeom prst="roundRect">
            <a:avLst>
              <a:gd name="adj" fmla="val 476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Компоненты структуры </a:t>
            </a:r>
            <a:r>
              <a:rPr lang="ru-RU" b="1" dirty="0">
                <a:latin typeface="Bookman Old Style" pitchFamily="18" charset="0"/>
              </a:rPr>
              <a:t>индивидуального образовательного маршрута </a:t>
            </a:r>
            <a:r>
              <a:rPr lang="ru-RU" b="1" dirty="0" smtClean="0">
                <a:latin typeface="Bookman Old Style" pitchFamily="18" charset="0"/>
              </a:rPr>
              <a:t>: 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 smtClean="0">
                <a:latin typeface="Bookman Old Style" pitchFamily="18" charset="0"/>
              </a:rPr>
              <a:t>целевой </a:t>
            </a:r>
            <a:r>
              <a:rPr lang="ru-RU" sz="1600" dirty="0">
                <a:latin typeface="Bookman Old Style" pitchFamily="18" charset="0"/>
              </a:rPr>
              <a:t>(постановка целей получения образования, </a:t>
            </a:r>
            <a:r>
              <a:rPr lang="ru-RU" sz="1600" dirty="0" err="1">
                <a:latin typeface="Bookman Old Style" pitchFamily="18" charset="0"/>
              </a:rPr>
              <a:t>формулирующихся</a:t>
            </a:r>
            <a:r>
              <a:rPr lang="ru-RU" sz="1600" dirty="0">
                <a:latin typeface="Bookman Old Style" pitchFamily="18" charset="0"/>
              </a:rPr>
              <a:t> на </a:t>
            </a:r>
            <a:r>
              <a:rPr lang="ru-RU" sz="1600" dirty="0" smtClean="0">
                <a:latin typeface="Bookman Old Style" pitchFamily="18" charset="0"/>
              </a:rPr>
              <a:t>основе ФГОС (ФК), </a:t>
            </a:r>
            <a:r>
              <a:rPr lang="ru-RU" sz="1600" dirty="0">
                <a:latin typeface="Bookman Old Style" pitchFamily="18" charset="0"/>
              </a:rPr>
              <a:t>мотивов и потребностей ученика при получении образования); </a:t>
            </a:r>
            <a:endParaRPr lang="ru-RU" sz="1600" dirty="0" smtClean="0">
              <a:latin typeface="Bookman Old Style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b="1" dirty="0">
                <a:latin typeface="Bookman Old Style" pitchFamily="18" charset="0"/>
              </a:rPr>
              <a:t>содержательный</a:t>
            </a:r>
            <a:r>
              <a:rPr lang="ru-RU" sz="1600" dirty="0">
                <a:latin typeface="Bookman Old Style" pitchFamily="18" charset="0"/>
              </a:rPr>
              <a:t> (обоснование структуры и отбор содержания учебных предметов, их систематизация и группировка, установление </a:t>
            </a:r>
            <a:r>
              <a:rPr lang="ru-RU" sz="1600" dirty="0" err="1" smtClean="0">
                <a:latin typeface="Bookman Old Style" pitchFamily="18" charset="0"/>
              </a:rPr>
              <a:t>межпредметных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>
                <a:latin typeface="Bookman Old Style" pitchFamily="18" charset="0"/>
              </a:rPr>
              <a:t>и </a:t>
            </a:r>
            <a:r>
              <a:rPr lang="ru-RU" sz="1600" dirty="0" err="1">
                <a:latin typeface="Bookman Old Style" pitchFamily="18" charset="0"/>
              </a:rPr>
              <a:t>внутрипредметных</a:t>
            </a:r>
            <a:r>
              <a:rPr lang="ru-RU" sz="1600" dirty="0">
                <a:latin typeface="Bookman Old Style" pitchFamily="18" charset="0"/>
              </a:rPr>
              <a:t> связей); </a:t>
            </a:r>
            <a:endParaRPr lang="ru-RU" sz="1600" dirty="0" smtClean="0">
              <a:latin typeface="Bookman Old Style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b="1" dirty="0" smtClean="0">
                <a:latin typeface="Bookman Old Style" pitchFamily="18" charset="0"/>
              </a:rPr>
              <a:t>технологический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>
                <a:latin typeface="Bookman Old Style" pitchFamily="18" charset="0"/>
              </a:rPr>
              <a:t>(определение используемых педагогических технологий, методов, методик, систем обучения и воспитания</a:t>
            </a:r>
            <a:r>
              <a:rPr lang="ru-RU" sz="1600" dirty="0" smtClean="0">
                <a:latin typeface="Bookman Old Style" pitchFamily="18" charset="0"/>
              </a:rPr>
              <a:t>);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b="1" dirty="0">
                <a:latin typeface="Bookman Old Style" pitchFamily="18" charset="0"/>
              </a:rPr>
              <a:t>диагностический</a:t>
            </a:r>
            <a:r>
              <a:rPr lang="ru-RU" sz="1600" dirty="0">
                <a:latin typeface="Bookman Old Style" pitchFamily="18" charset="0"/>
              </a:rPr>
              <a:t> (определение системы диагностического сопровождения); </a:t>
            </a:r>
            <a:endParaRPr lang="ru-RU" sz="1600" dirty="0" smtClean="0">
              <a:latin typeface="Bookman Old Style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b="1" dirty="0" smtClean="0">
                <a:latin typeface="Bookman Old Style" pitchFamily="18" charset="0"/>
              </a:rPr>
              <a:t> </a:t>
            </a:r>
            <a:r>
              <a:rPr lang="ru-RU" sz="1600" b="1" dirty="0">
                <a:latin typeface="Bookman Old Style" pitchFamily="18" charset="0"/>
              </a:rPr>
              <a:t>организационно-педагогический </a:t>
            </a:r>
            <a:r>
              <a:rPr lang="ru-RU" sz="1600" dirty="0">
                <a:latin typeface="Bookman Old Style" pitchFamily="18" charset="0"/>
              </a:rPr>
              <a:t>(условия и пути достижения педагогических целей)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2996952"/>
            <a:ext cx="2952328" cy="3600400"/>
          </a:xfrm>
          <a:prstGeom prst="roundRect">
            <a:avLst>
              <a:gd name="adj" fmla="val 693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Bookman Old Style" pitchFamily="18" charset="0"/>
              </a:rPr>
              <a:t>Индивидуальный учебный план </a:t>
            </a:r>
            <a:r>
              <a:rPr lang="ru-RU" sz="2000" dirty="0">
                <a:latin typeface="Bookman Old Style" pitchFamily="18" charset="0"/>
              </a:rPr>
              <a:t>Совокупность учебных предметов (курсов), выбранных для освоения конкретным </a:t>
            </a:r>
            <a:r>
              <a:rPr lang="ru-RU" sz="2000" dirty="0" smtClean="0">
                <a:latin typeface="Bookman Old Style" pitchFamily="18" charset="0"/>
              </a:rPr>
              <a:t>обучающимся </a:t>
            </a:r>
            <a:r>
              <a:rPr lang="ru-RU" sz="2000" dirty="0">
                <a:latin typeface="Bookman Old Style" pitchFamily="18" charset="0"/>
              </a:rPr>
              <a:t>из учебного </a:t>
            </a:r>
            <a:r>
              <a:rPr lang="ru-RU" sz="2000" dirty="0" smtClean="0">
                <a:latin typeface="Bookman Old Style" pitchFamily="18" charset="0"/>
              </a:rPr>
              <a:t>плана</a:t>
            </a:r>
            <a:endParaRPr lang="ru-RU" sz="20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744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27584" y="1196752"/>
            <a:ext cx="8064896" cy="25202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latin typeface="Bookman Old Style" pitchFamily="18" charset="0"/>
              </a:rPr>
              <a:t>22) </a:t>
            </a:r>
            <a:r>
              <a:rPr lang="ru-RU" sz="2000" dirty="0">
                <a:latin typeface="Bookman Old Style" pitchFamily="18" charset="0"/>
              </a:rPr>
              <a:t>учебный план - документ, который определяет перечень, трудоемкость, последовательность и распределение по периодам обучения учебных предметов, курсов, дисциплин (модулей), практики, иных видов учебной деятельности и, если иное не установлено настоящим Федеральным законом, формы промежуточной аттестации </a:t>
            </a:r>
            <a:r>
              <a:rPr lang="ru-RU" sz="2000" dirty="0" smtClean="0">
                <a:latin typeface="Bookman Old Style" pitchFamily="18" charset="0"/>
              </a:rPr>
              <a:t>обучающихся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4221088"/>
            <a:ext cx="8064896" cy="1800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>
                <a:latin typeface="Bookman Old Style" pitchFamily="18" charset="0"/>
              </a:rPr>
              <a:t>23) индивидуальный учебный план - учебный план, обеспечивающий освоение образовательной программы на основе </a:t>
            </a:r>
            <a:r>
              <a:rPr lang="ru-RU" sz="2000" b="1" dirty="0">
                <a:latin typeface="Bookman Old Style" pitchFamily="18" charset="0"/>
              </a:rPr>
              <a:t>индивидуализации </a:t>
            </a:r>
            <a:r>
              <a:rPr lang="ru-RU" sz="2000" dirty="0">
                <a:latin typeface="Bookman Old Style" pitchFamily="18" charset="0"/>
              </a:rPr>
              <a:t>ее содержания с учетом </a:t>
            </a:r>
            <a:r>
              <a:rPr lang="ru-RU" sz="2000" b="1" dirty="0">
                <a:latin typeface="Bookman Old Style" pitchFamily="18" charset="0"/>
              </a:rPr>
              <a:t>особенностей и образовательных потребностей конкретного </a:t>
            </a:r>
            <a:r>
              <a:rPr lang="ru-RU" sz="2000" b="1" dirty="0" smtClean="0">
                <a:latin typeface="Bookman Old Style" pitchFamily="18" charset="0"/>
              </a:rPr>
              <a:t>обучающегося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60648"/>
            <a:ext cx="532859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Ст.2 </a:t>
            </a:r>
            <a:r>
              <a:rPr lang="ru-RU" altLang="ru-RU" sz="2400" b="1" u="sng" dirty="0">
                <a:latin typeface="Bookman Old Style" pitchFamily="18" charset="0"/>
              </a:rPr>
              <a:t>Закона об образовании</a:t>
            </a:r>
            <a:r>
              <a:rPr lang="ru-RU" sz="2400" b="1" dirty="0" smtClean="0">
                <a:latin typeface="Bookman Old Style" pitchFamily="18" charset="0"/>
              </a:rPr>
              <a:t> </a:t>
            </a:r>
            <a:endParaRPr lang="ru-RU" sz="24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020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836712"/>
            <a:ext cx="8229600" cy="5904656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altLang="ru-RU" sz="2000" dirty="0">
                <a:latin typeface="Bookman Old Style" pitchFamily="18" charset="0"/>
              </a:rPr>
              <a:t>Обучающимся предоставляются академические права на: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altLang="ru-RU" sz="2000" dirty="0" smtClean="0">
                <a:latin typeface="Bookman Old Style" pitchFamily="18" charset="0"/>
              </a:rPr>
              <a:t>обучение </a:t>
            </a:r>
            <a:r>
              <a:rPr lang="ru-RU" altLang="ru-RU" sz="2000" dirty="0">
                <a:latin typeface="Bookman Old Style" pitchFamily="18" charset="0"/>
              </a:rPr>
              <a:t>по индивидуальному учебному плану, в том числе ускоренное обучение, в пределах осваиваемой образовательной программы в порядке, установленном локальными нормативными </a:t>
            </a:r>
            <a:r>
              <a:rPr lang="ru-RU" altLang="ru-RU" sz="2000" dirty="0" smtClean="0">
                <a:latin typeface="Bookman Old Style" pitchFamily="18" charset="0"/>
              </a:rPr>
              <a:t>актами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altLang="ru-RU" sz="2000" dirty="0" smtClean="0">
                <a:latin typeface="Bookman Old Style" pitchFamily="18" charset="0"/>
              </a:rPr>
              <a:t>(п</a:t>
            </a:r>
            <a:r>
              <a:rPr lang="ru-RU" altLang="ru-RU" sz="2000" dirty="0">
                <a:latin typeface="Bookman Old Style" pitchFamily="18" charset="0"/>
              </a:rPr>
              <a:t>. 3 ч. 1 ст. 34 Закона об образовании) </a:t>
            </a:r>
            <a:endParaRPr lang="ru-RU" altLang="ru-RU" sz="2000" dirty="0" smtClean="0">
              <a:latin typeface="Bookman Old Style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altLang="ru-RU" sz="2000" dirty="0" smtClean="0">
                <a:latin typeface="Bookman Old Style" pitchFamily="18" charset="0"/>
              </a:rPr>
              <a:t>При </a:t>
            </a:r>
            <a:r>
              <a:rPr lang="ru-RU" altLang="ru-RU" sz="2000" dirty="0">
                <a:latin typeface="Bookman Old Style" pitchFamily="18" charset="0"/>
              </a:rPr>
              <a:t>прохождении обучения в соответствии с </a:t>
            </a:r>
            <a:r>
              <a:rPr lang="ru-RU" altLang="ru-RU" sz="2000" dirty="0" smtClean="0">
                <a:latin typeface="Bookman Old Style" pitchFamily="18" charset="0"/>
              </a:rPr>
              <a:t>индивидуальным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altLang="ru-RU" sz="2000" dirty="0" smtClean="0">
                <a:latin typeface="Bookman Old Style" pitchFamily="18" charset="0"/>
              </a:rPr>
              <a:t>учебным </a:t>
            </a:r>
            <a:r>
              <a:rPr lang="ru-RU" altLang="ru-RU" sz="2000" dirty="0">
                <a:latin typeface="Bookman Old Style" pitchFamily="18" charset="0"/>
              </a:rPr>
              <a:t>планом его продолжительность может быть изменена образовательной организацией с учетом особенностей и образовательных потребностей конкретного </a:t>
            </a:r>
            <a:r>
              <a:rPr lang="ru-RU" altLang="ru-RU" sz="2000" dirty="0" smtClean="0">
                <a:latin typeface="Bookman Old Style" pitchFamily="18" charset="0"/>
              </a:rPr>
              <a:t>обучающегося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altLang="ru-RU" sz="2000" dirty="0" smtClean="0">
                <a:latin typeface="Bookman Old Style" pitchFamily="18" charset="0"/>
              </a:rPr>
              <a:t>(п</a:t>
            </a:r>
            <a:r>
              <a:rPr lang="ru-RU" altLang="ru-RU" sz="2000" dirty="0">
                <a:latin typeface="Bookman Old Style" pitchFamily="18" charset="0"/>
              </a:rPr>
              <a:t>. 5 Порядка организации и осуществления образовательной деятельности по основным общеобразовательным программам - образовательным программам начального общего, основного общего и среднего общего образования,  утвержденного приказом </a:t>
            </a:r>
            <a:r>
              <a:rPr lang="ru-RU" altLang="ru-RU" sz="2000" dirty="0" err="1">
                <a:latin typeface="Bookman Old Style" pitchFamily="18" charset="0"/>
              </a:rPr>
              <a:t>Минобрнауки</a:t>
            </a:r>
            <a:r>
              <a:rPr lang="ru-RU" altLang="ru-RU" sz="2000" dirty="0">
                <a:latin typeface="Bookman Old Style" pitchFamily="18" charset="0"/>
              </a:rPr>
              <a:t> России от 30.08.2013 № 1015)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142852"/>
            <a:ext cx="8532440" cy="90988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Индивидуальный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учебный план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732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16832"/>
            <a:ext cx="8229600" cy="4425355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altLang="ru-RU" sz="2000" dirty="0">
                <a:latin typeface="Bookman Old Style" pitchFamily="18" charset="0"/>
              </a:rPr>
              <a:t>п</a:t>
            </a:r>
            <a:r>
              <a:rPr lang="ru-RU" altLang="ru-RU" sz="2000" dirty="0" smtClean="0">
                <a:latin typeface="Bookman Old Style" pitchFamily="18" charset="0"/>
              </a:rPr>
              <a:t>о </a:t>
            </a:r>
            <a:r>
              <a:rPr lang="ru-RU" altLang="ru-RU" sz="2000" dirty="0">
                <a:latin typeface="Bookman Old Style" pitchFamily="18" charset="0"/>
              </a:rPr>
              <a:t>каждому </a:t>
            </a:r>
            <a:r>
              <a:rPr lang="ru-RU" altLang="ru-RU" sz="2000" dirty="0" smtClean="0">
                <a:latin typeface="Bookman Old Style" pitchFamily="18" charset="0"/>
              </a:rPr>
              <a:t>из уровней </a:t>
            </a:r>
            <a:r>
              <a:rPr lang="ru-RU" altLang="ru-RU" sz="2000" dirty="0">
                <a:latin typeface="Bookman Old Style" pitchFamily="18" charset="0"/>
              </a:rPr>
              <a:t>общего образования. </a:t>
            </a:r>
            <a:endParaRPr lang="ru-RU" altLang="ru-RU" sz="2000" dirty="0" smtClean="0">
              <a:latin typeface="Bookman Old Style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ru-RU" altLang="ru-RU" sz="2000" dirty="0" smtClean="0">
              <a:latin typeface="Bookman Old Style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altLang="ru-RU" sz="2000" dirty="0" smtClean="0">
                <a:latin typeface="Bookman Old Style" pitchFamily="18" charset="0"/>
              </a:rPr>
              <a:t>входит </a:t>
            </a:r>
            <a:r>
              <a:rPr lang="ru-RU" altLang="ru-RU" sz="2000" dirty="0">
                <a:latin typeface="Bookman Old Style" pitchFamily="18" charset="0"/>
              </a:rPr>
              <a:t>в организационный раздел </a:t>
            </a:r>
            <a:r>
              <a:rPr lang="ru-RU" altLang="ru-RU" sz="2000" dirty="0" smtClean="0">
                <a:latin typeface="Bookman Old Style" pitchFamily="18" charset="0"/>
              </a:rPr>
              <a:t>ООП наряду </a:t>
            </a:r>
            <a:r>
              <a:rPr lang="ru-RU" altLang="ru-RU" sz="2000" dirty="0">
                <a:latin typeface="Bookman Old Style" pitchFamily="18" charset="0"/>
              </a:rPr>
              <a:t>с планом внеурочной деятельности</a:t>
            </a:r>
            <a:r>
              <a:rPr lang="ru-RU" altLang="ru-RU" sz="2000" dirty="0" smtClean="0">
                <a:latin typeface="Bookman Old Style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ru-RU" altLang="ru-RU" sz="2000" dirty="0" smtClean="0">
              <a:latin typeface="Bookman Old Style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altLang="ru-RU" sz="2000" dirty="0" smtClean="0">
                <a:latin typeface="Bookman Old Style" pitchFamily="18" charset="0"/>
              </a:rPr>
              <a:t>Образовательная </a:t>
            </a:r>
            <a:r>
              <a:rPr lang="ru-RU" altLang="ru-RU" sz="2000" dirty="0">
                <a:latin typeface="Bookman Old Style" pitchFamily="18" charset="0"/>
              </a:rPr>
              <a:t>организация самостоятельно разрабатывает учебный </a:t>
            </a:r>
            <a:r>
              <a:rPr lang="ru-RU" altLang="ru-RU" sz="2000" dirty="0" smtClean="0">
                <a:latin typeface="Bookman Old Style" pitchFamily="18" charset="0"/>
              </a:rPr>
              <a:t>план (</a:t>
            </a:r>
            <a:r>
              <a:rPr lang="ru-RU" altLang="ru-RU" sz="2000" dirty="0">
                <a:latin typeface="Bookman Old Style" pitchFamily="18" charset="0"/>
              </a:rPr>
              <a:t>6 части 3 статьи 28 Закона </a:t>
            </a:r>
            <a:r>
              <a:rPr lang="ru-RU" altLang="ru-RU" sz="2000" dirty="0" smtClean="0">
                <a:latin typeface="Bookman Old Style" pitchFamily="18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ru-RU" altLang="ru-RU" sz="2000" dirty="0" smtClean="0">
              <a:latin typeface="Bookman Old Style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altLang="ru-RU" sz="2000" dirty="0">
                <a:latin typeface="Bookman Old Style" pitchFamily="18" charset="0"/>
              </a:rPr>
              <a:t>Федеральные государственные органы, органы государственной власти субъектов </a:t>
            </a:r>
            <a:r>
              <a:rPr lang="ru-RU" altLang="ru-RU" sz="2000" dirty="0" smtClean="0">
                <a:latin typeface="Bookman Old Style" pitchFamily="18" charset="0"/>
              </a:rPr>
              <a:t>РФ, органы </a:t>
            </a:r>
            <a:r>
              <a:rPr lang="ru-RU" altLang="ru-RU" sz="2000" dirty="0">
                <a:latin typeface="Bookman Old Style" pitchFamily="18" charset="0"/>
              </a:rPr>
              <a:t>местного самоуправления не вправе изменять учебный план и </a:t>
            </a:r>
            <a:r>
              <a:rPr lang="ru-RU" altLang="ru-RU" sz="2000" dirty="0" smtClean="0">
                <a:latin typeface="Bookman Old Style" pitchFamily="18" charset="0"/>
              </a:rPr>
              <a:t>календарный учебный </a:t>
            </a:r>
            <a:r>
              <a:rPr lang="ru-RU" altLang="ru-RU" sz="2000" dirty="0">
                <a:latin typeface="Bookman Old Style" pitchFamily="18" charset="0"/>
              </a:rPr>
              <a:t>график </a:t>
            </a:r>
            <a:r>
              <a:rPr lang="ru-RU" altLang="ru-RU" sz="2000" dirty="0" smtClean="0">
                <a:latin typeface="Bookman Old Style" pitchFamily="18" charset="0"/>
              </a:rPr>
              <a:t>организаций (</a:t>
            </a:r>
            <a:r>
              <a:rPr lang="ru-RU" altLang="ru-RU" sz="2000" dirty="0">
                <a:latin typeface="Bookman Old Style" pitchFamily="18" charset="0"/>
              </a:rPr>
              <a:t>ч. </a:t>
            </a:r>
            <a:r>
              <a:rPr lang="ru-RU" altLang="ru-RU" sz="2000" dirty="0" smtClean="0">
                <a:latin typeface="Bookman Old Style" pitchFamily="18" charset="0"/>
              </a:rPr>
              <a:t>10 ст</a:t>
            </a:r>
            <a:r>
              <a:rPr lang="ru-RU" altLang="ru-RU" sz="2000" dirty="0">
                <a:latin typeface="Bookman Old Style" pitchFamily="18" charset="0"/>
              </a:rPr>
              <a:t>. 13 Закона </a:t>
            </a:r>
            <a:r>
              <a:rPr lang="ru-RU" altLang="ru-RU" sz="2000" dirty="0" smtClean="0">
                <a:latin typeface="Bookman Old Style" pitchFamily="18" charset="0"/>
              </a:rPr>
              <a:t>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142852"/>
            <a:ext cx="8532440" cy="90988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Учебный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план – часть основной образовательной программы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566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827584" y="332656"/>
            <a:ext cx="7992888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Bookman Old Style" pitchFamily="18" charset="0"/>
              </a:rPr>
              <a:t>Количество учебных планов должно соответствовать количеству и уровням реализуемых основных образовательных программ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2420888"/>
            <a:ext cx="3528392" cy="4104456"/>
          </a:xfrm>
          <a:prstGeom prst="roundRect">
            <a:avLst>
              <a:gd name="adj" fmla="val 3586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200" dirty="0">
                <a:latin typeface="Bookman Old Style" pitchFamily="18" charset="0"/>
              </a:rPr>
              <a:t>учебный план для классов, которые обучаются в рамках </a:t>
            </a:r>
            <a:r>
              <a:rPr lang="ru-RU" sz="2200" dirty="0" smtClean="0">
                <a:latin typeface="Bookman Old Style" pitchFamily="18" charset="0"/>
              </a:rPr>
              <a:t>ФК ГОС, </a:t>
            </a:r>
            <a:r>
              <a:rPr lang="ru-RU" sz="2200" dirty="0">
                <a:latin typeface="Bookman Old Style" pitchFamily="18" charset="0"/>
              </a:rPr>
              <a:t>утвержденного приказом Минобразования России от 5 марта 2004 г. № 1089;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4048" y="2420888"/>
            <a:ext cx="3744416" cy="4104456"/>
          </a:xfrm>
          <a:prstGeom prst="roundRect">
            <a:avLst>
              <a:gd name="adj" fmla="val 2413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200" dirty="0">
                <a:latin typeface="Bookman Old Style" pitchFamily="18" charset="0"/>
              </a:rPr>
              <a:t>учебный план для начальных классов, которые обучаются </a:t>
            </a:r>
            <a:r>
              <a:rPr lang="ru-RU" sz="2200" dirty="0" smtClean="0">
                <a:latin typeface="Bookman Old Style" pitchFamily="18" charset="0"/>
              </a:rPr>
              <a:t>в рамках ФГОС НОО, </a:t>
            </a:r>
            <a:r>
              <a:rPr lang="ru-RU" sz="2200" dirty="0">
                <a:latin typeface="Bookman Old Style" pitchFamily="18" charset="0"/>
              </a:rPr>
              <a:t>утвержденного приказом </a:t>
            </a:r>
            <a:r>
              <a:rPr lang="ru-RU" sz="2200" dirty="0" err="1">
                <a:latin typeface="Bookman Old Style" pitchFamily="18" charset="0"/>
              </a:rPr>
              <a:t>Минобрнауки</a:t>
            </a:r>
            <a:r>
              <a:rPr lang="ru-RU" sz="2200" dirty="0">
                <a:latin typeface="Bookman Old Style" pitchFamily="18" charset="0"/>
              </a:rPr>
              <a:t> России от 6 октября 2009 г. № 373;</a:t>
            </a:r>
          </a:p>
        </p:txBody>
      </p:sp>
    </p:spTree>
    <p:extLst>
      <p:ext uri="{BB962C8B-B14F-4D97-AF65-F5344CB8AC3E}">
        <p14:creationId xmlns="" xmlns:p14="http://schemas.microsoft.com/office/powerpoint/2010/main" val="6909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15616" y="404664"/>
            <a:ext cx="3744416" cy="3456384"/>
          </a:xfrm>
          <a:prstGeom prst="roundRect">
            <a:avLst>
              <a:gd name="adj" fmla="val 384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Bookman Old Style" pitchFamily="18" charset="0"/>
              </a:rPr>
              <a:t>учебный план для классов основной школы, которые </a:t>
            </a:r>
            <a:r>
              <a:rPr lang="ru-RU" sz="2000" dirty="0" smtClean="0">
                <a:latin typeface="Bookman Old Style" pitchFamily="18" charset="0"/>
              </a:rPr>
              <a:t>обучаются по ФГОС ООО, </a:t>
            </a:r>
            <a:r>
              <a:rPr lang="ru-RU" sz="2000" dirty="0">
                <a:latin typeface="Bookman Old Style" pitchFamily="18" charset="0"/>
              </a:rPr>
              <a:t>утвержденного приказом </a:t>
            </a:r>
            <a:r>
              <a:rPr lang="ru-RU" sz="2000" dirty="0" err="1">
                <a:latin typeface="Bookman Old Style" pitchFamily="18" charset="0"/>
              </a:rPr>
              <a:t>Минобрнауки</a:t>
            </a:r>
            <a:r>
              <a:rPr lang="ru-RU" sz="2000" dirty="0">
                <a:latin typeface="Bookman Old Style" pitchFamily="18" charset="0"/>
              </a:rPr>
              <a:t> России от 17 декабря 2010 г. № 1897 ;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48064" y="404664"/>
            <a:ext cx="3528392" cy="3456384"/>
          </a:xfrm>
          <a:prstGeom prst="roundRect">
            <a:avLst>
              <a:gd name="adj" fmla="val 3339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  <a:latin typeface="Bookman Old Style" pitchFamily="18" charset="0"/>
              </a:rPr>
              <a:t>учебный план для классов  средней школы, которые </a:t>
            </a: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обучаются по ФГОС СОО, </a:t>
            </a:r>
            <a:r>
              <a:rPr lang="ru-RU" sz="2000" dirty="0">
                <a:solidFill>
                  <a:schemeClr val="tx1"/>
                </a:solidFill>
                <a:latin typeface="Bookman Old Style" pitchFamily="18" charset="0"/>
              </a:rPr>
              <a:t>утвержденного приказом </a:t>
            </a:r>
            <a:r>
              <a:rPr lang="ru-RU" sz="2000" dirty="0" err="1">
                <a:solidFill>
                  <a:schemeClr val="tx1"/>
                </a:solidFill>
                <a:latin typeface="Bookman Old Style" pitchFamily="18" charset="0"/>
              </a:rPr>
              <a:t>Минобрнауки</a:t>
            </a:r>
            <a:r>
              <a:rPr lang="ru-RU" sz="2000" dirty="0">
                <a:solidFill>
                  <a:schemeClr val="tx1"/>
                </a:solidFill>
                <a:latin typeface="Bookman Old Style" pitchFamily="18" charset="0"/>
              </a:rPr>
              <a:t> России от </a:t>
            </a:r>
            <a:r>
              <a:rPr lang="en-US" sz="2000" dirty="0">
                <a:solidFill>
                  <a:schemeClr val="tx1"/>
                </a:solidFill>
                <a:latin typeface="Bookman Old Style" pitchFamily="18" charset="0"/>
              </a:rPr>
              <a:t>17.05.2012 N </a:t>
            </a:r>
            <a:r>
              <a:rPr lang="en-US" sz="2000" dirty="0" smtClean="0">
                <a:solidFill>
                  <a:schemeClr val="tx1"/>
                </a:solidFill>
                <a:latin typeface="Bookman Old Style" pitchFamily="18" charset="0"/>
              </a:rPr>
              <a:t>413</a:t>
            </a: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;</a:t>
            </a:r>
            <a:endParaRPr lang="ru-RU" sz="20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6" y="4149080"/>
            <a:ext cx="3744416" cy="2304256"/>
          </a:xfrm>
          <a:prstGeom prst="roundRect">
            <a:avLst>
              <a:gd name="adj" fmla="val 5640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Bookman Old Style" pitchFamily="18" charset="0"/>
              </a:rPr>
              <a:t>учебные планы для лиц с ОВЗ, которые обучаются по адаптированным образовательным программам;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48064" y="4149080"/>
            <a:ext cx="3528392" cy="2304256"/>
          </a:xfrm>
          <a:prstGeom prst="roundRect">
            <a:avLst>
              <a:gd name="adj" fmla="val 5329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Bookman Old Style" pitchFamily="18" charset="0"/>
              </a:rPr>
              <a:t>индивидуальные учебные планы</a:t>
            </a:r>
          </a:p>
        </p:txBody>
      </p:sp>
    </p:spTree>
    <p:extLst>
      <p:ext uri="{BB962C8B-B14F-4D97-AF65-F5344CB8AC3E}">
        <p14:creationId xmlns="" xmlns:p14="http://schemas.microsoft.com/office/powerpoint/2010/main" val="102986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72816"/>
            <a:ext cx="7992888" cy="4752528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altLang="ru-RU" sz="1800" dirty="0" smtClean="0">
                <a:latin typeface="Bookman Old Style" pitchFamily="18" charset="0"/>
              </a:rPr>
              <a:t>Переход </a:t>
            </a:r>
            <a:r>
              <a:rPr lang="ru-RU" altLang="ru-RU" sz="1800" dirty="0">
                <a:latin typeface="Bookman Old Style" pitchFamily="18" charset="0"/>
              </a:rPr>
              <a:t>всех общеобразовательных организаций на </a:t>
            </a:r>
            <a:r>
              <a:rPr lang="ru-RU" altLang="ru-RU" sz="1800" dirty="0" smtClean="0">
                <a:latin typeface="Bookman Old Style" pitchFamily="18" charset="0"/>
              </a:rPr>
              <a:t>федеральный государственный </a:t>
            </a:r>
            <a:r>
              <a:rPr lang="ru-RU" altLang="ru-RU" sz="1800" dirty="0">
                <a:latin typeface="Bookman Old Style" pitchFamily="18" charset="0"/>
              </a:rPr>
              <a:t>образовательный стандарт завершится в 2020/21 учебном </a:t>
            </a:r>
            <a:r>
              <a:rPr lang="ru-RU" altLang="ru-RU" sz="1800" dirty="0" smtClean="0">
                <a:latin typeface="Bookman Old Style" pitchFamily="18" charset="0"/>
              </a:rPr>
              <a:t>году включительно </a:t>
            </a:r>
            <a:r>
              <a:rPr lang="ru-RU" altLang="ru-RU" sz="1800" dirty="0">
                <a:latin typeface="Bookman Old Style" pitchFamily="18" charset="0"/>
              </a:rPr>
              <a:t>(распоряжение Правительства РФ от 7 сентября 2010 г. № 1507-р ). </a:t>
            </a:r>
            <a:endParaRPr lang="ru-RU" altLang="ru-RU" sz="1800" dirty="0" smtClean="0">
              <a:latin typeface="Bookman Old Style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altLang="ru-RU" sz="1800" dirty="0" smtClean="0">
                <a:latin typeface="Bookman Old Style" pitchFamily="18" charset="0"/>
              </a:rPr>
              <a:t>До этого времени </a:t>
            </a:r>
            <a:r>
              <a:rPr lang="ru-RU" altLang="ru-RU" sz="1800" dirty="0">
                <a:latin typeface="Bookman Old Style" pitchFamily="18" charset="0"/>
              </a:rPr>
              <a:t>Федеральный базисный учебный план может быть использован как основа </a:t>
            </a:r>
            <a:r>
              <a:rPr lang="ru-RU" altLang="ru-RU" sz="1800" dirty="0" smtClean="0">
                <a:latin typeface="Bookman Old Style" pitchFamily="18" charset="0"/>
              </a:rPr>
              <a:t>для разработки</a:t>
            </a:r>
            <a:r>
              <a:rPr lang="ru-RU" altLang="ru-RU" sz="1800" dirty="0">
                <a:latin typeface="Bookman Old Style" pitchFamily="18" charset="0"/>
              </a:rPr>
              <a:t>/ корректировки учебных планов основного и среднего общего </a:t>
            </a:r>
            <a:r>
              <a:rPr lang="ru-RU" altLang="ru-RU" sz="1800" dirty="0" smtClean="0">
                <a:latin typeface="Bookman Old Style" pitchFamily="18" charset="0"/>
              </a:rPr>
              <a:t>образования, составления </a:t>
            </a:r>
            <a:r>
              <a:rPr lang="ru-RU" altLang="ru-RU" sz="1800" dirty="0">
                <a:latin typeface="Bookman Old Style" pitchFamily="18" charset="0"/>
              </a:rPr>
              <a:t>рабочих программ дисциплин и курсов учебного плана</a:t>
            </a:r>
            <a:r>
              <a:rPr lang="ru-RU" altLang="ru-RU" sz="1800" dirty="0" smtClean="0">
                <a:latin typeface="Bookman Old Style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altLang="ru-RU" sz="1800" dirty="0">
                <a:latin typeface="Bookman Old Style" pitchFamily="18" charset="0"/>
              </a:rPr>
              <a:t>До завершения перехода общеобразовательных организаций на ФГОС на </a:t>
            </a:r>
            <a:r>
              <a:rPr lang="ru-RU" altLang="ru-RU" sz="1800" dirty="0" smtClean="0">
                <a:latin typeface="Bookman Old Style" pitchFamily="18" charset="0"/>
              </a:rPr>
              <a:t>уровне основного </a:t>
            </a:r>
            <a:r>
              <a:rPr lang="ru-RU" altLang="ru-RU" sz="1800" dirty="0">
                <a:latin typeface="Bookman Old Style" pitchFamily="18" charset="0"/>
              </a:rPr>
              <a:t>общего образования действуют: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altLang="ru-RU" sz="1800" dirty="0" smtClean="0">
                <a:latin typeface="Bookman Old Style" pitchFamily="18" charset="0"/>
              </a:rPr>
              <a:t>учебный </a:t>
            </a:r>
            <a:r>
              <a:rPr lang="ru-RU" altLang="ru-RU" sz="1800" dirty="0">
                <a:latin typeface="Bookman Old Style" pitchFamily="18" charset="0"/>
              </a:rPr>
              <a:t>план ООП ООО, разработанный в соответствии с ФГОС ООО;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altLang="ru-RU" sz="1800" dirty="0" smtClean="0">
                <a:latin typeface="Bookman Old Style" pitchFamily="18" charset="0"/>
              </a:rPr>
              <a:t>учебный </a:t>
            </a:r>
            <a:r>
              <a:rPr lang="ru-RU" altLang="ru-RU" sz="1800" dirty="0">
                <a:latin typeface="Bookman Old Style" pitchFamily="18" charset="0"/>
              </a:rPr>
              <a:t>план, разработанный с учетом ФКГОС на основе федерального </a:t>
            </a:r>
            <a:r>
              <a:rPr lang="ru-RU" altLang="ru-RU" sz="1800" dirty="0" smtClean="0">
                <a:latin typeface="Bookman Old Style" pitchFamily="18" charset="0"/>
              </a:rPr>
              <a:t>базисного учебного </a:t>
            </a:r>
            <a:r>
              <a:rPr lang="ru-RU" altLang="ru-RU" sz="1800" dirty="0">
                <a:latin typeface="Bookman Old Style" pitchFamily="18" charset="0"/>
              </a:rPr>
              <a:t>плана (БУП), утвержденного приказом </a:t>
            </a:r>
            <a:r>
              <a:rPr lang="ru-RU" altLang="ru-RU" sz="1800" dirty="0" err="1">
                <a:latin typeface="Bookman Old Style" pitchFamily="18" charset="0"/>
              </a:rPr>
              <a:t>Минобрнауки</a:t>
            </a:r>
            <a:r>
              <a:rPr lang="ru-RU" altLang="ru-RU" sz="1800" dirty="0">
                <a:latin typeface="Bookman Old Style" pitchFamily="18" charset="0"/>
              </a:rPr>
              <a:t> России от 9 марта 2004 </a:t>
            </a:r>
            <a:r>
              <a:rPr lang="ru-RU" altLang="ru-RU" sz="1800" dirty="0" smtClean="0">
                <a:latin typeface="Bookman Old Style" pitchFamily="18" charset="0"/>
              </a:rPr>
              <a:t>года № </a:t>
            </a:r>
            <a:r>
              <a:rPr lang="ru-RU" altLang="ru-RU" sz="1800" dirty="0">
                <a:latin typeface="Bookman Old Style" pitchFamily="18" charset="0"/>
              </a:rPr>
              <a:t>1312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142852"/>
            <a:ext cx="8532440" cy="90988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Федеральный 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базисный учебный план, утвержденный приказом </a:t>
            </a:r>
            <a:r>
              <a:rPr lang="ru-RU" sz="2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Минобрнауки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 России от </a:t>
            </a: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9 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марта 2004 г. </a:t>
            </a: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/>
            </a:r>
            <a:b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</a:b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№ </a:t>
            </a:r>
            <a: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1312 , сохраняет свою актуальность исключительно в силу переходного этапа</a:t>
            </a:r>
            <a:br>
              <a:rPr lang="ru-RU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</a:br>
            <a:endParaRPr lang="ru-RU" sz="2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986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20693439"/>
              </p:ext>
            </p:extLst>
          </p:nvPr>
        </p:nvGraphicFramePr>
        <p:xfrm>
          <a:off x="755576" y="116631"/>
          <a:ext cx="8208912" cy="6624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67008"/>
                <a:gridCol w="4341904"/>
              </a:tblGrid>
              <a:tr h="373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Учебный план по ФК ГОС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Учебный план по ФГОС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430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Статус по отношению к </a:t>
                      </a:r>
                      <a:r>
                        <a:rPr lang="ru-RU" sz="1600" dirty="0" smtClean="0">
                          <a:effectLst/>
                        </a:rPr>
                        <a:t>ООП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5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Самостоятельный документ,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который утверждается отдельно от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ООП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Часть </a:t>
                      </a:r>
                      <a:r>
                        <a:rPr lang="ru-RU" sz="1600" dirty="0" smtClean="0">
                          <a:effectLst/>
                        </a:rPr>
                        <a:t>ООП, </a:t>
                      </a:r>
                      <a:r>
                        <a:rPr lang="ru-RU" sz="1600" dirty="0">
                          <a:effectLst/>
                        </a:rPr>
                        <a:t>утверждается в ее составе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430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Рекомендательная основа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0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Федеральный базисный учебный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план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Примерная </a:t>
                      </a:r>
                      <a:r>
                        <a:rPr lang="ru-RU" sz="1600" dirty="0" smtClean="0">
                          <a:effectLst/>
                        </a:rPr>
                        <a:t>ООП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430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Структура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1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· </a:t>
                      </a:r>
                      <a:r>
                        <a:rPr lang="ru-RU" sz="1600" dirty="0">
                          <a:effectLst/>
                        </a:rPr>
                        <a:t>федеральный компонент;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· региональный компонент;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· компонент образовательного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учреждения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· </a:t>
                      </a:r>
                      <a:r>
                        <a:rPr lang="ru-RU" sz="1600" dirty="0">
                          <a:effectLst/>
                        </a:rPr>
                        <a:t>обязательная часть;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· часть, формируемая участниками образовательных отношений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430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Предмет регулирования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45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Определяет перечень учебных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предметов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Определяет состав и структуру обязательных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предметных областей и состав учебных предметов по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обязательным предметным областям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9806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Индивидуальная образовательная траектория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6056" y="1484784"/>
            <a:ext cx="3672408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Book Antiqua" pitchFamily="18" charset="0"/>
              </a:rPr>
              <a:t>Индивидуальный учебный план</a:t>
            </a:r>
            <a:endParaRPr lang="ru-RU" sz="2000" dirty="0">
              <a:latin typeface="Book Antiqu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27784" y="2924944"/>
            <a:ext cx="4536504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 Antiqua" pitchFamily="18" charset="0"/>
              </a:rPr>
              <a:t>Сферы применения</a:t>
            </a:r>
            <a:endParaRPr lang="ru-RU" sz="2400" b="1" dirty="0">
              <a:latin typeface="Book Antiqua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76056" y="3789040"/>
            <a:ext cx="3672408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 Antiqua" pitchFamily="18" charset="0"/>
              </a:rPr>
              <a:t>Предпрофильное обучение</a:t>
            </a:r>
            <a:endParaRPr lang="ru-RU" b="1" dirty="0">
              <a:latin typeface="Book Antiqua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71600" y="1484784"/>
            <a:ext cx="3672408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Book Antiqua" pitchFamily="18" charset="0"/>
              </a:rPr>
              <a:t>Индивидуальный образовательный  маршрут</a:t>
            </a:r>
            <a:endParaRPr lang="ru-RU" sz="2000" dirty="0">
              <a:latin typeface="Book Antiqua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71600" y="3789040"/>
            <a:ext cx="3672408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 Antiqua" pitchFamily="18" charset="0"/>
              </a:rPr>
              <a:t>Профильное обучение</a:t>
            </a:r>
            <a:endParaRPr lang="ru-RU" b="1" dirty="0">
              <a:latin typeface="Book Antiqua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76056" y="4941168"/>
            <a:ext cx="3672408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ook Antiqua" pitchFamily="18" charset="0"/>
              </a:rPr>
              <a:t>часто болеющих детей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71600" y="4941168"/>
            <a:ext cx="3672408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ook Antiqua" pitchFamily="18" charset="0"/>
              </a:rPr>
              <a:t> одаренных детей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076056" y="5877272"/>
            <a:ext cx="3672408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ook Antiqua" pitchFamily="18" charset="0"/>
              </a:rPr>
              <a:t>детей, приглашенных на сборы, олимпиады, конкурсы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71600" y="5877272"/>
            <a:ext cx="3672408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ook Antiqua" pitchFamily="18" charset="0"/>
              </a:rPr>
              <a:t> обучающихся по адаптированной программе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2699792" y="4509120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6804248" y="4509120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70041882"/>
              </p:ext>
            </p:extLst>
          </p:nvPr>
        </p:nvGraphicFramePr>
        <p:xfrm>
          <a:off x="755576" y="116632"/>
          <a:ext cx="8208912" cy="66247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2450"/>
                <a:gridCol w="5046462"/>
              </a:tblGrid>
              <a:tr h="354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Учебный план по ФК ГОС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Учебный план по ФГОС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98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Перечень учебных предметов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3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Русский язык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Литература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Иностранный язык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Математика (алгебра, геометрия)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Информатика и ИКТ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История (всеобщая история, история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России)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Обществознание (включая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экономику и право)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География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Природоведение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Физика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Химия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Биология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Искусство (музыка и ИЗО)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Технология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Основы безопасности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жизнедеятельности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Физическая культура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</a:rPr>
                        <a:t>Русский язык и литература:</a:t>
                      </a:r>
                      <a:r>
                        <a:rPr lang="ru-RU" sz="1600" dirty="0">
                          <a:effectLst/>
                        </a:rPr>
                        <a:t> русский язык, литература.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</a:rPr>
                        <a:t>Родной язык и родная литература: родной язык, </a:t>
                      </a:r>
                      <a:r>
                        <a:rPr lang="ru-RU" sz="1600" u="sng" dirty="0" smtClean="0">
                          <a:effectLst/>
                        </a:rPr>
                        <a:t>родная</a:t>
                      </a:r>
                      <a:r>
                        <a:rPr lang="ru-RU" sz="1600" u="sng" baseline="0" dirty="0" smtClean="0">
                          <a:effectLst/>
                        </a:rPr>
                        <a:t> </a:t>
                      </a:r>
                      <a:r>
                        <a:rPr lang="ru-RU" sz="1600" u="sng" dirty="0" smtClean="0">
                          <a:effectLst/>
                        </a:rPr>
                        <a:t>литература</a:t>
                      </a:r>
                      <a:r>
                        <a:rPr lang="ru-RU" sz="1600" u="sng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</a:rPr>
                        <a:t>Иностранные языки</a:t>
                      </a:r>
                      <a:r>
                        <a:rPr lang="ru-RU" sz="1600" dirty="0">
                          <a:effectLst/>
                        </a:rPr>
                        <a:t>: иностранный язык, </a:t>
                      </a:r>
                      <a:r>
                        <a:rPr lang="ru-RU" sz="1600" u="sng" dirty="0">
                          <a:effectLst/>
                        </a:rPr>
                        <a:t>второй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</a:rPr>
                        <a:t>иностранный язык.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</a:rPr>
                        <a:t>Общественно-научные предметы</a:t>
                      </a:r>
                      <a:r>
                        <a:rPr lang="ru-RU" sz="1600" dirty="0">
                          <a:effectLst/>
                        </a:rPr>
                        <a:t>: история России,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всеобщая история, обществознание, география.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</a:rPr>
                        <a:t>Математика и информатика</a:t>
                      </a:r>
                      <a:r>
                        <a:rPr lang="ru-RU" sz="1600" dirty="0">
                          <a:effectLst/>
                        </a:rPr>
                        <a:t>: математика, алгебра, геометрия, информатика.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</a:rPr>
                        <a:t>Основы духовно-нравственной культуры народов России.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</a:rPr>
                        <a:t>Естественно-научные предметы</a:t>
                      </a:r>
                      <a:r>
                        <a:rPr lang="ru-RU" sz="1600" dirty="0">
                          <a:effectLst/>
                        </a:rPr>
                        <a:t>: физика, биология, химия.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</a:rPr>
                        <a:t>Искусство</a:t>
                      </a:r>
                      <a:r>
                        <a:rPr lang="ru-RU" sz="1600" dirty="0">
                          <a:effectLst/>
                        </a:rPr>
                        <a:t>: изобразительное искусство, музыка.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</a:rPr>
                        <a:t>Технология</a:t>
                      </a:r>
                      <a:r>
                        <a:rPr lang="ru-RU" sz="1600" dirty="0">
                          <a:effectLst/>
                        </a:rPr>
                        <a:t>: технология.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</a:rPr>
                        <a:t>Физическая культура и основы безопасности жизнедеятельности</a:t>
                      </a:r>
                      <a:r>
                        <a:rPr lang="ru-RU" sz="1600" dirty="0">
                          <a:effectLst/>
                        </a:rPr>
                        <a:t>: физическая культура, </a:t>
                      </a:r>
                      <a:r>
                        <a:rPr lang="ru-RU" sz="1600" dirty="0" smtClean="0">
                          <a:effectLst/>
                        </a:rPr>
                        <a:t>основы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безопасности </a:t>
                      </a:r>
                      <a:r>
                        <a:rPr lang="ru-RU" sz="1600" dirty="0">
                          <a:effectLst/>
                        </a:rPr>
                        <a:t>жизнедеятельности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1444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8208912" cy="5400600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altLang="ru-RU" sz="1800" dirty="0">
                <a:latin typeface="Bookman Old Style" pitchFamily="18" charset="0"/>
              </a:rPr>
              <a:t>Перспективный учебный план разрабатывают на нормативный срок освоения ООП,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altLang="ru-RU" sz="1800" dirty="0">
                <a:latin typeface="Bookman Old Style" pitchFamily="18" charset="0"/>
              </a:rPr>
              <a:t>годовой – на текущий учебный год.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altLang="ru-RU" sz="1800" dirty="0">
                <a:latin typeface="Bookman Old Style" pitchFamily="18" charset="0"/>
              </a:rPr>
              <a:t>Перспективный учебный план разрабатывают для того, чтобы выполнить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altLang="ru-RU" sz="1800" dirty="0">
                <a:latin typeface="Bookman Old Style" pitchFamily="18" charset="0"/>
              </a:rPr>
              <a:t>требование ФГОС </a:t>
            </a:r>
            <a:r>
              <a:rPr lang="ru-RU" altLang="ru-RU" sz="1800" dirty="0" smtClean="0">
                <a:latin typeface="Bookman Old Style" pitchFamily="18" charset="0"/>
              </a:rPr>
              <a:t> о </a:t>
            </a:r>
            <a:r>
              <a:rPr lang="ru-RU" altLang="ru-RU" sz="1800" dirty="0">
                <a:latin typeface="Bookman Old Style" pitchFamily="18" charset="0"/>
              </a:rPr>
              <a:t>минимальном и максимальном объеме количества </a:t>
            </a:r>
            <a:r>
              <a:rPr lang="ru-RU" altLang="ru-RU" sz="1800" dirty="0" smtClean="0">
                <a:latin typeface="Bookman Old Style" pitchFamily="18" charset="0"/>
              </a:rPr>
              <a:t>учебных занятий </a:t>
            </a:r>
            <a:r>
              <a:rPr lang="ru-RU" altLang="ru-RU" sz="1800" dirty="0">
                <a:latin typeface="Bookman Old Style" pitchFamily="18" charset="0"/>
              </a:rPr>
              <a:t>за этот период. </a:t>
            </a:r>
            <a:endParaRPr lang="ru-RU" altLang="ru-RU" sz="1800" dirty="0" smtClean="0">
              <a:latin typeface="Bookman Old Style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altLang="ru-RU" sz="1800" dirty="0" smtClean="0">
                <a:latin typeface="Bookman Old Style" pitchFamily="18" charset="0"/>
              </a:rPr>
              <a:t>Количество </a:t>
            </a:r>
            <a:r>
              <a:rPr lang="ru-RU" altLang="ru-RU" sz="1800" dirty="0">
                <a:latin typeface="Bookman Old Style" pitchFamily="18" charset="0"/>
              </a:rPr>
              <a:t>учебных занятий за пять лет освоения ООП ООО </a:t>
            </a:r>
            <a:r>
              <a:rPr lang="ru-RU" altLang="ru-RU" sz="1800" dirty="0" smtClean="0">
                <a:latin typeface="Bookman Old Style" pitchFamily="18" charset="0"/>
              </a:rPr>
              <a:t>не может </a:t>
            </a:r>
            <a:r>
              <a:rPr lang="ru-RU" altLang="ru-RU" sz="1800" dirty="0">
                <a:latin typeface="Bookman Old Style" pitchFamily="18" charset="0"/>
              </a:rPr>
              <a:t>составлять менее 5267 часов и более 6020 часов</a:t>
            </a:r>
            <a:r>
              <a:rPr lang="ru-RU" altLang="ru-RU" sz="1800" dirty="0" smtClean="0">
                <a:latin typeface="Bookman Old Style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altLang="ru-RU" sz="1800" dirty="0">
                <a:latin typeface="Bookman Old Style" pitchFamily="18" charset="0"/>
              </a:rPr>
              <a:t>Расчет часов производится с учетом СанПиН 2.4.2.2821-10 , </a:t>
            </a:r>
            <a:r>
              <a:rPr lang="ru-RU" altLang="ru-RU" sz="1800" dirty="0" smtClean="0">
                <a:latin typeface="Bookman Old Style" pitchFamily="18" charset="0"/>
              </a:rPr>
              <a:t>утвержденных постановлением </a:t>
            </a:r>
            <a:r>
              <a:rPr lang="ru-RU" altLang="ru-RU" sz="1800" dirty="0">
                <a:latin typeface="Bookman Old Style" pitchFamily="18" charset="0"/>
              </a:rPr>
              <a:t>Главного санитарного врача России от 29 декабря 2010 г. № 189, </a:t>
            </a:r>
            <a:r>
              <a:rPr lang="ru-RU" altLang="ru-RU" sz="1800" dirty="0" smtClean="0">
                <a:latin typeface="Bookman Old Style" pitchFamily="18" charset="0"/>
              </a:rPr>
              <a:t>к режиму </a:t>
            </a:r>
            <a:r>
              <a:rPr lang="ru-RU" altLang="ru-RU" sz="1800" dirty="0">
                <a:latin typeface="Bookman Old Style" pitchFamily="18" charset="0"/>
              </a:rPr>
              <a:t>образовательной деятельности обучающихся, прежде всего, к </a:t>
            </a:r>
            <a:r>
              <a:rPr lang="ru-RU" altLang="ru-RU" sz="1800" dirty="0" smtClean="0">
                <a:latin typeface="Bookman Old Style" pitchFamily="18" charset="0"/>
              </a:rPr>
              <a:t>продолжительности учебной </a:t>
            </a:r>
            <a:r>
              <a:rPr lang="ru-RU" altLang="ru-RU" sz="1800" dirty="0">
                <a:latin typeface="Bookman Old Style" pitchFamily="18" charset="0"/>
              </a:rPr>
              <a:t>недели и учебного года (п. 10.5 ).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altLang="ru-RU" sz="1800" dirty="0">
                <a:latin typeface="Bookman Old Style" pitchFamily="18" charset="0"/>
              </a:rPr>
              <a:t>Количество недель учебного года надо умножить на величину недельной </a:t>
            </a:r>
            <a:r>
              <a:rPr lang="ru-RU" altLang="ru-RU" sz="1800" dirty="0" smtClean="0">
                <a:latin typeface="Bookman Old Style" pitchFamily="18" charset="0"/>
              </a:rPr>
              <a:t>нагрузки обучающихся </a:t>
            </a:r>
            <a:r>
              <a:rPr lang="ru-RU" altLang="ru-RU" sz="1800" dirty="0">
                <a:latin typeface="Bookman Old Style" pitchFamily="18" charset="0"/>
              </a:rPr>
              <a:t>и получить таким образом сумму часов, которые будут реализованы </a:t>
            </a:r>
            <a:r>
              <a:rPr lang="ru-RU" altLang="ru-RU" sz="1800" dirty="0" smtClean="0">
                <a:latin typeface="Bookman Old Style" pitchFamily="18" charset="0"/>
              </a:rPr>
              <a:t>за учебный </a:t>
            </a:r>
            <a:r>
              <a:rPr lang="ru-RU" altLang="ru-RU" sz="1800" dirty="0">
                <a:latin typeface="Bookman Old Style" pitchFamily="18" charset="0"/>
              </a:rPr>
              <a:t>год.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142852"/>
            <a:ext cx="8532440" cy="90988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На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какой период разрабатывать учебный план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733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28800"/>
            <a:ext cx="8255768" cy="4248472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altLang="ru-RU" sz="1800" dirty="0" smtClean="0">
                <a:latin typeface="Bookman Old Style" pitchFamily="18" charset="0"/>
              </a:rPr>
              <a:t>5-й </a:t>
            </a:r>
            <a:r>
              <a:rPr lang="ru-RU" altLang="ru-RU" sz="1800" dirty="0">
                <a:latin typeface="Bookman Old Style" pitchFamily="18" charset="0"/>
              </a:rPr>
              <a:t>класс: 35 недель умножаем на 32 часа, получаем 1120 часов</a:t>
            </a:r>
            <a:r>
              <a:rPr lang="ru-RU" altLang="ru-RU" sz="1800" dirty="0" smtClean="0">
                <a:latin typeface="Bookman Old Style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ru-RU" altLang="ru-RU" sz="1800" dirty="0">
              <a:latin typeface="Bookman Old Style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altLang="ru-RU" sz="1800" dirty="0">
                <a:latin typeface="Bookman Old Style" pitchFamily="18" charset="0"/>
              </a:rPr>
              <a:t>6-й класс: 35 недель умножаем на 33 часа, получаем 1155 часов</a:t>
            </a:r>
            <a:r>
              <a:rPr lang="ru-RU" altLang="ru-RU" sz="1800" dirty="0" smtClean="0">
                <a:latin typeface="Bookman Old Style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ru-RU" altLang="ru-RU" sz="1800" dirty="0">
              <a:latin typeface="Bookman Old Style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altLang="ru-RU" sz="1800" dirty="0">
                <a:latin typeface="Bookman Old Style" pitchFamily="18" charset="0"/>
              </a:rPr>
              <a:t>7-й класс: 35 недель умножаем на 35 часов, получаем 1225 часов</a:t>
            </a:r>
            <a:r>
              <a:rPr lang="ru-RU" altLang="ru-RU" sz="1800" dirty="0" smtClean="0">
                <a:latin typeface="Bookman Old Style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ru-RU" altLang="ru-RU" sz="1800" dirty="0">
              <a:latin typeface="Bookman Old Style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altLang="ru-RU" sz="1800" dirty="0">
                <a:latin typeface="Bookman Old Style" pitchFamily="18" charset="0"/>
              </a:rPr>
              <a:t>8-й классы: 35 недель умножаем на 36 часов, получаем 1260 часов;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altLang="ru-RU" sz="1800" dirty="0">
                <a:latin typeface="Bookman Old Style" pitchFamily="18" charset="0"/>
              </a:rPr>
              <a:t>9-й класс: 34 недели умножаем на 36 часов, получаем 1224 часа</a:t>
            </a:r>
            <a:r>
              <a:rPr lang="ru-RU" altLang="ru-RU" sz="1800" dirty="0" smtClean="0">
                <a:latin typeface="Bookman Old Style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ru-RU" altLang="ru-RU" sz="1800" dirty="0">
              <a:latin typeface="Bookman Old Style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altLang="ru-RU" sz="1800" dirty="0">
                <a:latin typeface="Bookman Old Style" pitchFamily="18" charset="0"/>
              </a:rPr>
              <a:t>Складываем полученный объем, получаем 5984. Полученный объем не </a:t>
            </a:r>
            <a:r>
              <a:rPr lang="ru-RU" altLang="ru-RU" sz="1800" dirty="0" smtClean="0">
                <a:latin typeface="Bookman Old Style" pitchFamily="18" charset="0"/>
              </a:rPr>
              <a:t>нарушает требований </a:t>
            </a:r>
            <a:r>
              <a:rPr lang="ru-RU" altLang="ru-RU" sz="1800" dirty="0">
                <a:latin typeface="Bookman Old Style" pitchFamily="18" charset="0"/>
              </a:rPr>
              <a:t>ФГОС ООО о минимальном (5267 часов) и максимальном (6020 часа) </a:t>
            </a:r>
            <a:r>
              <a:rPr lang="ru-RU" altLang="ru-RU" sz="1800" dirty="0" smtClean="0">
                <a:latin typeface="Bookman Old Style" pitchFamily="18" charset="0"/>
              </a:rPr>
              <a:t>объеме учебных </a:t>
            </a:r>
            <a:r>
              <a:rPr lang="ru-RU" altLang="ru-RU" sz="1800" dirty="0">
                <a:latin typeface="Bookman Old Style" pitchFamily="18" charset="0"/>
              </a:rPr>
              <a:t>занятий за период освоения ООП ООО.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142852"/>
            <a:ext cx="8532440" cy="90988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Пример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расчета по шестидневной учебной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неделе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210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187624" y="1556792"/>
            <a:ext cx="4032448" cy="28803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Bookman Old Style" pitchFamily="18" charset="0"/>
              </a:rPr>
              <a:t> краткая </a:t>
            </a:r>
            <a:r>
              <a:rPr lang="ru-RU" sz="2000" dirty="0">
                <a:latin typeface="Bookman Old Style" pitchFamily="18" charset="0"/>
              </a:rPr>
              <a:t>характеристика учебных предметов основной части учебного плана и курсов части, формируемой участниками образовательных отношений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52120" y="1556792"/>
            <a:ext cx="2952328" cy="19442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Bookman Old Style" pitchFamily="18" charset="0"/>
              </a:rPr>
              <a:t>  формы </a:t>
            </a:r>
            <a:r>
              <a:rPr lang="ru-RU" sz="2000" dirty="0">
                <a:latin typeface="Bookman Old Style" pitchFamily="18" charset="0"/>
              </a:rPr>
              <a:t>промежуточной аттестации </a:t>
            </a:r>
            <a:r>
              <a:rPr lang="ru-RU" sz="2000" dirty="0" smtClean="0">
                <a:latin typeface="Bookman Old Style" pitchFamily="18" charset="0"/>
              </a:rPr>
              <a:t>обучающихся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7624" y="4797152"/>
            <a:ext cx="4032448" cy="15841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Bookman Old Style" pitchFamily="18" charset="0"/>
              </a:rPr>
              <a:t>  как </a:t>
            </a:r>
            <a:r>
              <a:rPr lang="ru-RU" sz="2000" dirty="0">
                <a:latin typeface="Bookman Old Style" pitchFamily="18" charset="0"/>
              </a:rPr>
              <a:t>средствами учебного плана реализованы индивидуальные потребности обучающихся;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52120" y="3861048"/>
            <a:ext cx="2952328" cy="25202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Bookman Old Style" pitchFamily="18" charset="0"/>
              </a:rPr>
              <a:t>перечислите используемые в образовательном процессе педагогические технологии и методы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142852"/>
            <a:ext cx="8532440" cy="90988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Пояснительная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записка к УП (специфика ОО)</a:t>
            </a:r>
          </a:p>
          <a:p>
            <a:pPr algn="ctr">
              <a:spcBef>
                <a:spcPct val="0"/>
              </a:spcBef>
            </a:pP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799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552" y="1988840"/>
            <a:ext cx="8424936" cy="453650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altLang="ru-RU" dirty="0">
                <a:latin typeface="Bookman Old Style" pitchFamily="18" charset="0"/>
              </a:rPr>
              <a:t>В 9-м классе с целью предпрофильной ориентации учащихся вводится курс «Человек в мире труда</a:t>
            </a:r>
            <a:r>
              <a:rPr lang="ru-RU" altLang="ru-RU" dirty="0" smtClean="0">
                <a:latin typeface="Bookman Old Style" pitchFamily="18" charset="0"/>
              </a:rPr>
              <a:t>».</a:t>
            </a:r>
          </a:p>
          <a:p>
            <a:pPr marL="342900" indent="-342900" algn="just">
              <a:spcBef>
                <a:spcPct val="20000"/>
              </a:spcBef>
              <a:buFont typeface="Wingdings" panose="05000000000000000000" pitchFamily="2" charset="2"/>
              <a:buChar char="v"/>
            </a:pPr>
            <a:endParaRPr lang="ru-RU" altLang="ru-RU" dirty="0">
              <a:latin typeface="Bookman Old Styl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altLang="ru-RU" dirty="0">
                <a:latin typeface="Bookman Old Style" pitchFamily="18" charset="0"/>
              </a:rPr>
              <a:t>Курс включает систематизированный обзор наиболее распространенных профессий и знакомит учащихся с такими понятиями, как профессиональные навыки, трудовые обязанности и др. </a:t>
            </a:r>
            <a:endParaRPr lang="ru-RU" altLang="ru-RU" dirty="0" smtClean="0">
              <a:latin typeface="Bookman Old Styl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Wingdings" panose="05000000000000000000" pitchFamily="2" charset="2"/>
              <a:buChar char="v"/>
            </a:pPr>
            <a:endParaRPr lang="ru-RU" altLang="ru-RU" dirty="0">
              <a:latin typeface="Bookman Old Styl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altLang="ru-RU" dirty="0">
                <a:latin typeface="Bookman Old Style" pitchFamily="18" charset="0"/>
              </a:rPr>
              <a:t>В доступной и увлекательной форме учащимся предлагается спроектировать свой профессиональный путь. </a:t>
            </a:r>
            <a:endParaRPr lang="ru-RU" altLang="ru-RU" dirty="0" smtClean="0">
              <a:latin typeface="Bookman Old Styl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Wingdings" panose="05000000000000000000" pitchFamily="2" charset="2"/>
              <a:buChar char="v"/>
            </a:pPr>
            <a:endParaRPr lang="ru-RU" altLang="ru-RU" dirty="0">
              <a:latin typeface="Bookman Old Style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altLang="ru-RU" dirty="0">
                <a:latin typeface="Bookman Old Style" pitchFamily="18" charset="0"/>
              </a:rPr>
              <a:t>Цель курса – воспитать осознанное отношение учащихся к выбору профиля обучения в старшей школе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142852"/>
            <a:ext cx="8424936" cy="90988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Пример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характеристики курса части учебного плана, формируемой участниками образовательных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отношений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789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27584" y="242211"/>
            <a:ext cx="8064896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Bookman Old Style" pitchFamily="18" charset="0"/>
              </a:rPr>
              <a:t>Часть, формируемую участниками образовательных отношений используйте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27584" y="1538355"/>
            <a:ext cx="3888432" cy="4248472"/>
          </a:xfrm>
          <a:prstGeom prst="roundRect">
            <a:avLst>
              <a:gd name="adj" fmla="val 525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2000" dirty="0">
                <a:latin typeface="Bookman Old Style" pitchFamily="18" charset="0"/>
              </a:rPr>
              <a:t>на увеличение учебных часов, предусмотренных на изучение отдельных учебных предметов обязательной части </a:t>
            </a:r>
            <a:r>
              <a:rPr lang="ru-RU" sz="2000" dirty="0" smtClean="0">
                <a:latin typeface="Bookman Old Style" pitchFamily="18" charset="0"/>
              </a:rPr>
              <a:t/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000" dirty="0" smtClean="0">
                <a:latin typeface="Bookman Old Style" pitchFamily="18" charset="0"/>
              </a:rPr>
              <a:t>(</a:t>
            </a:r>
            <a:r>
              <a:rPr lang="ru-RU" sz="2000" dirty="0">
                <a:latin typeface="Bookman Old Style" pitchFamily="18" charset="0"/>
              </a:rPr>
              <a:t>к примеру, математика основной части учебного плана может быть дополнена курсом «Математика и статистика</a:t>
            </a:r>
            <a:r>
              <a:rPr lang="ru-RU" sz="2000" dirty="0" smtClean="0">
                <a:latin typeface="Bookman Old Style" pitchFamily="18" charset="0"/>
              </a:rPr>
              <a:t>»)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60032" y="1538355"/>
            <a:ext cx="4032448" cy="4266909"/>
          </a:xfrm>
          <a:prstGeom prst="roundRect">
            <a:avLst>
              <a:gd name="adj" fmla="val 548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2000" dirty="0">
                <a:latin typeface="Bookman Old Style" pitchFamily="18" charset="0"/>
              </a:rPr>
              <a:t>введение специально разработанных учебных курсов, обеспечивающих интересы и потребности участников образовательных отношений (к примеру, курс «Черчение», </a:t>
            </a:r>
            <a:r>
              <a:rPr lang="ru-RU" sz="2000" dirty="0" smtClean="0">
                <a:latin typeface="Bookman Old Style" pitchFamily="18" charset="0"/>
              </a:rPr>
              <a:t/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000" dirty="0" smtClean="0">
                <a:latin typeface="Bookman Old Style" pitchFamily="18" charset="0"/>
              </a:rPr>
              <a:t>«</a:t>
            </a:r>
            <a:r>
              <a:rPr lang="ru-RU" sz="2000" dirty="0">
                <a:latin typeface="Bookman Old Style" pitchFamily="18" charset="0"/>
              </a:rPr>
              <a:t>Я исследователь»,  в том числе и этнокультурные </a:t>
            </a:r>
            <a:r>
              <a:rPr lang="ru-RU" sz="2000" dirty="0" smtClean="0">
                <a:latin typeface="Bookman Old Style" pitchFamily="18" charset="0"/>
              </a:rPr>
              <a:t/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000" dirty="0" smtClean="0">
                <a:latin typeface="Bookman Old Style" pitchFamily="18" charset="0"/>
              </a:rPr>
              <a:t>(</a:t>
            </a:r>
            <a:r>
              <a:rPr lang="ru-RU" sz="2000" dirty="0">
                <a:latin typeface="Bookman Old Style" pitchFamily="18" charset="0"/>
              </a:rPr>
              <a:t>к примеру, курс «Национальный фольклор</a:t>
            </a:r>
            <a:r>
              <a:rPr lang="ru-RU" sz="2000" dirty="0" smtClean="0">
                <a:latin typeface="Bookman Old Style" pitchFamily="18" charset="0"/>
              </a:rPr>
              <a:t>»)</a:t>
            </a:r>
            <a:endParaRPr lang="ru-RU" sz="20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42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429000"/>
            <a:ext cx="8229600" cy="11087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СПАСИБО ЗА ВНИМАНИЕ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7238" y="71414"/>
            <a:ext cx="8172480" cy="571504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Бюджетное общеобразовательное учреждение Вологодской области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«Вологодский многопрофильный лицей»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5" name="Picture 3" descr="C:\Users\Бондаренко Дмитрий\Desktop\ВМЛ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57687" y="829492"/>
            <a:ext cx="872265" cy="1368000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chemeClr val="tx1">
                <a:lumMod val="65000"/>
                <a:lumOff val="35000"/>
                <a:alpha val="70000"/>
              </a:scheme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6165304"/>
            <a:ext cx="8172480" cy="571504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25.10.2018 г.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654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7238" y="2348880"/>
            <a:ext cx="8172480" cy="3384376"/>
          </a:xfrm>
          <a:effectLst>
            <a:outerShdw blurRad="38100" dist="254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ru-RU" sz="1100" b="1" dirty="0" smtClean="0">
                <a:effectLst/>
              </a:rPr>
              <a:t/>
            </a:r>
            <a:br>
              <a:rPr lang="ru-RU" sz="1100" b="1" dirty="0" smtClean="0">
                <a:effectLst/>
              </a:rPr>
            </a:br>
            <a:r>
              <a:rPr lang="ru-RU" sz="1100" b="1" dirty="0" smtClean="0">
                <a:effectLst/>
              </a:rPr>
              <a:t/>
            </a:r>
            <a:br>
              <a:rPr lang="ru-RU" sz="1100" b="1" dirty="0" smtClean="0">
                <a:effectLst/>
              </a:rPr>
            </a:br>
            <a:r>
              <a:rPr lang="ru-RU" sz="3200" b="1" dirty="0" smtClean="0"/>
              <a:t>Проблемы и возможности объединения основного и дополнительного образования, технология разработки учебного плана</a:t>
            </a:r>
            <a:endParaRPr lang="ru-RU" sz="3200" b="1" dirty="0">
              <a:effectLst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7238" y="71414"/>
            <a:ext cx="8172480" cy="571504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Бюджетное общеобразовательное учреждение Вологодской области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«Вологодский многопрофильный лицей»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2420888"/>
            <a:ext cx="6480720" cy="4571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C:\Users\Бондаренко Дмитрий\Desktop\ВМЛ.pn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4357687" y="829492"/>
            <a:ext cx="872265" cy="1368000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chemeClr val="tx1">
                <a:lumMod val="65000"/>
                <a:lumOff val="35000"/>
                <a:alpha val="70000"/>
              </a:scheme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755576" y="6165304"/>
            <a:ext cx="8172480" cy="571504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25.10.2018 г.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908720"/>
            <a:ext cx="8143932" cy="489654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Выписка из учебного плана </a:t>
            </a:r>
            <a:br>
              <a:rPr lang="ru-RU" sz="3600" b="1" dirty="0" smtClean="0"/>
            </a:br>
            <a:r>
              <a:rPr lang="ru-RU" sz="3600" b="1" dirty="0" smtClean="0"/>
              <a:t>БОУ ВО «Вологодский многопрофильный лицей» к образовательной программе основного общего образования с дополнительной (углубленной) подготовкой по предметам естественнонаучного профиля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143932" cy="148594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Формирование индивидуальной образовательной траектории лицеиста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221088"/>
            <a:ext cx="259228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Индивидуальный учебный план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2996952"/>
            <a:ext cx="2736304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Внеурочная деятельность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1772816"/>
            <a:ext cx="2520280" cy="1346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Дополнительное образование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трелка углом 9"/>
          <p:cNvSpPr/>
          <p:nvPr/>
        </p:nvSpPr>
        <p:spPr>
          <a:xfrm>
            <a:off x="2843808" y="3501008"/>
            <a:ext cx="576064" cy="6149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 углом 10"/>
          <p:cNvSpPr/>
          <p:nvPr/>
        </p:nvSpPr>
        <p:spPr>
          <a:xfrm>
            <a:off x="5652120" y="2276872"/>
            <a:ext cx="576064" cy="6149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898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322148" cy="1214446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Индивидуальный подход предполагает учет особенностей развития каждого обучающегося и исходя из этого построение его индивидуальной образовательной траектории 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55576" y="2060848"/>
            <a:ext cx="8229600" cy="41044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uLnTx/>
                <a:uFillTx/>
                <a:latin typeface="Bookman Old Style" pitchFamily="18" charset="0"/>
              </a:rPr>
              <a:t>Условия для реализации индивидуального подхода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uLnTx/>
                <a:uFillTx/>
                <a:latin typeface="Bookman Old Style" pitchFamily="18" charset="0"/>
              </a:rPr>
              <a:t>Кадровые ресурсы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uLnTx/>
                <a:uFillTx/>
                <a:latin typeface="Bookman Old Style" pitchFamily="18" charset="0"/>
              </a:rPr>
              <a:t>Информационные, организационные  и технические ресурсы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uLnTx/>
                <a:uFillTx/>
                <a:latin typeface="Bookman Old Style" pitchFamily="18" charset="0"/>
              </a:rPr>
              <a:t>Право выбора предметов/факультативов/элективных курсов/ кружков/занятий  в соответствии с потребностями и возможностями  обучающихся (школы)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uLnTx/>
                <a:uFillTx/>
                <a:latin typeface="Bookman Old Style" pitchFamily="18" charset="0"/>
              </a:rPr>
              <a:t>Индивидуальный учебный план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uLnTx/>
                <a:uFillTx/>
                <a:latin typeface="Bookman Old Style" pitchFamily="18" charset="0"/>
              </a:rPr>
              <a:t>Личностно-ориентированное содержание, разработанное, подобранное (адаптированное)  с учетом особенностей развития обучающихся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uLnTx/>
                <a:uFillTx/>
                <a:latin typeface="Bookman Old Style" pitchFamily="18" charset="0"/>
              </a:rPr>
              <a:t>Технологии (приемы и методы, формы организации учебной деятельности), позволяющие достичь максимально высоких результатов применительно к каждому конкретному ребенку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uLnTx/>
              <a:uFillTx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143932" cy="90988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Индивидуальный учебный план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908721"/>
            <a:ext cx="8143932" cy="4896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/>
              <a:t>Обязательная часть</a:t>
            </a:r>
          </a:p>
          <a:p>
            <a:pPr marL="0" indent="0" algn="ctr">
              <a:buNone/>
            </a:pPr>
            <a:endParaRPr lang="ru-RU" sz="2800" b="1" dirty="0" smtClean="0"/>
          </a:p>
          <a:p>
            <a:pPr marL="0" indent="0" algn="ctr">
              <a:buNone/>
            </a:pPr>
            <a:r>
              <a:rPr lang="ru-RU" sz="2800" b="1" dirty="0" smtClean="0"/>
              <a:t>Выбор предметов, изучаемых на углубленном уровне </a:t>
            </a:r>
          </a:p>
          <a:p>
            <a:pPr marL="0" indent="0" algn="ctr">
              <a:buNone/>
            </a:pPr>
            <a:endParaRPr lang="ru-RU" sz="2800" b="1" dirty="0" smtClean="0"/>
          </a:p>
          <a:p>
            <a:pPr marL="0" indent="0" algn="ctr">
              <a:buNone/>
            </a:pPr>
            <a:endParaRPr lang="ru-RU" sz="2400" b="1" dirty="0" smtClean="0"/>
          </a:p>
          <a:p>
            <a:pPr marL="0" indent="0">
              <a:buNone/>
            </a:pPr>
            <a:endParaRPr lang="ru-RU" sz="2400" b="1" dirty="0" smtClean="0"/>
          </a:p>
        </p:txBody>
      </p:sp>
      <p:sp>
        <p:nvSpPr>
          <p:cNvPr id="4" name="Стрелка вниз 3"/>
          <p:cNvSpPr/>
          <p:nvPr/>
        </p:nvSpPr>
        <p:spPr>
          <a:xfrm>
            <a:off x="4519416" y="1484784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519416" y="2852936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80801262"/>
              </p:ext>
            </p:extLst>
          </p:nvPr>
        </p:nvGraphicFramePr>
        <p:xfrm>
          <a:off x="1115616" y="3470101"/>
          <a:ext cx="7488832" cy="3161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3816424"/>
              </a:tblGrid>
              <a:tr h="162867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Предметы филологической и социально-гуманитарной направленности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Предметы естественно-математической направленности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532866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b="1" dirty="0" smtClean="0"/>
                        <a:t>Русский язык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b="1" dirty="0" smtClean="0"/>
                        <a:t>Литература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b="1" dirty="0" smtClean="0"/>
                        <a:t>Иностранные языки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b="1" dirty="0" smtClean="0"/>
                        <a:t>История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b="1" dirty="0" smtClean="0"/>
                        <a:t>Обществознание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b="1" dirty="0" smtClean="0"/>
                        <a:t>Математика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b="1" dirty="0" smtClean="0"/>
                        <a:t>Физика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b="1" dirty="0" smtClean="0"/>
                        <a:t>Химия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1607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143932" cy="765868"/>
          </a:xfrm>
        </p:spPr>
        <p:txBody>
          <a:bodyPr>
            <a:normAutofit/>
          </a:bodyPr>
          <a:lstStyle/>
          <a:p>
            <a:r>
              <a:rPr lang="ru-RU" sz="3600" b="1" dirty="0"/>
              <a:t>Индивидуальный учебный план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908720"/>
            <a:ext cx="8143932" cy="5217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Обязательная часть</a:t>
            </a:r>
          </a:p>
          <a:p>
            <a:pPr marL="0" indent="0" algn="ctr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81776485"/>
              </p:ext>
            </p:extLst>
          </p:nvPr>
        </p:nvGraphicFramePr>
        <p:xfrm>
          <a:off x="971600" y="1700809"/>
          <a:ext cx="7560840" cy="3905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2304256"/>
                <a:gridCol w="1008112"/>
                <a:gridCol w="1008112"/>
                <a:gridCol w="1008112"/>
              </a:tblGrid>
              <a:tr h="55871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Образовательная область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Предметы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7 класс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8 класс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9 класс</a:t>
                      </a:r>
                      <a:endParaRPr lang="ru-RU" sz="2000" dirty="0"/>
                    </a:p>
                  </a:txBody>
                  <a:tcPr/>
                </a:tc>
              </a:tr>
              <a:tr h="319268">
                <a:tc rowSpan="3">
                  <a:txBody>
                    <a:bodyPr/>
                    <a:lstStyle/>
                    <a:p>
                      <a:r>
                        <a:rPr lang="ru-RU" sz="2000" b="1" dirty="0" smtClean="0"/>
                        <a:t>Математика и информатика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Алгебра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4,5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</a:t>
                      </a:r>
                      <a:endParaRPr lang="ru-RU" sz="2000" b="1" dirty="0"/>
                    </a:p>
                  </a:txBody>
                  <a:tcPr/>
                </a:tc>
              </a:tr>
              <a:tr h="31926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Геометрия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</a:t>
                      </a:r>
                      <a:endParaRPr lang="ru-RU" sz="2000" b="1" dirty="0"/>
                    </a:p>
                  </a:txBody>
                  <a:tcPr/>
                </a:tc>
              </a:tr>
              <a:tr h="60294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Информатика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</a:t>
                      </a:r>
                      <a:endParaRPr lang="ru-RU" sz="2000" b="1" dirty="0"/>
                    </a:p>
                  </a:txBody>
                  <a:tcPr/>
                </a:tc>
              </a:tr>
              <a:tr h="602945">
                <a:tc rowSpan="3">
                  <a:txBody>
                    <a:bodyPr/>
                    <a:lstStyle/>
                    <a:p>
                      <a:r>
                        <a:rPr lang="ru-RU" sz="2000" b="1" dirty="0" smtClean="0"/>
                        <a:t>Естественнонаучные предметы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Физика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2,5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</a:t>
                      </a:r>
                      <a:endParaRPr lang="ru-RU" sz="2000" b="1" dirty="0"/>
                    </a:p>
                  </a:txBody>
                  <a:tcPr/>
                </a:tc>
              </a:tr>
              <a:tr h="60294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Биология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</a:t>
                      </a:r>
                      <a:endParaRPr lang="ru-RU" sz="2000" b="1" dirty="0"/>
                    </a:p>
                  </a:txBody>
                  <a:tcPr/>
                </a:tc>
              </a:tr>
              <a:tr h="60294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Химия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-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5496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143932" cy="98189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Часть, формируемая участниками образовательных отношений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1124744"/>
            <a:ext cx="8143932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endParaRPr lang="ru-RU" sz="2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27457536"/>
              </p:ext>
            </p:extLst>
          </p:nvPr>
        </p:nvGraphicFramePr>
        <p:xfrm>
          <a:off x="971600" y="1417856"/>
          <a:ext cx="7536160" cy="4624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1296144"/>
                <a:gridCol w="1296144"/>
                <a:gridCol w="1199456"/>
              </a:tblGrid>
              <a:tr h="66425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Предметы, курсы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7 класс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8 класс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9 класс</a:t>
                      </a:r>
                      <a:endParaRPr lang="ru-RU" sz="2000" b="1" dirty="0"/>
                    </a:p>
                  </a:txBody>
                  <a:tcPr/>
                </a:tc>
              </a:tr>
              <a:tr h="113086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Практикум по химии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/>
                </a:tc>
              </a:tr>
              <a:tr h="1296144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 Курс «Решение логических задач по математике»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/>
                </a:tc>
              </a:tr>
              <a:tr h="153290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 Курс  «Формирование</a:t>
                      </a:r>
                      <a:r>
                        <a:rPr lang="ru-RU" sz="2000" b="1" baseline="0" dirty="0" smtClean="0"/>
                        <a:t> проектного мышления и исследовательских навыков</a:t>
                      </a:r>
                      <a:r>
                        <a:rPr lang="ru-RU" sz="2000" b="1" dirty="0" smtClean="0"/>
                        <a:t>»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0,5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0,5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0,5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6898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143932" cy="76586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На занятиях по физике</a:t>
            </a:r>
            <a:endParaRPr lang="ru-RU" sz="3600" b="1" dirty="0"/>
          </a:p>
        </p:txBody>
      </p:sp>
      <p:pic>
        <p:nvPicPr>
          <p:cNvPr id="1026" name="Picture 2" descr="C:\Users\Елена\Desktop\Вебинар 25.10\Фото\IMG_96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44" y="1125538"/>
            <a:ext cx="7500937" cy="50006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4818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В лаборатории по химии</a:t>
            </a:r>
            <a:endParaRPr lang="ru-RU" sz="3600" b="1" dirty="0"/>
          </a:p>
        </p:txBody>
      </p:sp>
      <p:pic>
        <p:nvPicPr>
          <p:cNvPr id="3074" name="Picture 2" descr="C:\Users\Елена\Desktop\Вебинар 25.10\Фото\IMG_95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344816" cy="50734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9719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143932" cy="837876"/>
          </a:xfrm>
        </p:spPr>
        <p:txBody>
          <a:bodyPr>
            <a:normAutofit/>
          </a:bodyPr>
          <a:lstStyle/>
          <a:p>
            <a:r>
              <a:rPr lang="ru-RU" sz="3600" b="1" dirty="0"/>
              <a:t>В лаборатории по химии</a:t>
            </a:r>
            <a:endParaRPr lang="ru-RU" sz="3600" dirty="0"/>
          </a:p>
        </p:txBody>
      </p:sp>
      <p:pic>
        <p:nvPicPr>
          <p:cNvPr id="4098" name="Picture 2" descr="C:\Users\Елена\Desktop\Вебинар 25.10\Фото\IMG_95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052513"/>
            <a:ext cx="7610475" cy="50736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3357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142852"/>
            <a:ext cx="8143932" cy="76586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Урок информатики</a:t>
            </a:r>
            <a:endParaRPr lang="ru-RU" sz="3600" b="1" dirty="0"/>
          </a:p>
        </p:txBody>
      </p:sp>
      <p:pic>
        <p:nvPicPr>
          <p:cNvPr id="5122" name="Picture 2" descr="C:\Users\Елена\Desktop\Вебинар 25.10\Фото\IMG_95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28" y="908050"/>
            <a:ext cx="7827169" cy="5218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0157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322148" cy="98189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В биологической лаборатории</a:t>
            </a:r>
            <a:endParaRPr lang="ru-RU" sz="3600" b="1" dirty="0"/>
          </a:p>
        </p:txBody>
      </p:sp>
      <p:pic>
        <p:nvPicPr>
          <p:cNvPr id="6146" name="Picture 2" descr="C:\Users\Елена\Desktop\Вебинар 25.10\Фото\IMG_93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7344816" cy="50871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5212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143932" cy="909884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Внеурочная деятельность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0556" y="1052736"/>
            <a:ext cx="8143932" cy="507342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b="1" dirty="0" smtClean="0"/>
              <a:t>Направление внеурочной деятельности  </a:t>
            </a:r>
          </a:p>
          <a:p>
            <a:pPr marL="0" indent="0" algn="ctr">
              <a:buNone/>
            </a:pPr>
            <a:endParaRPr lang="ru-RU" sz="2800" b="1" dirty="0" smtClean="0"/>
          </a:p>
          <a:p>
            <a:pPr marL="0" indent="0" algn="ctr">
              <a:buNone/>
            </a:pPr>
            <a:endParaRPr lang="ru-RU" sz="2800" b="1" dirty="0" smtClean="0"/>
          </a:p>
          <a:p>
            <a:pPr marL="0" indent="0" algn="ctr">
              <a:buNone/>
            </a:pPr>
            <a:r>
              <a:rPr lang="ru-RU" sz="2800" b="1" dirty="0" err="1" smtClean="0"/>
              <a:t>общеинтеллектуальное</a:t>
            </a:r>
            <a:endParaRPr lang="ru-RU" sz="2800" b="1" dirty="0" smtClean="0"/>
          </a:p>
          <a:p>
            <a:r>
              <a:rPr lang="ru-RU" sz="2400" b="1" dirty="0"/>
              <a:t>р</a:t>
            </a:r>
            <a:r>
              <a:rPr lang="ru-RU" sz="2400" b="1" dirty="0" smtClean="0"/>
              <a:t>ешение олимпиадных заданий по математике, физике, химии, биологии, информатике</a:t>
            </a:r>
          </a:p>
          <a:p>
            <a:pPr marL="0" indent="0" algn="ctr">
              <a:buNone/>
            </a:pPr>
            <a:endParaRPr lang="ru-RU" sz="2800" b="1" dirty="0" smtClean="0"/>
          </a:p>
          <a:p>
            <a:pPr marL="0" indent="0" algn="ctr">
              <a:buNone/>
            </a:pPr>
            <a:endParaRPr lang="ru-RU" sz="2800" b="1" dirty="0" smtClean="0"/>
          </a:p>
          <a:p>
            <a:pPr marL="0" indent="0" algn="ctr">
              <a:buNone/>
            </a:pPr>
            <a:r>
              <a:rPr lang="ru-RU" sz="2800" b="1" dirty="0" smtClean="0"/>
              <a:t>физкультурно-спортивное и оздоровительное</a:t>
            </a:r>
          </a:p>
          <a:p>
            <a:r>
              <a:rPr lang="ru-RU" sz="2400" b="1" dirty="0" smtClean="0"/>
              <a:t>развитие двигательных  функций</a:t>
            </a:r>
          </a:p>
          <a:p>
            <a:pPr marL="0" indent="0" algn="ctr">
              <a:buNone/>
            </a:pPr>
            <a:endParaRPr lang="ru-RU" sz="2800" b="1" dirty="0"/>
          </a:p>
        </p:txBody>
      </p:sp>
      <p:sp>
        <p:nvSpPr>
          <p:cNvPr id="8" name="Стрелка вниз 7"/>
          <p:cNvSpPr/>
          <p:nvPr/>
        </p:nvSpPr>
        <p:spPr>
          <a:xfrm>
            <a:off x="4663432" y="3861048"/>
            <a:ext cx="48463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663432" y="1700808"/>
            <a:ext cx="48463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555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143932" cy="76586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Дополнительное образование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ПРЕДМЕТНЫЕ КРУЖКИ</a:t>
            </a:r>
          </a:p>
          <a:p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Робототехника</a:t>
            </a: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Географический кружок</a:t>
            </a: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Биологический кружок</a:t>
            </a:r>
          </a:p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322148" cy="121444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Условия индивидуализации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 smtClean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9592" y="7245424"/>
            <a:ext cx="7992888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Педагогическое сопровождение </a:t>
            </a:r>
            <a:r>
              <a:rPr lang="ru-RU" sz="2000" dirty="0"/>
              <a:t>обучающихся в реализации индивидуальных образовательных маршрутов, учебных планов, проектов</a:t>
            </a:r>
          </a:p>
        </p:txBody>
      </p:sp>
      <p:sp>
        <p:nvSpPr>
          <p:cNvPr id="12" name="Объект 4"/>
          <p:cNvSpPr>
            <a:spLocks noGrp="1"/>
          </p:cNvSpPr>
          <p:nvPr>
            <p:ph idx="1"/>
          </p:nvPr>
        </p:nvSpPr>
        <p:spPr>
          <a:xfrm>
            <a:off x="899592" y="1124744"/>
            <a:ext cx="7906072" cy="5472608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lvl="0"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Bookman Old Style" pitchFamily="18" charset="0"/>
              </a:rPr>
              <a:t>Включенность обучающихся в продуктивную, социально и личностно значимую деятельность как средство их обучения и </a:t>
            </a:r>
            <a:r>
              <a:rPr lang="ru-RU" sz="2000" dirty="0" smtClean="0">
                <a:latin typeface="Bookman Old Style" pitchFamily="18" charset="0"/>
              </a:rPr>
              <a:t>развития</a:t>
            </a:r>
            <a:endParaRPr lang="ru-RU" sz="2000" dirty="0">
              <a:latin typeface="Bookman Old Style" pitchFamily="18" charset="0"/>
            </a:endParaRP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Bookman Old Style" pitchFamily="18" charset="0"/>
              </a:rPr>
              <a:t>Получение школьниками опыта жизнедеятельности в условиях выбора (вариативности образовательной среды),</a:t>
            </a:r>
            <a:r>
              <a:rPr lang="ru-RU" sz="2000" b="1" dirty="0">
                <a:latin typeface="Bookman Old Style" pitchFamily="18" charset="0"/>
              </a:rPr>
              <a:t> </a:t>
            </a:r>
            <a:r>
              <a:rPr lang="ru-RU" sz="2000" dirty="0">
                <a:latin typeface="Bookman Old Style" pitchFamily="18" charset="0"/>
              </a:rPr>
              <a:t>признание субъектной активности и автономности детей в выборе деятельности и </a:t>
            </a:r>
            <a:r>
              <a:rPr lang="ru-RU" sz="2000" dirty="0" smtClean="0">
                <a:latin typeface="Bookman Old Style" pitchFamily="18" charset="0"/>
              </a:rPr>
              <a:t>отношений</a:t>
            </a:r>
            <a:endParaRPr lang="ru-RU" sz="2000" dirty="0">
              <a:latin typeface="Bookman Old Style" pitchFamily="18" charset="0"/>
            </a:endParaRP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Bookman Old Style" pitchFamily="18" charset="0"/>
              </a:rPr>
              <a:t>Наличие референтных групп, отношений, значимых </a:t>
            </a:r>
            <a:r>
              <a:rPr lang="ru-RU" sz="2000" dirty="0" smtClean="0">
                <a:latin typeface="Bookman Old Style" pitchFamily="18" charset="0"/>
              </a:rPr>
              <a:t>взрослых</a:t>
            </a:r>
            <a:endParaRPr lang="ru-RU" sz="2000" dirty="0">
              <a:latin typeface="Bookman Old Style" pitchFamily="18" charset="0"/>
            </a:endParaRP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Bookman Old Style" pitchFamily="18" charset="0"/>
              </a:rPr>
              <a:t>Наличие специальных педагогических инструментов (индивидуализированных или индивидуальных программ, индивидуальных учебных планов, проектно-исследовательской деятельности, индивидуальных образовательных маршрутов, в том числе сетевых</a:t>
            </a:r>
            <a:r>
              <a:rPr lang="ru-RU" sz="2000" dirty="0" smtClean="0">
                <a:latin typeface="Bookman Old Style" pitchFamily="18" charset="0"/>
              </a:rPr>
              <a:t>)</a:t>
            </a:r>
            <a:endParaRPr lang="ru-RU" sz="2000" dirty="0">
              <a:latin typeface="Bookman Old Style" pitchFamily="18" charset="0"/>
            </a:endParaRP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Bookman Old Style" pitchFamily="18" charset="0"/>
              </a:rPr>
              <a:t>Наличие системы сопровождения, </a:t>
            </a:r>
            <a:r>
              <a:rPr lang="ru-RU" sz="2000" dirty="0" err="1">
                <a:latin typeface="Bookman Old Style" pitchFamily="18" charset="0"/>
              </a:rPr>
              <a:t>тьюторства</a:t>
            </a:r>
            <a:r>
              <a:rPr lang="ru-RU" sz="2000" dirty="0">
                <a:latin typeface="Bookman Old Style" pitchFamily="18" charset="0"/>
              </a:rPr>
              <a:t>, педагогической поддержки процессов развития </a:t>
            </a:r>
            <a:r>
              <a:rPr lang="ru-RU" sz="2000" dirty="0" smtClean="0">
                <a:latin typeface="Bookman Old Style" pitchFamily="18" charset="0"/>
              </a:rPr>
              <a:t>личности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Bookman Old Style" pitchFamily="18" charset="0"/>
              </a:rPr>
              <a:t>иное</a:t>
            </a:r>
          </a:p>
          <a:p>
            <a:pPr lvl="0" algn="just">
              <a:buFont typeface="Wingdings" panose="05000000000000000000" pitchFamily="2" charset="2"/>
              <a:buChar char="v"/>
            </a:pPr>
            <a:endParaRPr lang="ru-RU" sz="2000" dirty="0">
              <a:latin typeface="Bookman Old Style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143932" cy="90988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Робототехника</a:t>
            </a:r>
            <a:endParaRPr lang="ru-RU" sz="3600" b="1" dirty="0"/>
          </a:p>
        </p:txBody>
      </p:sp>
      <p:pic>
        <p:nvPicPr>
          <p:cNvPr id="1026" name="Picture 2" descr="C:\Users\user\Desktop\Вебинар 25.10\Фото\IMG_96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89421" y="1052736"/>
            <a:ext cx="7393782" cy="50734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143932" cy="76586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Дополнительное образование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124744"/>
            <a:ext cx="8143932" cy="5001419"/>
          </a:xfrm>
        </p:spPr>
        <p:txBody>
          <a:bodyPr numCol="1">
            <a:normAutofit/>
          </a:bodyPr>
          <a:lstStyle/>
          <a:p>
            <a:pPr algn="ctr">
              <a:buNone/>
            </a:pPr>
            <a:r>
              <a:rPr lang="ru-RU" sz="2800" b="1" dirty="0" smtClean="0"/>
              <a:t>Система конференций и олимпиад</a:t>
            </a:r>
          </a:p>
          <a:p>
            <a:pPr>
              <a:buNone/>
            </a:pPr>
            <a:r>
              <a:rPr lang="ru-RU" sz="2800" b="1" dirty="0" smtClean="0"/>
              <a:t> </a:t>
            </a:r>
            <a:endParaRPr lang="ru-RU" sz="2800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771800" y="1556792"/>
            <a:ext cx="2016224" cy="576064"/>
          </a:xfrm>
          <a:prstGeom prst="straightConnector1">
            <a:avLst/>
          </a:prstGeom>
          <a:ln w="3175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788024" y="1556792"/>
            <a:ext cx="2088232" cy="576064"/>
          </a:xfrm>
          <a:prstGeom prst="straightConnector1">
            <a:avLst/>
          </a:prstGeom>
          <a:ln w="3175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043608" y="2204864"/>
            <a:ext cx="3528392" cy="4320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Лицейская научно-практическая конференция;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Городская научно-практиче­ская конференция «Мир науки»;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Проектно-исследовательская конференция «КВАНТУМ»;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Международная научно-практическая конференция «Молодые исследователи - регионам»</a:t>
            </a:r>
          </a:p>
          <a:p>
            <a:pPr>
              <a:buFont typeface="Arial" pitchFamily="34" charset="0"/>
              <a:buChar char="•"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48064" y="2204864"/>
            <a:ext cx="3528392" cy="4320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Олимпиады на базе лицея: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Областная олимпиада по информатике на приз Губернатора области;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Областная математическая олимпиада на приз Губернатора области;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Малая областная олимпиада школьников;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Заочная областная олимпиада младших школьников.</a:t>
            </a: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143932" cy="76586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На конференции</a:t>
            </a:r>
            <a:endParaRPr lang="ru-RU" sz="3600" b="1" dirty="0"/>
          </a:p>
        </p:txBody>
      </p:sp>
      <p:pic>
        <p:nvPicPr>
          <p:cNvPr id="3074" name="Picture 2" descr="C:\Users\user\Desktop\Вебинар 25.10\Фото\IMG_93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7496" y="981075"/>
            <a:ext cx="7717632" cy="51450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143932" cy="90988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Олимпиады, в которых участвуют лицеисты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196752"/>
            <a:ext cx="8143932" cy="4929411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/>
              <a:t>международная естественнонаучная олимпиада юниоров</a:t>
            </a:r>
            <a:r>
              <a:rPr lang="en-US" sz="2400" b="1" dirty="0" smtClean="0"/>
              <a:t> IJSO</a:t>
            </a:r>
            <a:r>
              <a:rPr lang="ru-RU" sz="2400" b="1" dirty="0" smtClean="0"/>
              <a:t>;</a:t>
            </a:r>
            <a:endParaRPr lang="en-US" sz="2400" b="1" dirty="0" smtClean="0"/>
          </a:p>
          <a:p>
            <a:r>
              <a:rPr lang="ru-RU" sz="2400" b="1" dirty="0" smtClean="0"/>
              <a:t>международная олимпиада школьников по химии  </a:t>
            </a:r>
            <a:r>
              <a:rPr lang="en-US" sz="2400" b="1" dirty="0" err="1" smtClean="0"/>
              <a:t>IChO</a:t>
            </a:r>
            <a:r>
              <a:rPr lang="ru-RU" sz="2400" b="1" dirty="0" smtClean="0"/>
              <a:t>;</a:t>
            </a:r>
          </a:p>
          <a:p>
            <a:r>
              <a:rPr lang="ru-RU" sz="2400" b="1" dirty="0" smtClean="0"/>
              <a:t>все этапы всероссийской олимпиады школьников;</a:t>
            </a:r>
          </a:p>
          <a:p>
            <a:r>
              <a:rPr lang="ru-RU" sz="2400" b="1" dirty="0" smtClean="0"/>
              <a:t>южный математический турнир;</a:t>
            </a:r>
          </a:p>
          <a:p>
            <a:r>
              <a:rPr lang="ru-RU" sz="2400" b="1" dirty="0" smtClean="0"/>
              <a:t>международная олимпиада школьников по экспериментальной физике </a:t>
            </a:r>
            <a:r>
              <a:rPr lang="ru-RU" sz="2400" b="1" dirty="0" err="1" smtClean="0"/>
              <a:t>IEPhO</a:t>
            </a:r>
            <a:r>
              <a:rPr lang="ru-RU" sz="2400" b="1" dirty="0" smtClean="0"/>
              <a:t>;</a:t>
            </a:r>
          </a:p>
          <a:p>
            <a:r>
              <a:rPr lang="ru-RU" sz="2400" b="1" dirty="0" smtClean="0"/>
              <a:t> межвузовская студенческая олимпиада по программированию;</a:t>
            </a:r>
          </a:p>
          <a:p>
            <a:r>
              <a:rPr lang="ru-RU" sz="2400" b="1" dirty="0" smtClean="0"/>
              <a:t>турнир математических игр имени А.П. </a:t>
            </a:r>
            <a:r>
              <a:rPr lang="ru-RU" sz="2400" b="1" dirty="0" err="1" smtClean="0"/>
              <a:t>Нордена</a:t>
            </a:r>
            <a:r>
              <a:rPr lang="ru-RU" sz="2400" b="1" dirty="0" smtClean="0"/>
              <a:t> </a:t>
            </a:r>
          </a:p>
          <a:p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143932" cy="90988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Вузовские олимпиады 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124744"/>
            <a:ext cx="8143932" cy="5001419"/>
          </a:xfrm>
        </p:spPr>
        <p:txBody>
          <a:bodyPr>
            <a:normAutofit lnSpcReduction="10000"/>
          </a:bodyPr>
          <a:lstStyle/>
          <a:p>
            <a:r>
              <a:rPr lang="ru-RU" sz="2000" b="1" i="1" dirty="0" smtClean="0"/>
              <a:t>Олимпиада школьников «Покори Воробьевы горы»;</a:t>
            </a:r>
          </a:p>
          <a:p>
            <a:r>
              <a:rPr lang="ru-RU" sz="2000" b="1" i="1" dirty="0" smtClean="0"/>
              <a:t>Межрегиональная олимпиада школьников «Высшая проба»;</a:t>
            </a:r>
          </a:p>
          <a:p>
            <a:r>
              <a:rPr lang="ru-RU" sz="2000" b="1" i="1" dirty="0" smtClean="0"/>
              <a:t>Олимпиада школьников «Ломоносов»;</a:t>
            </a:r>
          </a:p>
          <a:p>
            <a:r>
              <a:rPr lang="ru-RU" sz="2000" b="1" i="1" dirty="0" smtClean="0"/>
              <a:t>Олимпиада МФТИ «ФИЗТЕХ»;</a:t>
            </a:r>
          </a:p>
          <a:p>
            <a:r>
              <a:rPr lang="ru-RU" sz="2000" b="1" i="1" dirty="0" smtClean="0"/>
              <a:t>Санкт-Петербургская олимпиада школьников по химии;</a:t>
            </a:r>
          </a:p>
          <a:p>
            <a:r>
              <a:rPr lang="ru-RU" sz="2000" b="1" i="1" dirty="0" smtClean="0"/>
              <a:t>Московская олимпиада школьников;</a:t>
            </a:r>
          </a:p>
          <a:p>
            <a:r>
              <a:rPr lang="ru-RU" sz="2000" b="1" i="1" dirty="0" smtClean="0"/>
              <a:t>Олимпиада школьников Санкт-Петербургского государственного университета;</a:t>
            </a:r>
          </a:p>
          <a:p>
            <a:r>
              <a:rPr lang="ru-RU" sz="2000" b="1" i="1" dirty="0" smtClean="0"/>
              <a:t>Городская открытая олимпиада школьников по физике (Санкт-Петербург);</a:t>
            </a:r>
          </a:p>
          <a:p>
            <a:r>
              <a:rPr lang="ru-RU" sz="2000" b="1" i="1" dirty="0" err="1" smtClean="0"/>
              <a:t>Всесибирская</a:t>
            </a:r>
            <a:r>
              <a:rPr lang="ru-RU" sz="2000" b="1" i="1" dirty="0" smtClean="0"/>
              <a:t> открытая олимпиада школьников;</a:t>
            </a:r>
          </a:p>
          <a:p>
            <a:r>
              <a:rPr lang="ru-RU" sz="2000" b="1" i="1" dirty="0" smtClean="0"/>
              <a:t>Объединенная межвузовская математическая олимпиада школьников</a:t>
            </a: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556" y="142852"/>
            <a:ext cx="8143932" cy="69386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Летняя профильная смена «Лицеист»</a:t>
            </a:r>
            <a:endParaRPr lang="ru-RU" sz="3200" b="1" dirty="0"/>
          </a:p>
        </p:txBody>
      </p:sp>
      <p:pic>
        <p:nvPicPr>
          <p:cNvPr id="4098" name="Picture 2" descr="C:\Users\user\Desktop\Вебинар 25.10\Фото\20160730_1632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07570" y="908050"/>
            <a:ext cx="7152862" cy="53646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143932" cy="62185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Летняя профильная смена «Лицеист»</a:t>
            </a:r>
            <a:endParaRPr lang="ru-RU" sz="3200" dirty="0"/>
          </a:p>
        </p:txBody>
      </p:sp>
      <p:pic>
        <p:nvPicPr>
          <p:cNvPr id="5123" name="Picture 3" descr="C:\Users\user\Desktop\Вебинар 25.10\Фото\20160730_1805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12448" y="1124743"/>
            <a:ext cx="7147984" cy="500141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143932" cy="62185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Летняя профильная смена «Лицеист»</a:t>
            </a:r>
            <a:endParaRPr lang="ru-RU" sz="3200" dirty="0"/>
          </a:p>
        </p:txBody>
      </p:sp>
      <p:pic>
        <p:nvPicPr>
          <p:cNvPr id="7170" name="Picture 2" descr="C:\Users\user\Desktop\Вебинар 25.10\Фото\20160805_1127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946" y="836613"/>
            <a:ext cx="7052733" cy="5289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143932" cy="62185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Летняя профильная смена «Лицеист»</a:t>
            </a:r>
            <a:endParaRPr lang="ru-RU" sz="3200" dirty="0"/>
          </a:p>
        </p:txBody>
      </p:sp>
      <p:pic>
        <p:nvPicPr>
          <p:cNvPr id="8194" name="Picture 2" descr="C:\Users\user\Desktop\Вебинар 25.10\Фото\20170728_2002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1259946" y="836613"/>
            <a:ext cx="7052733" cy="5289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143932" cy="83787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Осенние профильные смены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196752"/>
            <a:ext cx="8143932" cy="4929411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</a:t>
            </a:r>
            <a:r>
              <a:rPr lang="ru-RU" sz="2800" b="1" dirty="0" smtClean="0"/>
              <a:t>«Центр образования, оздоровления детей и развития туризма «Корабелы </a:t>
            </a:r>
            <a:r>
              <a:rPr lang="ru-RU" sz="2800" b="1" dirty="0" err="1" smtClean="0"/>
              <a:t>Прионежья</a:t>
            </a:r>
            <a:r>
              <a:rPr lang="ru-RU" sz="2800" b="1" dirty="0" smtClean="0"/>
              <a:t>»: </a:t>
            </a:r>
          </a:p>
          <a:p>
            <a:pPr>
              <a:buNone/>
            </a:pPr>
            <a:r>
              <a:rPr lang="ru-RU" sz="2800" b="1" dirty="0" smtClean="0"/>
              <a:t>   математика, физика, химия, биология, география</a:t>
            </a:r>
          </a:p>
          <a:p>
            <a:pPr>
              <a:buNone/>
            </a:pPr>
            <a:endParaRPr lang="ru-RU" sz="2800" b="1" dirty="0" smtClean="0"/>
          </a:p>
          <a:p>
            <a:r>
              <a:rPr lang="ru-RU" sz="2800" b="1" dirty="0" smtClean="0"/>
              <a:t>октябрь 2017 года – 89 школьников региона;</a:t>
            </a:r>
          </a:p>
          <a:p>
            <a:r>
              <a:rPr lang="ru-RU" sz="2800" b="1" dirty="0" smtClean="0"/>
              <a:t>сентябрь 2018 – 74 школьника региона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322148" cy="1214446"/>
          </a:xfrm>
        </p:spPr>
        <p:txBody>
          <a:bodyPr>
            <a:noAutofit/>
          </a:bodyPr>
          <a:lstStyle/>
          <a:p>
            <a:r>
              <a:rPr lang="ru-RU" sz="2800" b="1" dirty="0" err="1" smtClean="0"/>
              <a:t>Тьюторское</a:t>
            </a:r>
            <a:r>
              <a:rPr lang="ru-RU" sz="2800" b="1" dirty="0" smtClean="0"/>
              <a:t> сопровождение обучающихся 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1800" dirty="0" smtClean="0"/>
              <a:t>Приказ Министерства труда и социальной защиты РФ от 10 января 2017 г. № 10н “Об утверждении профессионального стандарта “Специалист в области воспитания”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 smtClean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1556792"/>
            <a:ext cx="7992888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Bookman Old Style" pitchFamily="18" charset="0"/>
              </a:rPr>
              <a:t>Организация </a:t>
            </a:r>
            <a:r>
              <a:rPr lang="ru-RU" sz="2000" dirty="0">
                <a:latin typeface="Bookman Old Style" pitchFamily="18" charset="0"/>
              </a:rPr>
              <a:t>образовательной среды для реализации обучающимися, включая обучающихся с ОВЗ и инвалидностью, индивидуальных образовательных маршрутов, </a:t>
            </a:r>
            <a:r>
              <a:rPr lang="ru-RU" sz="2000" dirty="0" smtClean="0">
                <a:latin typeface="Bookman Old Style" pitchFamily="18" charset="0"/>
              </a:rPr>
              <a:t>проектов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3068960"/>
            <a:ext cx="7992888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Bookman Old Style" pitchFamily="18" charset="0"/>
              </a:rPr>
              <a:t>Организационно-методическое обеспечение реализации обучающимися, включая обучающихся с ОВЗ и инвалидностью, индивидуальных образовательных маршрутов, проектов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4509120"/>
            <a:ext cx="7992888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Bookman Old Style" pitchFamily="18" charset="0"/>
              </a:rPr>
              <a:t>Выявление индивидуальных особенностей, интересов, способностей, проблем, затруднений обучающихся в процессе образования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7584" y="5661248"/>
            <a:ext cx="7992888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Bookman Old Style" pitchFamily="18" charset="0"/>
              </a:rPr>
              <a:t>Педагогическое сопровождение </a:t>
            </a:r>
            <a:r>
              <a:rPr lang="ru-RU" sz="2000" dirty="0">
                <a:latin typeface="Bookman Old Style" pitchFamily="18" charset="0"/>
              </a:rPr>
              <a:t>обучающихся в реализации индивидуальных образовательных маршрутов, учебных планов, проектов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143932" cy="69386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Осенние профильные смены</a:t>
            </a:r>
            <a:endParaRPr lang="ru-RU" sz="3600" dirty="0"/>
          </a:p>
        </p:txBody>
      </p:sp>
      <p:pic>
        <p:nvPicPr>
          <p:cNvPr id="6146" name="Picture 2" descr="C:\Users\user\Desktop\Вебинар 25.10\Фото\20171111_1523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946" y="836613"/>
            <a:ext cx="7052733" cy="5289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42852"/>
            <a:ext cx="8143932" cy="62185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Образовательный центр «Сириус»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3284984"/>
            <a:ext cx="7958688" cy="284117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sz="2800" b="1" dirty="0" smtClean="0"/>
              <a:t>  За 2015 – 2018 годы в образовательных сменах приняли участие 122 лицеиста</a:t>
            </a:r>
            <a:endParaRPr lang="ru-RU" sz="2800" b="1" dirty="0"/>
          </a:p>
        </p:txBody>
      </p:sp>
      <p:pic>
        <p:nvPicPr>
          <p:cNvPr id="3074" name="Picture 2" descr="http://school26spb.ru/images/2/siriu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0062"/>
          <a:stretch>
            <a:fillRect/>
          </a:stretch>
        </p:blipFill>
        <p:spPr bwMode="auto">
          <a:xfrm>
            <a:off x="1979712" y="1196752"/>
            <a:ext cx="6048672" cy="22322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143932" cy="10539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Психологические тренинги для участников олимпиад</a:t>
            </a:r>
            <a:endParaRPr lang="ru-RU" sz="3600" b="1" dirty="0"/>
          </a:p>
        </p:txBody>
      </p:sp>
      <p:pic>
        <p:nvPicPr>
          <p:cNvPr id="1026" name="Picture 2" descr="C:\Users\user\Desktop\Вебинар 25.10\Фото\IMG_94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91840" y="1600200"/>
            <a:ext cx="6788945" cy="45259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7238" y="3212976"/>
            <a:ext cx="8172480" cy="1296144"/>
          </a:xfrm>
          <a:effectLst>
            <a:outerShdw blurRad="38100" dist="254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ru-RU" sz="4000" b="1" dirty="0" smtClean="0">
                <a:effectLst/>
              </a:rPr>
              <a:t>Спасибо за внимание</a:t>
            </a:r>
            <a:endParaRPr lang="ru-RU" sz="3200" b="1" dirty="0">
              <a:effectLst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7238" y="71414"/>
            <a:ext cx="8172480" cy="571504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Бюджетное общеобразовательное учреждение Вологодской области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«Вологодский многопрофильный лицей»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1548384" y="4185088"/>
            <a:ext cx="6480000" cy="36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rgbClr val="FFC000"/>
              </a:gs>
              <a:gs pos="100000">
                <a:schemeClr val="bg1">
                  <a:lumMod val="9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C:\Users\Бондаренко Дмитрий\Desktop\ВМЛ.pn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4357687" y="1268760"/>
            <a:ext cx="918173" cy="1440000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chemeClr val="tx1">
                <a:lumMod val="65000"/>
                <a:lumOff val="35000"/>
                <a:alpha val="70000"/>
              </a:scheme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755576" y="6165304"/>
            <a:ext cx="8172480" cy="571504"/>
          </a:xfrm>
          <a:prstGeom prst="rect">
            <a:avLst/>
          </a:prstGeo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25.10.2018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г.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051720" y="332656"/>
            <a:ext cx="6264696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Bookman Old Style" pitchFamily="18" charset="0"/>
              </a:rPr>
              <a:t>Технология индивидуального образовательного маршрута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4788024" y="1340768"/>
            <a:ext cx="86409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51720" y="1916832"/>
            <a:ext cx="6264696" cy="12961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Bookman Old Style" pitchFamily="18" charset="0"/>
              </a:rPr>
              <a:t>Создание </a:t>
            </a:r>
            <a:r>
              <a:rPr lang="ru-RU" sz="2000" dirty="0">
                <a:latin typeface="Bookman Old Style" pitchFamily="18" charset="0"/>
              </a:rPr>
              <a:t>условий для развития и поддержания различных образовательных </a:t>
            </a:r>
            <a:r>
              <a:rPr lang="ru-RU" sz="2000" dirty="0" smtClean="0">
                <a:latin typeface="Bookman Old Style" pitchFamily="18" charset="0"/>
              </a:rPr>
              <a:t>интересов обучающихся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03848" y="3429000"/>
            <a:ext cx="3960440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Bookman Old Style" pitchFamily="18" charset="0"/>
              </a:rPr>
              <a:t>«Педагогический резонанс»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51720" y="4509120"/>
            <a:ext cx="6264696" cy="17281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latin typeface="Bookman Old Style" pitchFamily="18" charset="0"/>
              </a:rPr>
              <a:t>«Наивысшие </a:t>
            </a:r>
            <a:r>
              <a:rPr lang="ru-RU" sz="2000" u="sng" dirty="0">
                <a:latin typeface="Bookman Old Style" pitchFamily="18" charset="0"/>
              </a:rPr>
              <a:t>возможные</a:t>
            </a:r>
            <a:r>
              <a:rPr lang="ru-RU" sz="2000" dirty="0">
                <a:latin typeface="Bookman Old Style" pitchFamily="18" charset="0"/>
              </a:rPr>
              <a:t> образовательные результаты возникают только тогда, когда любые воздействия учителей начинают совпадать с собственными усилиями ребенка по своему образованию» (</a:t>
            </a:r>
            <a:r>
              <a:rPr lang="ru-RU" sz="2000" b="1" dirty="0">
                <a:latin typeface="Bookman Old Style" pitchFamily="18" charset="0"/>
              </a:rPr>
              <a:t>Ю. К. </a:t>
            </a:r>
            <a:r>
              <a:rPr lang="ru-RU" sz="2000" b="1" dirty="0" err="1">
                <a:latin typeface="Bookman Old Style" pitchFamily="18" charset="0"/>
              </a:rPr>
              <a:t>Бабанский</a:t>
            </a:r>
            <a:r>
              <a:rPr lang="ru-RU" sz="2000" dirty="0" smtClean="0">
                <a:latin typeface="Bookman Old Style" pitchFamily="18" charset="0"/>
              </a:rPr>
              <a:t>) </a:t>
            </a: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17" name="Рисунок 16" descr="http://img-b.photosight.ru/02b/6822037_thumb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83" y="2996952"/>
            <a:ext cx="1787785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5219774" y="1429791"/>
            <a:ext cx="3528690" cy="4087441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>
                <a:latin typeface="Bookman Old Style" pitchFamily="18" charset="0"/>
              </a:rPr>
              <a:t>…Врожденные дарования подобны диким растениям и нуждаются в выращивании с помощью ученых занятий</a:t>
            </a:r>
            <a:r>
              <a:rPr lang="ru-RU" sz="2800" i="1" dirty="0" smtClean="0">
                <a:latin typeface="Bookman Old Style" pitchFamily="18" charset="0"/>
              </a:rPr>
              <a:t>.</a:t>
            </a:r>
          </a:p>
          <a:p>
            <a:pPr marL="0" indent="0" algn="r">
              <a:buNone/>
            </a:pPr>
            <a:r>
              <a:rPr lang="ru-RU" sz="2800" b="1" i="1" dirty="0" smtClean="0">
                <a:latin typeface="Bookman Old Style" pitchFamily="18" charset="0"/>
              </a:rPr>
              <a:t>Ф</a:t>
            </a:r>
            <a:r>
              <a:rPr lang="ru-RU" sz="2800" b="1" i="1" dirty="0">
                <a:latin typeface="Bookman Old Style" pitchFamily="18" charset="0"/>
              </a:rPr>
              <a:t>. Бэкон</a:t>
            </a:r>
            <a:endParaRPr lang="ru-RU" sz="2800" i="1" dirty="0">
              <a:latin typeface="Bookman Old Style" pitchFamily="18" charset="0"/>
            </a:endParaRPr>
          </a:p>
        </p:txBody>
      </p:sp>
      <p:pic>
        <p:nvPicPr>
          <p:cNvPr id="1026" name="Picture 2" descr="http://i.ytimg.com/vi/MD78CF3m7YQ/hq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217" t="7143" b="8572"/>
          <a:stretch>
            <a:fillRect/>
          </a:stretch>
        </p:blipFill>
        <p:spPr bwMode="auto">
          <a:xfrm>
            <a:off x="971600" y="1196752"/>
            <a:ext cx="4104456" cy="43204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026187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115616" y="188640"/>
            <a:ext cx="7632848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Обучающийся может </a:t>
            </a:r>
            <a:r>
              <a:rPr lang="ru-RU" sz="2400" dirty="0">
                <a:latin typeface="Bookman Old Style" pitchFamily="18" charset="0"/>
              </a:rPr>
              <a:t>выбирать свой способ </a:t>
            </a:r>
            <a:r>
              <a:rPr lang="ru-RU" sz="2400" dirty="0" smtClean="0">
                <a:latin typeface="Bookman Old Style" pitchFamily="18" charset="0"/>
              </a:rPr>
              <a:t>познания в соответствии с 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196752"/>
            <a:ext cx="3384376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Bookman Old Style" pitchFamily="18" charset="0"/>
              </a:rPr>
              <a:t>личностными особенностями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1196752"/>
            <a:ext cx="4104456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ookman Old Style" pitchFamily="18" charset="0"/>
              </a:rPr>
              <a:t>познавательными </a:t>
            </a:r>
            <a:r>
              <a:rPr lang="ru-RU" dirty="0">
                <a:latin typeface="Bookman Old Style" pitchFamily="18" charset="0"/>
              </a:rPr>
              <a:t>и когнитивными предпочтениями</a:t>
            </a:r>
          </a:p>
        </p:txBody>
      </p:sp>
      <p:cxnSp>
        <p:nvCxnSpPr>
          <p:cNvPr id="7" name="Прямая со стрелкой 6"/>
          <p:cNvCxnSpPr>
            <a:stCxn id="3" idx="2"/>
          </p:cNvCxnSpPr>
          <p:nvPr/>
        </p:nvCxnSpPr>
        <p:spPr>
          <a:xfrm flipH="1">
            <a:off x="3707904" y="980728"/>
            <a:ext cx="1224136" cy="14401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3" idx="2"/>
          </p:cNvCxnSpPr>
          <p:nvPr/>
        </p:nvCxnSpPr>
        <p:spPr>
          <a:xfrm>
            <a:off x="4932040" y="980728"/>
            <a:ext cx="1080120" cy="14401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943127" y="2996952"/>
            <a:ext cx="3468869" cy="1224136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Bookman Old Style" pitchFamily="18" charset="0"/>
              </a:rPr>
              <a:t>перечень обязательных учебных предметов, включая часы для углубленного </a:t>
            </a:r>
            <a:r>
              <a:rPr lang="ru-RU" sz="1600" dirty="0" smtClean="0">
                <a:latin typeface="Bookman Old Style" pitchFamily="18" charset="0"/>
              </a:rPr>
              <a:t>изучения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64088" y="2996952"/>
            <a:ext cx="3528936" cy="144016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Bookman Old Style" pitchFamily="18" charset="0"/>
              </a:rPr>
              <a:t>перечень курсов по </a:t>
            </a:r>
            <a:r>
              <a:rPr lang="ru-RU" sz="1600" dirty="0" smtClean="0">
                <a:latin typeface="Bookman Old Style" pitchFamily="18" charset="0"/>
              </a:rPr>
              <a:t>выбору/</a:t>
            </a:r>
            <a:r>
              <a:rPr lang="ru-RU" sz="1600" dirty="0" err="1" smtClean="0">
                <a:latin typeface="Bookman Old Style" pitchFamily="18" charset="0"/>
              </a:rPr>
              <a:t>элективы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br>
              <a:rPr lang="ru-RU" sz="1600" dirty="0" smtClean="0">
                <a:latin typeface="Bookman Old Style" pitchFamily="18" charset="0"/>
              </a:rPr>
            </a:br>
            <a:r>
              <a:rPr lang="ru-RU" sz="1600" dirty="0" smtClean="0">
                <a:latin typeface="Bookman Old Style" pitchFamily="18" charset="0"/>
              </a:rPr>
              <a:t>(</a:t>
            </a:r>
            <a:r>
              <a:rPr lang="ru-RU" sz="1600" dirty="0">
                <a:latin typeface="Bookman Old Style" pitchFamily="18" charset="0"/>
              </a:rPr>
              <a:t>выбранные часы обязательны для посещения в течение учебного </a:t>
            </a:r>
            <a:r>
              <a:rPr lang="ru-RU" sz="1600" dirty="0" smtClean="0">
                <a:latin typeface="Bookman Old Style" pitchFamily="18" charset="0"/>
              </a:rPr>
              <a:t>года)</a:t>
            </a:r>
            <a:endParaRPr lang="ru-RU" sz="1600" dirty="0">
              <a:latin typeface="Bookman Old Style" pitchFamily="18" charset="0"/>
            </a:endParaRPr>
          </a:p>
        </p:txBody>
      </p:sp>
      <p:cxnSp>
        <p:nvCxnSpPr>
          <p:cNvPr id="14" name="Прямая со стрелкой 13"/>
          <p:cNvCxnSpPr>
            <a:stCxn id="31" idx="2"/>
          </p:cNvCxnSpPr>
          <p:nvPr/>
        </p:nvCxnSpPr>
        <p:spPr>
          <a:xfrm flipH="1">
            <a:off x="4499992" y="2852936"/>
            <a:ext cx="432048" cy="86409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932040" y="2852936"/>
            <a:ext cx="360040" cy="86409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943127" y="4437112"/>
            <a:ext cx="3484857" cy="1296144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Bookman Old Style" pitchFamily="18" charset="0"/>
              </a:rPr>
              <a:t>перечень предметных кружков и факультативных занятий (эти занятия не обязательны для посещения)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4499992" y="2852936"/>
            <a:ext cx="432320" cy="158417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5364088" y="4653136"/>
            <a:ext cx="3528392" cy="2016224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Bookman Old Style" pitchFamily="18" charset="0"/>
              </a:rPr>
              <a:t>дополнительное образование в школе и вне школы </a:t>
            </a:r>
            <a:r>
              <a:rPr lang="ru-RU" sz="1600" dirty="0" smtClean="0">
                <a:latin typeface="Bookman Old Style" pitchFamily="18" charset="0"/>
              </a:rPr>
              <a:t>(студия</a:t>
            </a:r>
            <a:r>
              <a:rPr lang="ru-RU" sz="1600" dirty="0">
                <a:latin typeface="Bookman Old Style" pitchFamily="18" charset="0"/>
              </a:rPr>
              <a:t>, индивидуальная </a:t>
            </a:r>
            <a:r>
              <a:rPr lang="ru-RU" sz="1600" dirty="0" smtClean="0">
                <a:latin typeface="Bookman Old Style" pitchFamily="18" charset="0"/>
              </a:rPr>
              <a:t>подготовка к </a:t>
            </a:r>
            <a:r>
              <a:rPr lang="ru-RU" sz="1600" dirty="0">
                <a:latin typeface="Bookman Old Style" pitchFamily="18" charset="0"/>
              </a:rPr>
              <a:t>олимпиадам, разработка проекта, занятия в центре дополнительного образования одаренных школьников </a:t>
            </a:r>
            <a:r>
              <a:rPr lang="ru-RU" sz="1600" dirty="0" smtClean="0">
                <a:latin typeface="Bookman Old Style" pitchFamily="18" charset="0"/>
              </a:rPr>
              <a:t>...)</a:t>
            </a:r>
            <a:endParaRPr lang="ru-RU" sz="1600" dirty="0">
              <a:latin typeface="Bookman Old Style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4932040" y="2852936"/>
            <a:ext cx="360040" cy="273630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943127" y="5949280"/>
            <a:ext cx="3484857" cy="692696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Занятия по внеурочной  деятельности</a:t>
            </a:r>
            <a:endParaRPr lang="ru-RU" sz="1600" dirty="0">
              <a:latin typeface="Bookman Old Style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4499992" y="2852936"/>
            <a:ext cx="432320" cy="345638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1115616" y="2060848"/>
            <a:ext cx="7632848" cy="79208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Индивидуальный учебный маршрут</a:t>
            </a:r>
            <a:endParaRPr lang="ru-RU" sz="2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114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99592" y="332656"/>
            <a:ext cx="7992888" cy="12241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Bookman Old Style" pitchFamily="18" charset="0"/>
              </a:rPr>
              <a:t>Выбор того или иного индивидуального образовательного маршрута определяется комплексом факторов: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99592" y="1844824"/>
            <a:ext cx="3240360" cy="14401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Bookman Old Style" pitchFamily="18" charset="0"/>
              </a:rPr>
              <a:t>профессионализм </a:t>
            </a:r>
            <a:r>
              <a:rPr lang="ru-RU" sz="2000" dirty="0">
                <a:latin typeface="Bookman Old Style" pitchFamily="18" charset="0"/>
              </a:rPr>
              <a:t>педагогического </a:t>
            </a:r>
            <a:r>
              <a:rPr lang="ru-RU" sz="2000" dirty="0" smtClean="0">
                <a:latin typeface="Bookman Old Style" pitchFamily="18" charset="0"/>
              </a:rPr>
              <a:t>коллектива 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32040" y="1844824"/>
            <a:ext cx="3960440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Bookman Old Style" pitchFamily="18" charset="0"/>
              </a:rPr>
              <a:t>возможности  </a:t>
            </a:r>
            <a:r>
              <a:rPr lang="ru-RU" sz="2000" dirty="0">
                <a:latin typeface="Bookman Old Style" pitchFamily="18" charset="0"/>
              </a:rPr>
              <a:t>школы удовлетворить образовательные потребности </a:t>
            </a:r>
            <a:r>
              <a:rPr lang="ru-RU" sz="2000" dirty="0" smtClean="0">
                <a:latin typeface="Bookman Old Style" pitchFamily="18" charset="0"/>
              </a:rPr>
              <a:t>обучающихся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3573016"/>
            <a:ext cx="3240360" cy="30243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Bookman Old Style" pitchFamily="18" charset="0"/>
              </a:rPr>
              <a:t>особенности, интересы </a:t>
            </a:r>
            <a:r>
              <a:rPr lang="ru-RU" sz="2000" dirty="0">
                <a:latin typeface="Bookman Old Style" pitchFamily="18" charset="0"/>
              </a:rPr>
              <a:t>и </a:t>
            </a:r>
            <a:r>
              <a:rPr lang="ru-RU" sz="2000" dirty="0" smtClean="0">
                <a:latin typeface="Bookman Old Style" pitchFamily="18" charset="0"/>
              </a:rPr>
              <a:t>потребности  обучающихся в </a:t>
            </a:r>
            <a:r>
              <a:rPr lang="ru-RU" sz="2000" dirty="0">
                <a:latin typeface="Bookman Old Style" pitchFamily="18" charset="0"/>
              </a:rPr>
              <a:t>достижении необходимого образовательного результата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2040" y="3573016"/>
            <a:ext cx="3960440" cy="14401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Bookman Old Style" pitchFamily="18" charset="0"/>
              </a:rPr>
              <a:t>возможности </a:t>
            </a:r>
            <a:r>
              <a:rPr lang="ru-RU" sz="2000" dirty="0">
                <a:latin typeface="Bookman Old Style" pitchFamily="18" charset="0"/>
              </a:rPr>
              <a:t>материально-технической базы школы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32040" y="5373216"/>
            <a:ext cx="3960440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Bookman Old Style" pitchFamily="18" charset="0"/>
              </a:rPr>
              <a:t>Мотивация обучающихся</a:t>
            </a:r>
          </a:p>
          <a:p>
            <a:pPr algn="ctr"/>
            <a:r>
              <a:rPr lang="ru-RU" sz="2000" dirty="0" smtClean="0">
                <a:latin typeface="Bookman Old Style" pitchFamily="18" charset="0"/>
              </a:rPr>
              <a:t>Пропедевтика ИОМ</a:t>
            </a:r>
            <a:endParaRPr lang="ru-RU" sz="20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503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МЛ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ВМЛ</Template>
  <TotalTime>263</TotalTime>
  <Words>2471</Words>
  <Application>Microsoft Office PowerPoint</Application>
  <PresentationFormat>Экран (4:3)</PresentationFormat>
  <Paragraphs>379</Paragraphs>
  <Slides>53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ВМЛ</vt:lpstr>
      <vt:lpstr>Слайд 1</vt:lpstr>
      <vt:lpstr>Индивидуальная образовательная траектория </vt:lpstr>
      <vt:lpstr>Индивидуальный подход предполагает учет особенностей развития каждого обучающегося и исходя из этого построение его индивидуальной образовательной траектории </vt:lpstr>
      <vt:lpstr>Условия индивидуализации  </vt:lpstr>
      <vt:lpstr>Тьюторское сопровождение обучающихся   Приказ Министерства труда и социальной защиты РФ от 10 января 2017 г. № 10н “Об утверждении профессионального стандарта “Специалист в области воспитания”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  Проблемы и возможности объединения основного и дополнительного образования, технология разработки учебного плана</vt:lpstr>
      <vt:lpstr>Выписка из учебного плана  БОУ ВО «Вологодский многопрофильный лицей» к образовательной программе основного общего образования с дополнительной (углубленной) подготовкой по предметам естественнонаучного профиля</vt:lpstr>
      <vt:lpstr>Формирование индивидуальной образовательной траектории лицеиста</vt:lpstr>
      <vt:lpstr>Индивидуальный учебный план</vt:lpstr>
      <vt:lpstr>Индивидуальный учебный план</vt:lpstr>
      <vt:lpstr>Часть, формируемая участниками образовательных отношений</vt:lpstr>
      <vt:lpstr>На занятиях по физике</vt:lpstr>
      <vt:lpstr>В лаборатории по химии</vt:lpstr>
      <vt:lpstr>В лаборатории по химии</vt:lpstr>
      <vt:lpstr>Урок информатики</vt:lpstr>
      <vt:lpstr>В биологической лаборатории</vt:lpstr>
      <vt:lpstr>Внеурочная деятельность</vt:lpstr>
      <vt:lpstr>Дополнительное образование</vt:lpstr>
      <vt:lpstr>Робототехника</vt:lpstr>
      <vt:lpstr>Дополнительное образование</vt:lpstr>
      <vt:lpstr>На конференции</vt:lpstr>
      <vt:lpstr>Олимпиады, в которых участвуют лицеисты</vt:lpstr>
      <vt:lpstr>Вузовские олимпиады </vt:lpstr>
      <vt:lpstr>Летняя профильная смена «Лицеист»</vt:lpstr>
      <vt:lpstr>Летняя профильная смена «Лицеист»</vt:lpstr>
      <vt:lpstr>Летняя профильная смена «Лицеист»</vt:lpstr>
      <vt:lpstr>Летняя профильная смена «Лицеист»</vt:lpstr>
      <vt:lpstr>Осенние профильные смены</vt:lpstr>
      <vt:lpstr>Осенние профильные смены</vt:lpstr>
      <vt:lpstr>Образовательный центр «Сириус» </vt:lpstr>
      <vt:lpstr>Психологические тренинги для участников олимпиад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Бондаренко</dc:creator>
  <cp:lastModifiedBy>Бондаренко</cp:lastModifiedBy>
  <cp:revision>2</cp:revision>
  <dcterms:created xsi:type="dcterms:W3CDTF">2018-10-25T05:43:16Z</dcterms:created>
  <dcterms:modified xsi:type="dcterms:W3CDTF">2018-10-26T08:59:06Z</dcterms:modified>
</cp:coreProperties>
</file>