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71" r:id="rId2"/>
    <p:sldId id="417" r:id="rId3"/>
    <p:sldId id="418" r:id="rId4"/>
    <p:sldId id="419" r:id="rId5"/>
    <p:sldId id="420" r:id="rId6"/>
    <p:sldId id="421" r:id="rId7"/>
    <p:sldId id="422" r:id="rId8"/>
    <p:sldId id="424" r:id="rId9"/>
    <p:sldId id="425" r:id="rId10"/>
    <p:sldId id="427" r:id="rId11"/>
    <p:sldId id="428" r:id="rId12"/>
    <p:sldId id="429" r:id="rId13"/>
    <p:sldId id="430" r:id="rId14"/>
    <p:sldId id="433" r:id="rId15"/>
    <p:sldId id="415" r:id="rId16"/>
    <p:sldId id="3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  <a:srgbClr val="996600"/>
    <a:srgbClr val="CCCC00"/>
    <a:srgbClr val="996633"/>
    <a:srgbClr val="CC9900"/>
    <a:srgbClr val="FF66FF"/>
    <a:srgbClr val="5A0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CDEC0-221B-48A9-AE83-9A5D517D8188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E8EB5-6A27-4A94-AD9E-304D9C60C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0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E8EB5-6A27-4A94-AD9E-304D9C60C0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5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7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3EE2AA-AAC0-4AAC-A7EE-9AE23FEAB177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B7AB500-94D4-4417-B912-FD01E702C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87772" cy="6858000"/>
          </a:xfrm>
          <a:prstGeom prst="rect">
            <a:avLst/>
          </a:prstGeom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239349" y="2640664"/>
            <a:ext cx="11617291" cy="1499616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lang="ru-RU" sz="3200" b="1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ytona" panose="020B0604030500040204" pitchFamily="34" charset="0"/>
                <a:ea typeface="Verdana" pitchFamily="34" charset="0"/>
                <a:cs typeface="Daytona" panose="020B0604030500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34437" y="5892800"/>
            <a:ext cx="11523135" cy="849316"/>
          </a:xfrm>
        </p:spPr>
        <p:txBody>
          <a:bodyPr>
            <a:normAutofit/>
          </a:bodyPr>
          <a:lstStyle>
            <a:lvl1pPr algn="r"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Прямоугольник 8">
            <a:extLst>
              <a:ext uri="{FF2B5EF4-FFF2-40B4-BE49-F238E27FC236}">
                <a16:creationId xmlns="" xmlns:a16="http://schemas.microsoft.com/office/drawing/2014/main" id="{39153292-AF22-4288-B5BA-27930188AF6A}"/>
              </a:ext>
            </a:extLst>
          </p:cNvPr>
          <p:cNvSpPr/>
          <p:nvPr/>
        </p:nvSpPr>
        <p:spPr>
          <a:xfrm>
            <a:off x="1" y="1227667"/>
            <a:ext cx="5520267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D25A0B1-6471-4A46-9114-D2601300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8" y="1385170"/>
            <a:ext cx="3389096" cy="548595"/>
          </a:xfrm>
          <a:prstGeom prst="rect">
            <a:avLst/>
          </a:prstGeom>
        </p:spPr>
      </p:pic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="" xmlns:a16="http://schemas.microsoft.com/office/drawing/2014/main" id="{23DDC5A6-A327-46CC-A43F-BF76C4AF8D08}"/>
              </a:ext>
            </a:extLst>
          </p:cNvPr>
          <p:cNvSpPr/>
          <p:nvPr/>
        </p:nvSpPr>
        <p:spPr>
          <a:xfrm rot="5400000">
            <a:off x="2550867" y="2428885"/>
            <a:ext cx="185131" cy="480816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43415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6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20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200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F1D5A-F0B5-4636-891C-38C73BBE5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8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B39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8754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478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60" y="0"/>
            <a:ext cx="9004443" cy="850900"/>
          </a:xfrm>
        </p:spPr>
        <p:txBody>
          <a:bodyPr/>
          <a:lstStyle>
            <a:lvl1pPr algn="l">
              <a:defRPr>
                <a:latin typeface="Daytona" panose="020B0604030500040204" pitchFamily="34" charset="0"/>
                <a:ea typeface="Daytona" panose="020B0604030500040204" pitchFamily="34" charset="0"/>
                <a:cs typeface="Daytona" panose="020B0604030500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60" y="1130301"/>
            <a:ext cx="11082389" cy="5373246"/>
          </a:xfrm>
        </p:spPr>
        <p:txBody>
          <a:bodyPr/>
          <a:lstStyle>
            <a:lvl1pPr>
              <a:defRPr sz="1800">
                <a:latin typeface="Daytona" panose="020B0604030500040204" pitchFamily="34" charset="0"/>
              </a:defRPr>
            </a:lvl1pPr>
            <a:lvl2pPr>
              <a:defRPr sz="1600">
                <a:latin typeface="Arial Nova Cond" panose="020B0506020202020204" pitchFamily="34" charset="0"/>
              </a:defRPr>
            </a:lvl2pPr>
            <a:lvl3pPr>
              <a:defRPr sz="1400">
                <a:latin typeface="Arial Nova Cond" panose="020B0506020202020204" pitchFamily="34" charset="0"/>
              </a:defRPr>
            </a:lvl3pPr>
            <a:lvl4pPr>
              <a:defRPr sz="1050">
                <a:latin typeface="Arial Nova Cond" panose="020B0506020202020204" pitchFamily="34" charset="0"/>
              </a:defRPr>
            </a:lvl4pPr>
            <a:lvl5pPr>
              <a:defRPr sz="1000">
                <a:latin typeface="Arial Nova Cond" panose="020B0506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878036"/>
            <a:ext cx="5504688" cy="54313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2" y="878036"/>
            <a:ext cx="5928359" cy="54313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FF2A-B059-4409-8FEC-463D7CFE2F88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1D5A-F0B5-4636-891C-38C73BBE5D2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D1DE24E-8F00-49D6-9414-472B961E2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0" y="-3388"/>
            <a:ext cx="9004443" cy="720080"/>
          </a:xfrm>
        </p:spPr>
        <p:txBody>
          <a:bodyPr/>
          <a:lstStyle>
            <a:lvl1pPr algn="l"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822223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806529"/>
            <a:ext cx="475488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1" y="1822223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marL="0" lvl="0" indent="0" algn="l" defTabSz="685766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1" y="2806529"/>
            <a:ext cx="475488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FF2A-B059-4409-8FEC-463D7CFE2F88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1D5A-F0B5-4636-891C-38C73BBE5D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BD9F7EBF-D3FB-48D9-8DBC-59743AB1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0" y="-3388"/>
            <a:ext cx="9004443" cy="720080"/>
          </a:xfrm>
        </p:spPr>
        <p:txBody>
          <a:bodyPr/>
          <a:lstStyle>
            <a:lvl1pPr algn="l"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FF2A-B059-4409-8FEC-463D7CFE2F88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1D5A-F0B5-4636-891C-38C73BBE5D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942D9F07-34F3-41DC-82BA-C356B3FE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0" y="-3388"/>
            <a:ext cx="9004443" cy="720080"/>
          </a:xfrm>
        </p:spPr>
        <p:txBody>
          <a:bodyPr/>
          <a:lstStyle>
            <a:lvl1pPr algn="l"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2" y="742950"/>
            <a:ext cx="3887753" cy="611505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55" y="845820"/>
            <a:ext cx="7928607" cy="575153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199E938-4CDD-42D1-8676-C0C82A76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0" y="-3388"/>
            <a:ext cx="9004443" cy="720080"/>
          </a:xfrm>
        </p:spPr>
        <p:txBody>
          <a:bodyPr/>
          <a:lstStyle>
            <a:lvl1pPr algn="l"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54790E21-19F1-48E0-8D91-8CEBF87E6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02"/>
            <a:ext cx="12192000" cy="646440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FBEAA2A-9BFD-4618-8E78-784A5956B8AD}"/>
              </a:ext>
            </a:extLst>
          </p:cNvPr>
          <p:cNvSpPr/>
          <p:nvPr/>
        </p:nvSpPr>
        <p:spPr bwMode="auto">
          <a:xfrm>
            <a:off x="0" y="-19050"/>
            <a:ext cx="12192000" cy="7363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0000"/>
                  <a:lumOff val="10000"/>
                </a:schemeClr>
              </a:gs>
              <a:gs pos="0">
                <a:schemeClr val="tx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tIns="27000" bIns="27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3" y="548680"/>
            <a:ext cx="3504473" cy="1463040"/>
          </a:xfrm>
        </p:spPr>
        <p:txBody>
          <a:bodyPr anchor="ctr">
            <a:noAutofit/>
          </a:bodyPr>
          <a:lstStyle>
            <a:lvl1pPr algn="r">
              <a:defRPr sz="1800" spc="150" baseline="0"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DDE4773F-2D0B-4355-A4D0-DD459F8F38C0}"/>
              </a:ext>
            </a:extLst>
          </p:cNvPr>
          <p:cNvSpPr txBox="1">
            <a:spLocks/>
          </p:cNvSpPr>
          <p:nvPr/>
        </p:nvSpPr>
        <p:spPr>
          <a:xfrm>
            <a:off x="171665" y="19986"/>
            <a:ext cx="9720073" cy="67448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sz="2100"/>
              <a:t>Образец заголовка</a:t>
            </a:r>
            <a:endParaRPr lang="en-US" sz="2100" dirty="0"/>
          </a:p>
        </p:txBody>
      </p:sp>
      <p:pic>
        <p:nvPicPr>
          <p:cNvPr id="10" name="Рисунок 22">
            <a:extLst>
              <a:ext uri="{FF2B5EF4-FFF2-40B4-BE49-F238E27FC236}">
                <a16:creationId xmlns="" xmlns:a16="http://schemas.microsoft.com/office/drawing/2014/main" id="{59A18436-53BC-4EBA-91E6-1E2E91B7F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4810" y="150687"/>
            <a:ext cx="2305049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C758160-C897-4AF7-9B4A-955C35C0DBE6}"/>
              </a:ext>
            </a:extLst>
          </p:cNvPr>
          <p:cNvSpPr/>
          <p:nvPr/>
        </p:nvSpPr>
        <p:spPr bwMode="auto">
          <a:xfrm>
            <a:off x="2" y="742950"/>
            <a:ext cx="3887753" cy="611505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10525" y="825166"/>
            <a:ext cx="8879335" cy="438741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0" tIns="365760"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10525" y="5294800"/>
            <a:ext cx="8879335" cy="1466638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897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81"/>
            <a:ext cx="12192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76672"/>
            <a:ext cx="10736501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FF2A-B059-4409-8FEC-463D7CFE2F88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1D5A-F0B5-4636-891C-38C73BBE5D2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4" y="23817"/>
            <a:ext cx="2305049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3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6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FF2A-B059-4409-8FEC-463D7CFE2F88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1D5A-F0B5-4636-891C-38C73BBE5D2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7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B838E2C-2588-4AD7-A364-D1B3186159C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64"/>
            <a:ext cx="12735619" cy="67526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998" y="0"/>
            <a:ext cx="9720073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34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3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F55FF2A-B059-4409-8FEC-463D7CFE2F88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5" y="6470704"/>
            <a:ext cx="59014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5" y="6470704"/>
            <a:ext cx="97366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8F1D5A-F0B5-4636-891C-38C73BBE5D2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22">
            <a:extLst>
              <a:ext uri="{FF2B5EF4-FFF2-40B4-BE49-F238E27FC236}">
                <a16:creationId xmlns="" xmlns:a16="http://schemas.microsoft.com/office/drawing/2014/main" id="{BC39DEE7-8536-4B1D-A26F-DEC9746157F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4810" y="173990"/>
            <a:ext cx="2305049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07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6" r:id="rId14"/>
    <p:sldLayoutId id="214748367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66" rtl="0" eaLnBrk="1" latinLnBrk="0" hangingPunct="1">
        <a:lnSpc>
          <a:spcPct val="80000"/>
        </a:lnSpc>
        <a:spcBef>
          <a:spcPct val="0"/>
        </a:spcBef>
        <a:buNone/>
        <a:defRPr sz="2800" b="1" kern="1200" cap="all" spc="75" baseline="0">
          <a:solidFill>
            <a:schemeClr val="tx1"/>
          </a:solidFill>
          <a:latin typeface="Daytona" panose="020B0604030500040204" pitchFamily="34" charset="0"/>
          <a:ea typeface="Daytona" panose="020B0604030500040204" pitchFamily="34" charset="0"/>
          <a:cs typeface="Daytona" panose="020B0604030500040204" pitchFamily="34" charset="0"/>
        </a:defRPr>
      </a:lvl1pPr>
    </p:titleStyle>
    <p:bodyStyle>
      <a:lvl1pPr marL="68579" indent="-68579" algn="l" defTabSz="685766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77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34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59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16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08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092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17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56.sv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etod@mob-edu.ru" TargetMode="External"/><Relationship Id="rId4" Type="http://schemas.openxmlformats.org/officeDocument/2006/relationships/hyperlink" Target="mailto:tech-support@mob-edu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F0B428A8-D80F-49C0-AA74-0BB05239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07" y="3043557"/>
            <a:ext cx="9827479" cy="1708058"/>
          </a:xfrm>
        </p:spPr>
        <p:txBody>
          <a:bodyPr>
            <a:noAutofit/>
          </a:bodyPr>
          <a:lstStyle/>
          <a:p>
            <a:r>
              <a:rPr lang="ru-RU" altLang="ru-RU" sz="2800" dirty="0" err="1" smtClean="0">
                <a:solidFill>
                  <a:srgbClr val="FF0000"/>
                </a:solidFill>
              </a:rPr>
              <a:t>M</a:t>
            </a:r>
            <a:r>
              <a:rPr lang="ru-RU" altLang="ru-RU" sz="2800" dirty="0" err="1" smtClean="0"/>
              <a:t>ask</a:t>
            </a:r>
            <a:r>
              <a:rPr lang="ru-RU" altLang="ru-RU" sz="2800" dirty="0"/>
              <a:t>, </a:t>
            </a:r>
            <a:r>
              <a:rPr lang="ru-RU" altLang="ru-RU" sz="2800" dirty="0" err="1">
                <a:solidFill>
                  <a:srgbClr val="FF0000"/>
                </a:solidFill>
              </a:rPr>
              <a:t>B</a:t>
            </a:r>
            <a:r>
              <a:rPr lang="ru-RU" altLang="ru-RU" sz="2800" dirty="0" err="1"/>
              <a:t>renson</a:t>
            </a:r>
            <a:r>
              <a:rPr lang="ru-RU" altLang="ru-RU" sz="2800" dirty="0"/>
              <a:t>, </a:t>
            </a:r>
            <a:r>
              <a:rPr lang="ru-RU" altLang="ru-RU" sz="2800" dirty="0" err="1">
                <a:solidFill>
                  <a:srgbClr val="FF0000"/>
                </a:solidFill>
              </a:rPr>
              <a:t>A</a:t>
            </a:r>
            <a:r>
              <a:rPr lang="ru-RU" altLang="ru-RU" sz="2800" dirty="0" err="1"/>
              <a:t>llen</a:t>
            </a:r>
            <a:r>
              <a:rPr lang="ru-RU" altLang="ru-RU" sz="2800" dirty="0"/>
              <a:t>: как формировать </a:t>
            </a:r>
            <a:r>
              <a:rPr lang="ru-RU" altLang="ru-RU" sz="2800" dirty="0" smtClean="0"/>
              <a:t>предпринимательские способности </a:t>
            </a:r>
            <a:r>
              <a:rPr lang="ru-RU" altLang="ru-RU" sz="2800" dirty="0"/>
              <a:t>в цифровой образовательной </a:t>
            </a:r>
            <a:r>
              <a:rPr lang="ru-RU" altLang="ru-RU" sz="2800" dirty="0" smtClean="0"/>
              <a:t>среде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2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483EF216-0ABE-4587-AC51-5045E4318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0813" y="894637"/>
            <a:ext cx="5091783" cy="529661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Использование органайзера учителем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="" xmlns:a16="http://schemas.microsoft.com/office/drawing/2014/main" id="{71DAB745-9251-45BA-9938-6CA94FF56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979" y="716692"/>
            <a:ext cx="5651702" cy="559266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Отображение мероприятий в органайзере                    обучающегося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34EC6A8-6D57-49B1-BA28-D2FF37D30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58" y="1334090"/>
            <a:ext cx="4873718" cy="4228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Справа налево (обратно)">
            <a:extLst>
              <a:ext uri="{FF2B5EF4-FFF2-40B4-BE49-F238E27FC236}">
                <a16:creationId xmlns="" xmlns:a16="http://schemas.microsoft.com/office/drawing/2014/main" id="{464468C1-151A-4315-A97A-2C5F3D0D6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617244">
            <a:off x="861161" y="4043801"/>
            <a:ext cx="914400" cy="914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C900C30-733A-48B1-BB7A-16EFC83D0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979" y="1167328"/>
            <a:ext cx="4949417" cy="4269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7834BF4-2F5E-400F-83B0-C4A3A9EF3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888" y="1831739"/>
            <a:ext cx="4158103" cy="1606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013A3D6-7D21-4037-A2F3-55F2B0A643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4895" y="4814066"/>
            <a:ext cx="4214006" cy="1521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DCFFD86-2277-4975-815A-2B55769EE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3145" y="4282751"/>
            <a:ext cx="692251" cy="392276"/>
          </a:xfrm>
          <a:prstGeom prst="rect">
            <a:avLst/>
          </a:prstGeom>
        </p:spPr>
      </p:pic>
      <p:pic>
        <p:nvPicPr>
          <p:cNvPr id="12" name="Рисунок 11" descr="Справа налево (обратно)">
            <a:extLst>
              <a:ext uri="{FF2B5EF4-FFF2-40B4-BE49-F238E27FC236}">
                <a16:creationId xmlns="" xmlns:a16="http://schemas.microsoft.com/office/drawing/2014/main" id="{E1BC0B1A-D7CE-4BBC-BE8B-191A7C12D6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364000">
            <a:off x="6916320" y="4910845"/>
            <a:ext cx="1212966" cy="603284"/>
          </a:xfrm>
          <a:prstGeom prst="rect">
            <a:avLst/>
          </a:prstGeom>
        </p:spPr>
      </p:pic>
      <p:pic>
        <p:nvPicPr>
          <p:cNvPr id="13" name="Рисунок 12" descr="Справа налево (обратно)">
            <a:extLst>
              <a:ext uri="{FF2B5EF4-FFF2-40B4-BE49-F238E27FC236}">
                <a16:creationId xmlns="" xmlns:a16="http://schemas.microsoft.com/office/drawing/2014/main" id="{9E7522F2-5C4E-4B81-9146-1EA3EE6681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98256" flipH="1" flipV="1">
            <a:off x="9685903" y="3394753"/>
            <a:ext cx="1576507" cy="90149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9450624-89B9-4502-ABEF-DE1F7F12D7E8}"/>
              </a:ext>
            </a:extLst>
          </p:cNvPr>
          <p:cNvSpPr/>
          <p:nvPr/>
        </p:nvSpPr>
        <p:spPr>
          <a:xfrm>
            <a:off x="6447453" y="4675027"/>
            <a:ext cx="802433" cy="5221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2F1777C-24D5-4DE7-8DB6-F3C1FD7B15B2}"/>
              </a:ext>
            </a:extLst>
          </p:cNvPr>
          <p:cNvSpPr/>
          <p:nvPr/>
        </p:nvSpPr>
        <p:spPr>
          <a:xfrm>
            <a:off x="10428473" y="4239939"/>
            <a:ext cx="802433" cy="5221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625585" y="135335"/>
            <a:ext cx="6157600" cy="44307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75" baseline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215" smtClean="0">
                <a:latin typeface="Calibri" panose="020F0502020204030204" pitchFamily="34" charset="0"/>
                <a:cs typeface="Calibri" panose="020F0502020204030204" pitchFamily="34" charset="0"/>
              </a:rPr>
              <a:t>ПОДСИСТЕМА «</a:t>
            </a:r>
            <a:r>
              <a:rPr lang="ru-RU" spc="265" smtClean="0">
                <a:latin typeface="Calibri" panose="020F0502020204030204" pitchFamily="34" charset="0"/>
                <a:cs typeface="Calibri" panose="020F0502020204030204" pitchFamily="34" charset="0"/>
              </a:rPr>
              <a:t>ОРГАНАЙЗЕр»</a:t>
            </a:r>
            <a:endParaRPr lang="ru-RU" spc="26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C927791-9004-44E9-B071-9BB44271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Матрица назначения заданий в Индивидуальном проекте</a:t>
            </a:r>
          </a:p>
        </p:txBody>
      </p:sp>
      <p:pic>
        <p:nvPicPr>
          <p:cNvPr id="11" name="Объект 10" descr="Изображение выглядит как компьютер, ноутбук&#10;&#10;Автоматически созданное описание">
            <a:extLst>
              <a:ext uri="{FF2B5EF4-FFF2-40B4-BE49-F238E27FC236}">
                <a16:creationId xmlns="" xmlns:a16="http://schemas.microsoft.com/office/drawing/2014/main" id="{7CB251BE-70EC-4309-A61E-42A2007F8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" r="1594"/>
          <a:stretch/>
        </p:blipFill>
        <p:spPr>
          <a:xfrm>
            <a:off x="1791854" y="850900"/>
            <a:ext cx="7980219" cy="565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16FD307-5550-4B0E-82B4-09C99D12D551}"/>
              </a:ext>
            </a:extLst>
          </p:cNvPr>
          <p:cNvSpPr/>
          <p:nvPr/>
        </p:nvSpPr>
        <p:spPr>
          <a:xfrm>
            <a:off x="1791854" y="6206836"/>
            <a:ext cx="1782619" cy="297152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035" y="1133475"/>
            <a:ext cx="10600765" cy="4384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037" y="112267"/>
            <a:ext cx="929470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15" dirty="0">
                <a:latin typeface="Calibri" panose="020F0502020204030204" pitchFamily="34" charset="0"/>
                <a:cs typeface="Calibri" panose="020F0502020204030204" pitchFamily="34" charset="0"/>
              </a:rPr>
              <a:t>ПОДСИСТЕМА </a:t>
            </a:r>
            <a:r>
              <a:rPr sz="2400" spc="245" dirty="0">
                <a:latin typeface="Calibri" panose="020F0502020204030204" pitchFamily="34" charset="0"/>
                <a:cs typeface="Calibri" panose="020F0502020204030204" pitchFamily="34" charset="0"/>
              </a:rPr>
              <a:t>«ЦИФРОВОЕ</a:t>
            </a:r>
            <a:r>
              <a:rPr sz="24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200" dirty="0">
                <a:latin typeface="Calibri" panose="020F0502020204030204" pitchFamily="34" charset="0"/>
                <a:cs typeface="Calibri" panose="020F0502020204030204" pitchFamily="34" charset="0"/>
              </a:rPr>
              <a:t>ПОРТФОЛИО»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72583" y="4160364"/>
            <a:ext cx="5947867" cy="1988087"/>
          </a:xfrm>
          <a:custGeom>
            <a:avLst/>
            <a:gdLst>
              <a:gd name="connsiteX0" fmla="*/ 0 w 5947867"/>
              <a:gd name="connsiteY0" fmla="*/ 0 h 1988087"/>
              <a:gd name="connsiteX1" fmla="*/ 713744 w 5947867"/>
              <a:gd name="connsiteY1" fmla="*/ 0 h 1988087"/>
              <a:gd name="connsiteX2" fmla="*/ 1427488 w 5947867"/>
              <a:gd name="connsiteY2" fmla="*/ 0 h 1988087"/>
              <a:gd name="connsiteX3" fmla="*/ 2022275 w 5947867"/>
              <a:gd name="connsiteY3" fmla="*/ 0 h 1988087"/>
              <a:gd name="connsiteX4" fmla="*/ 2676540 w 5947867"/>
              <a:gd name="connsiteY4" fmla="*/ 0 h 1988087"/>
              <a:gd name="connsiteX5" fmla="*/ 3211848 w 5947867"/>
              <a:gd name="connsiteY5" fmla="*/ 0 h 1988087"/>
              <a:gd name="connsiteX6" fmla="*/ 3806635 w 5947867"/>
              <a:gd name="connsiteY6" fmla="*/ 0 h 1988087"/>
              <a:gd name="connsiteX7" fmla="*/ 4520379 w 5947867"/>
              <a:gd name="connsiteY7" fmla="*/ 0 h 1988087"/>
              <a:gd name="connsiteX8" fmla="*/ 4996208 w 5947867"/>
              <a:gd name="connsiteY8" fmla="*/ 0 h 1988087"/>
              <a:gd name="connsiteX9" fmla="*/ 5947867 w 5947867"/>
              <a:gd name="connsiteY9" fmla="*/ 0 h 1988087"/>
              <a:gd name="connsiteX10" fmla="*/ 5947867 w 5947867"/>
              <a:gd name="connsiteY10" fmla="*/ 457260 h 1988087"/>
              <a:gd name="connsiteX11" fmla="*/ 5947867 w 5947867"/>
              <a:gd name="connsiteY11" fmla="*/ 934401 h 1988087"/>
              <a:gd name="connsiteX12" fmla="*/ 5947867 w 5947867"/>
              <a:gd name="connsiteY12" fmla="*/ 1431423 h 1988087"/>
              <a:gd name="connsiteX13" fmla="*/ 5947867 w 5947867"/>
              <a:gd name="connsiteY13" fmla="*/ 1988087 h 1988087"/>
              <a:gd name="connsiteX14" fmla="*/ 5234123 w 5947867"/>
              <a:gd name="connsiteY14" fmla="*/ 1988087 h 1988087"/>
              <a:gd name="connsiteX15" fmla="*/ 4639336 w 5947867"/>
              <a:gd name="connsiteY15" fmla="*/ 1988087 h 1988087"/>
              <a:gd name="connsiteX16" fmla="*/ 4044550 w 5947867"/>
              <a:gd name="connsiteY16" fmla="*/ 1988087 h 1988087"/>
              <a:gd name="connsiteX17" fmla="*/ 3449763 w 5947867"/>
              <a:gd name="connsiteY17" fmla="*/ 1988087 h 1988087"/>
              <a:gd name="connsiteX18" fmla="*/ 2854976 w 5947867"/>
              <a:gd name="connsiteY18" fmla="*/ 1988087 h 1988087"/>
              <a:gd name="connsiteX19" fmla="*/ 2319668 w 5947867"/>
              <a:gd name="connsiteY19" fmla="*/ 1988087 h 1988087"/>
              <a:gd name="connsiteX20" fmla="*/ 1665403 w 5947867"/>
              <a:gd name="connsiteY20" fmla="*/ 1988087 h 1988087"/>
              <a:gd name="connsiteX21" fmla="*/ 1070616 w 5947867"/>
              <a:gd name="connsiteY21" fmla="*/ 1988087 h 1988087"/>
              <a:gd name="connsiteX22" fmla="*/ 0 w 5947867"/>
              <a:gd name="connsiteY22" fmla="*/ 1988087 h 1988087"/>
              <a:gd name="connsiteX23" fmla="*/ 0 w 5947867"/>
              <a:gd name="connsiteY23" fmla="*/ 1451304 h 1988087"/>
              <a:gd name="connsiteX24" fmla="*/ 0 w 5947867"/>
              <a:gd name="connsiteY24" fmla="*/ 914520 h 1988087"/>
              <a:gd name="connsiteX25" fmla="*/ 0 w 5947867"/>
              <a:gd name="connsiteY25" fmla="*/ 0 h 198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47867" h="1988087" fill="none" extrusionOk="0">
                <a:moveTo>
                  <a:pt x="0" y="0"/>
                </a:moveTo>
                <a:cubicBezTo>
                  <a:pt x="156824" y="-49929"/>
                  <a:pt x="488708" y="42124"/>
                  <a:pt x="713744" y="0"/>
                </a:cubicBezTo>
                <a:cubicBezTo>
                  <a:pt x="938780" y="-42124"/>
                  <a:pt x="1208439" y="1274"/>
                  <a:pt x="1427488" y="0"/>
                </a:cubicBezTo>
                <a:cubicBezTo>
                  <a:pt x="1646537" y="-1274"/>
                  <a:pt x="1855551" y="33744"/>
                  <a:pt x="2022275" y="0"/>
                </a:cubicBezTo>
                <a:cubicBezTo>
                  <a:pt x="2188999" y="-33744"/>
                  <a:pt x="2474751" y="77696"/>
                  <a:pt x="2676540" y="0"/>
                </a:cubicBezTo>
                <a:cubicBezTo>
                  <a:pt x="2878329" y="-77696"/>
                  <a:pt x="3062276" y="9241"/>
                  <a:pt x="3211848" y="0"/>
                </a:cubicBezTo>
                <a:cubicBezTo>
                  <a:pt x="3361420" y="-9241"/>
                  <a:pt x="3578996" y="9858"/>
                  <a:pt x="3806635" y="0"/>
                </a:cubicBezTo>
                <a:cubicBezTo>
                  <a:pt x="4034274" y="-9858"/>
                  <a:pt x="4377199" y="58972"/>
                  <a:pt x="4520379" y="0"/>
                </a:cubicBezTo>
                <a:cubicBezTo>
                  <a:pt x="4663559" y="-58972"/>
                  <a:pt x="4810972" y="2692"/>
                  <a:pt x="4996208" y="0"/>
                </a:cubicBezTo>
                <a:cubicBezTo>
                  <a:pt x="5181444" y="-2692"/>
                  <a:pt x="5633716" y="3089"/>
                  <a:pt x="5947867" y="0"/>
                </a:cubicBezTo>
                <a:cubicBezTo>
                  <a:pt x="5950961" y="214933"/>
                  <a:pt x="5894857" y="236519"/>
                  <a:pt x="5947867" y="457260"/>
                </a:cubicBezTo>
                <a:cubicBezTo>
                  <a:pt x="6000877" y="678001"/>
                  <a:pt x="5893202" y="739312"/>
                  <a:pt x="5947867" y="934401"/>
                </a:cubicBezTo>
                <a:cubicBezTo>
                  <a:pt x="6002532" y="1129490"/>
                  <a:pt x="5898946" y="1254500"/>
                  <a:pt x="5947867" y="1431423"/>
                </a:cubicBezTo>
                <a:cubicBezTo>
                  <a:pt x="5996788" y="1608346"/>
                  <a:pt x="5888236" y="1838214"/>
                  <a:pt x="5947867" y="1988087"/>
                </a:cubicBezTo>
                <a:cubicBezTo>
                  <a:pt x="5702142" y="1998143"/>
                  <a:pt x="5481295" y="1985445"/>
                  <a:pt x="5234123" y="1988087"/>
                </a:cubicBezTo>
                <a:cubicBezTo>
                  <a:pt x="4986951" y="1990729"/>
                  <a:pt x="4781169" y="1982395"/>
                  <a:pt x="4639336" y="1988087"/>
                </a:cubicBezTo>
                <a:cubicBezTo>
                  <a:pt x="4497503" y="1993779"/>
                  <a:pt x="4199435" y="1920217"/>
                  <a:pt x="4044550" y="1988087"/>
                </a:cubicBezTo>
                <a:cubicBezTo>
                  <a:pt x="3889665" y="2055957"/>
                  <a:pt x="3714723" y="1942578"/>
                  <a:pt x="3449763" y="1988087"/>
                </a:cubicBezTo>
                <a:cubicBezTo>
                  <a:pt x="3184803" y="2033596"/>
                  <a:pt x="2986720" y="1976094"/>
                  <a:pt x="2854976" y="1988087"/>
                </a:cubicBezTo>
                <a:cubicBezTo>
                  <a:pt x="2723232" y="2000080"/>
                  <a:pt x="2492947" y="1929721"/>
                  <a:pt x="2319668" y="1988087"/>
                </a:cubicBezTo>
                <a:cubicBezTo>
                  <a:pt x="2146389" y="2046453"/>
                  <a:pt x="1950226" y="1979284"/>
                  <a:pt x="1665403" y="1988087"/>
                </a:cubicBezTo>
                <a:cubicBezTo>
                  <a:pt x="1380580" y="1996890"/>
                  <a:pt x="1358782" y="1960247"/>
                  <a:pt x="1070616" y="1988087"/>
                </a:cubicBezTo>
                <a:cubicBezTo>
                  <a:pt x="782450" y="2015927"/>
                  <a:pt x="412242" y="1928157"/>
                  <a:pt x="0" y="1988087"/>
                </a:cubicBezTo>
                <a:cubicBezTo>
                  <a:pt x="-8073" y="1805576"/>
                  <a:pt x="22911" y="1618953"/>
                  <a:pt x="0" y="1451304"/>
                </a:cubicBezTo>
                <a:cubicBezTo>
                  <a:pt x="-22911" y="1283655"/>
                  <a:pt x="28239" y="1089267"/>
                  <a:pt x="0" y="914520"/>
                </a:cubicBezTo>
                <a:cubicBezTo>
                  <a:pt x="-28239" y="739773"/>
                  <a:pt x="65031" y="326764"/>
                  <a:pt x="0" y="0"/>
                </a:cubicBezTo>
                <a:close/>
              </a:path>
              <a:path w="5947867" h="1988087" stroke="0" extrusionOk="0">
                <a:moveTo>
                  <a:pt x="0" y="0"/>
                </a:moveTo>
                <a:cubicBezTo>
                  <a:pt x="205582" y="-58343"/>
                  <a:pt x="313974" y="11876"/>
                  <a:pt x="535308" y="0"/>
                </a:cubicBezTo>
                <a:cubicBezTo>
                  <a:pt x="756642" y="-11876"/>
                  <a:pt x="758183" y="18339"/>
                  <a:pt x="951659" y="0"/>
                </a:cubicBezTo>
                <a:cubicBezTo>
                  <a:pt x="1145135" y="-18339"/>
                  <a:pt x="1464149" y="79910"/>
                  <a:pt x="1665403" y="0"/>
                </a:cubicBezTo>
                <a:cubicBezTo>
                  <a:pt x="1866657" y="-79910"/>
                  <a:pt x="2071655" y="26478"/>
                  <a:pt x="2200711" y="0"/>
                </a:cubicBezTo>
                <a:cubicBezTo>
                  <a:pt x="2329767" y="-26478"/>
                  <a:pt x="2471861" y="56971"/>
                  <a:pt x="2736019" y="0"/>
                </a:cubicBezTo>
                <a:cubicBezTo>
                  <a:pt x="3000177" y="-56971"/>
                  <a:pt x="3144599" y="62801"/>
                  <a:pt x="3449763" y="0"/>
                </a:cubicBezTo>
                <a:cubicBezTo>
                  <a:pt x="3754927" y="-62801"/>
                  <a:pt x="3697628" y="26460"/>
                  <a:pt x="3925592" y="0"/>
                </a:cubicBezTo>
                <a:cubicBezTo>
                  <a:pt x="4153556" y="-26460"/>
                  <a:pt x="4295998" y="20794"/>
                  <a:pt x="4639336" y="0"/>
                </a:cubicBezTo>
                <a:cubicBezTo>
                  <a:pt x="4982674" y="-20794"/>
                  <a:pt x="5176792" y="57334"/>
                  <a:pt x="5353080" y="0"/>
                </a:cubicBezTo>
                <a:cubicBezTo>
                  <a:pt x="5529368" y="-57334"/>
                  <a:pt x="5812830" y="31609"/>
                  <a:pt x="5947867" y="0"/>
                </a:cubicBezTo>
                <a:cubicBezTo>
                  <a:pt x="6003783" y="113591"/>
                  <a:pt x="5912812" y="351567"/>
                  <a:pt x="5947867" y="536783"/>
                </a:cubicBezTo>
                <a:cubicBezTo>
                  <a:pt x="5982922" y="721999"/>
                  <a:pt x="5932022" y="894952"/>
                  <a:pt x="5947867" y="1053686"/>
                </a:cubicBezTo>
                <a:cubicBezTo>
                  <a:pt x="5963712" y="1212420"/>
                  <a:pt x="5899941" y="1335069"/>
                  <a:pt x="5947867" y="1491065"/>
                </a:cubicBezTo>
                <a:cubicBezTo>
                  <a:pt x="5995793" y="1647061"/>
                  <a:pt x="5912318" y="1829140"/>
                  <a:pt x="5947867" y="1988087"/>
                </a:cubicBezTo>
                <a:cubicBezTo>
                  <a:pt x="5786926" y="2048752"/>
                  <a:pt x="5615819" y="1932754"/>
                  <a:pt x="5353080" y="1988087"/>
                </a:cubicBezTo>
                <a:cubicBezTo>
                  <a:pt x="5090341" y="2043420"/>
                  <a:pt x="4938805" y="1972675"/>
                  <a:pt x="4758294" y="1988087"/>
                </a:cubicBezTo>
                <a:cubicBezTo>
                  <a:pt x="4577783" y="2003499"/>
                  <a:pt x="4317542" y="1979302"/>
                  <a:pt x="4044550" y="1988087"/>
                </a:cubicBezTo>
                <a:cubicBezTo>
                  <a:pt x="3771558" y="1996872"/>
                  <a:pt x="3651461" y="1944577"/>
                  <a:pt x="3449763" y="1988087"/>
                </a:cubicBezTo>
                <a:cubicBezTo>
                  <a:pt x="3248065" y="2031597"/>
                  <a:pt x="3159576" y="1961175"/>
                  <a:pt x="3033412" y="1988087"/>
                </a:cubicBezTo>
                <a:cubicBezTo>
                  <a:pt x="2907248" y="2014999"/>
                  <a:pt x="2727516" y="1932605"/>
                  <a:pt x="2557583" y="1988087"/>
                </a:cubicBezTo>
                <a:cubicBezTo>
                  <a:pt x="2387650" y="2043569"/>
                  <a:pt x="1998579" y="1940616"/>
                  <a:pt x="1843839" y="1988087"/>
                </a:cubicBezTo>
                <a:cubicBezTo>
                  <a:pt x="1689099" y="2035558"/>
                  <a:pt x="1504545" y="1952568"/>
                  <a:pt x="1249052" y="1988087"/>
                </a:cubicBezTo>
                <a:cubicBezTo>
                  <a:pt x="993559" y="2023606"/>
                  <a:pt x="987064" y="1986716"/>
                  <a:pt x="773223" y="1988087"/>
                </a:cubicBezTo>
                <a:cubicBezTo>
                  <a:pt x="559382" y="1989458"/>
                  <a:pt x="287486" y="1948445"/>
                  <a:pt x="0" y="1988087"/>
                </a:cubicBezTo>
                <a:cubicBezTo>
                  <a:pt x="-40961" y="1814167"/>
                  <a:pt x="12455" y="1703361"/>
                  <a:pt x="0" y="1550708"/>
                </a:cubicBezTo>
                <a:cubicBezTo>
                  <a:pt x="-12455" y="1398055"/>
                  <a:pt x="10395" y="1204322"/>
                  <a:pt x="0" y="1113329"/>
                </a:cubicBezTo>
                <a:cubicBezTo>
                  <a:pt x="-10395" y="1022336"/>
                  <a:pt x="8773" y="815734"/>
                  <a:pt x="0" y="596426"/>
                </a:cubicBezTo>
                <a:cubicBezTo>
                  <a:pt x="-8773" y="377118"/>
                  <a:pt x="28178" y="278680"/>
                  <a:pt x="0" y="0"/>
                </a:cubicBez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5965A51-0CBA-44AA-90F6-A6E057188EB5}"/>
              </a:ext>
            </a:extLst>
          </p:cNvPr>
          <p:cNvSpPr txBox="1"/>
          <p:nvPr/>
        </p:nvSpPr>
        <p:spPr>
          <a:xfrm>
            <a:off x="7122458" y="5024718"/>
            <a:ext cx="431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Дневник проектной деятельности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="" xmlns:a16="http://schemas.microsoft.com/office/drawing/2014/main" id="{51346FBD-288D-4594-981C-FE4C106EFD9C}"/>
              </a:ext>
            </a:extLst>
          </p:cNvPr>
          <p:cNvSpPr/>
          <p:nvPr/>
        </p:nvSpPr>
        <p:spPr>
          <a:xfrm>
            <a:off x="6705778" y="5168152"/>
            <a:ext cx="349623" cy="1344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4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2272"/>
            <a:ext cx="12192000" cy="620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5584" y="1"/>
            <a:ext cx="7835053" cy="7931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5"/>
              </a:spcBef>
            </a:pPr>
            <a:r>
              <a:rPr sz="2800" b="1" spc="235" dirty="0">
                <a:solidFill>
                  <a:srgbClr val="2B39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ПРОЕКТНАЯ </a:t>
            </a:r>
            <a:r>
              <a:rPr sz="2800" b="1" spc="170" dirty="0">
                <a:solidFill>
                  <a:srgbClr val="2B39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ДЕЯТЕЛЬНОСТЬ</a:t>
            </a:r>
            <a:r>
              <a:rPr sz="2800" b="1" spc="5" dirty="0">
                <a:solidFill>
                  <a:srgbClr val="2B39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310" dirty="0">
                <a:solidFill>
                  <a:srgbClr val="2B39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 </a:t>
            </a:r>
            <a:r>
              <a:rPr sz="2800" b="1" spc="305" dirty="0">
                <a:solidFill>
                  <a:srgbClr val="2B39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ЦИФРОВОМ</a:t>
            </a:r>
            <a:r>
              <a:rPr sz="2800" b="1" spc="125" dirty="0">
                <a:solidFill>
                  <a:srgbClr val="2B39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210" dirty="0">
                <a:solidFill>
                  <a:srgbClr val="2B39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ПОРТФОЛИО</a:t>
            </a:r>
            <a:endParaRPr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4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09473"/>
            <a:ext cx="12192000" cy="5748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1214" y="283845"/>
            <a:ext cx="6217073" cy="7931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5"/>
              </a:spcBef>
            </a:pPr>
            <a:r>
              <a:rPr sz="2800" b="1" spc="265" dirty="0">
                <a:solidFill>
                  <a:srgbClr val="2B3977"/>
                </a:solidFill>
                <a:latin typeface="Trebuchet MS"/>
                <a:cs typeface="Trebuchet MS"/>
              </a:rPr>
              <a:t>ПРЕЗЕНТАЦИЯ </a:t>
            </a:r>
            <a:r>
              <a:rPr sz="2800" b="1" spc="204" dirty="0">
                <a:solidFill>
                  <a:srgbClr val="2B3977"/>
                </a:solidFill>
                <a:latin typeface="Trebuchet MS"/>
                <a:cs typeface="Trebuchet MS"/>
              </a:rPr>
              <a:t>И  </a:t>
            </a:r>
            <a:r>
              <a:rPr sz="2800" b="1" spc="280" dirty="0">
                <a:solidFill>
                  <a:srgbClr val="2B3977"/>
                </a:solidFill>
                <a:latin typeface="Trebuchet MS"/>
                <a:cs typeface="Trebuchet MS"/>
              </a:rPr>
              <a:t>САМООЦЕНКА</a:t>
            </a:r>
            <a:r>
              <a:rPr sz="2800" b="1" spc="110" dirty="0">
                <a:solidFill>
                  <a:srgbClr val="2B3977"/>
                </a:solidFill>
                <a:latin typeface="Trebuchet MS"/>
                <a:cs typeface="Trebuchet MS"/>
              </a:rPr>
              <a:t> </a:t>
            </a:r>
            <a:r>
              <a:rPr sz="2800" b="1" spc="215" dirty="0">
                <a:solidFill>
                  <a:srgbClr val="2B3977"/>
                </a:solidFill>
                <a:latin typeface="Trebuchet MS"/>
                <a:cs typeface="Trebuchet MS"/>
              </a:rPr>
              <a:t>ПРОЕКТА</a:t>
            </a:r>
            <a:endParaRPr sz="2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0768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MingLiU-ExtB" panose="02020500000000000000" pitchFamily="18" charset="-120"/>
                <a:cs typeface="Calibri" panose="020F0502020204030204" pitchFamily="34" charset="0"/>
              </a:rPr>
              <a:t>Возможности МЭО для реализации проектной деятельности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787319"/>
              </p:ext>
            </p:extLst>
          </p:nvPr>
        </p:nvGraphicFramePr>
        <p:xfrm>
          <a:off x="191699" y="726765"/>
          <a:ext cx="11724256" cy="530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3071"/>
                <a:gridCol w="5601420"/>
                <a:gridCol w="46697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Инструмент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Как используется в проектной деятельности?</a:t>
                      </a:r>
                      <a:endParaRPr lang="ru-RU" sz="11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Функциональные возможности</a:t>
                      </a:r>
                      <a:endParaRPr lang="ru-RU" sz="11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ВОПРОС ДНЯ</a:t>
                      </a:r>
                    </a:p>
                    <a:p>
                      <a:pPr algn="ctr"/>
                      <a:endParaRPr lang="ru-RU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000" marR="96000" marT="36000" marB="36000"/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 </a:t>
                      </a: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Выбор и обсуждение темы проекта</a:t>
                      </a:r>
                    </a:p>
                    <a:p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Отправка текстовых и голосовых сообщений</a:t>
                      </a:r>
                    </a:p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Отправка файлов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ЛИЧНЫЕ</a:t>
                      </a:r>
                      <a:r>
                        <a:rPr lang="ru-RU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СООБЩЕНИЯ</a:t>
                      </a:r>
                    </a:p>
                    <a:p>
                      <a:pPr algn="ctr"/>
                      <a:endParaRPr lang="ru-RU" sz="1100" b="1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</a:p>
                    <a:p>
                      <a:pPr algn="ctr"/>
                      <a:endParaRPr lang="ru-RU" sz="1100" b="1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МЕССЕНДЖЕР</a:t>
                      </a:r>
                      <a:endParaRPr lang="ru-RU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000" marR="96000" marT="36000" marB="3600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Выбор и обсуждение идеи или темы проекта</a:t>
                      </a:r>
                    </a:p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Согласование целей и задач проекта</a:t>
                      </a:r>
                    </a:p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Обмен материалами между участниками проекта</a:t>
                      </a:r>
                    </a:p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Обсуждение материалов и/или результатов работы</a:t>
                      </a:r>
                    </a:p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Индивидуальное или групповое консультирование участников</a:t>
                      </a:r>
                    </a:p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Обсуждение продукта проекта (в </a:t>
                      </a:r>
                      <a:r>
                        <a:rPr lang="ru-RU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т.ч</a:t>
                      </a: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публичное)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Отправка текстовых и голосовых сообщений</a:t>
                      </a:r>
                    </a:p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Отправка файлов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+Мессенджер:</a:t>
                      </a:r>
                    </a:p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Возможно установить на любой современный гаджет</a:t>
                      </a:r>
                    </a:p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Можно отправлять </a:t>
                      </a:r>
                      <a:r>
                        <a:rPr lang="ru-RU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видеосообщения</a:t>
                      </a:r>
                      <a:endParaRPr lang="ru-RU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Организация каналов для</a:t>
                      </a:r>
                      <a:r>
                        <a:rPr lang="ru-RU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обсуждения</a:t>
                      </a:r>
                      <a:endParaRPr lang="ru-RU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КОНФЕРЕНЦИЯ</a:t>
                      </a:r>
                    </a:p>
                    <a:p>
                      <a:pPr algn="ctr"/>
                      <a:endParaRPr lang="ru-RU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000" marR="96000" marT="36000" marB="3600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Обсуждение идеи, темы, целей и задач проекта </a:t>
                      </a:r>
                    </a:p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Коммуникация между участниками проектной группы </a:t>
                      </a:r>
                    </a:p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Индивидуальное или групповое консультирование участников проекта </a:t>
                      </a:r>
                    </a:p>
                    <a:p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Презентация результатов проекта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Возможности </a:t>
                      </a:r>
                      <a:r>
                        <a:rPr lang="ru-RU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видеоконфереции</a:t>
                      </a: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(видео- и голосовая связь)</a:t>
                      </a:r>
                    </a:p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Демонстрация рабочего стола и презентаций</a:t>
                      </a:r>
                    </a:p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Обмен текстовыми сообщения</a:t>
                      </a:r>
                    </a:p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Интерактивная доска</a:t>
                      </a:r>
                    </a:p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Комнаты для групповой работы</a:t>
                      </a:r>
                    </a:p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Опросы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11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ОРГАНАЙЗЕР</a:t>
                      </a:r>
                      <a:endParaRPr lang="ru-RU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000" marR="96000" marT="36000" marB="36000"/>
                </a:tc>
                <a:tc>
                  <a:txBody>
                    <a:bodyPr/>
                    <a:lstStyle/>
                    <a:p>
                      <a:pPr marL="171450" indent="-171450"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Составление циклограммы проекта</a:t>
                      </a:r>
                    </a:p>
                    <a:p>
                      <a:pPr marL="171450" indent="-171450"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Составление расписания индивидуальных или групповых консультаций для участников проекта</a:t>
                      </a:r>
                    </a:p>
                    <a:p>
                      <a:pPr marL="171450" indent="-171450"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Оповещение о назначенных мероприятиях в очном и дистанционном форматах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Планирование событий</a:t>
                      </a:r>
                    </a:p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Возможность прямого перехода из органайзера на запланированные учителем занятия (онлайн-консультации/уроки и т.д.) в видеоконференцию, а так же на задания,  назначенные для выполнения в Матрице назначения заданий.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ОНЛАЙН-КУРСЫ</a:t>
                      </a:r>
                    </a:p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ЗАДАНИЕ К ЗАНЯТИЮ</a:t>
                      </a:r>
                    </a:p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ЗАДАНИЯ С ОТКРЫТЫМ ОТВЕТОМ</a:t>
                      </a:r>
                      <a:endParaRPr lang="ru-RU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000" marR="96000" marT="36000" marB="36000"/>
                </a:tc>
                <a:tc>
                  <a:txBody>
                    <a:bodyPr/>
                    <a:lstStyle/>
                    <a:p>
                      <a:pPr marL="171450" marR="0" indent="-1714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·"/>
                        <a:tabLst/>
                        <a:defRPr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Может быть</a:t>
                      </a:r>
                      <a:r>
                        <a:rPr lang="ru-RU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использовано как </a:t>
                      </a: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основа для выбора темы проекта</a:t>
                      </a:r>
                      <a:r>
                        <a:rPr lang="ru-RU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 определения конечного продукта</a:t>
                      </a:r>
                    </a:p>
                    <a:p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Находится в каждом занятии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Носит мотивирующий, практический, </a:t>
                      </a:r>
                      <a:r>
                        <a:rPr lang="ru-RU" sz="11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профориентационный</a:t>
                      </a:r>
                      <a:r>
                        <a:rPr lang="ru-RU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характер, обладает ролевым потенциалом</a:t>
                      </a: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ЦИФРОВОЕ ПОРТФОЛИО</a:t>
                      </a:r>
                    </a:p>
                    <a:p>
                      <a:pPr algn="ctr"/>
                      <a:endParaRPr lang="ru-RU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000" marR="96000" marT="36000" marB="36000"/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 </a:t>
                      </a: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Хранение материалов, отражающих процесс работы над проектом, а также его результат (продукт)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Ведение</a:t>
                      </a:r>
                      <a:r>
                        <a:rPr lang="ru-RU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дневника проектной деятельности</a:t>
                      </a:r>
                      <a:endParaRPr lang="ru-RU" sz="11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Загрузка материалов проектной деятельности</a:t>
                      </a:r>
                    </a:p>
                    <a:p>
                      <a:pPr>
                        <a:buFont typeface="Symbol"/>
                        <a:buChar char="·"/>
                      </a:pPr>
                      <a:r>
                        <a:rPr lang="ru-RU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Загрузка документов о достижениях обучающегося (грамоты, дипломы, сертификаты и т.п.)</a:t>
                      </a: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3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26" y="727010"/>
            <a:ext cx="8325395" cy="47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1140823" y="2737196"/>
            <a:ext cx="91440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32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СПАСИБО ЗА ВНИМАНИЕ</a:t>
            </a:r>
            <a:endParaRPr lang="ru-RU" altLang="ru-RU" b="1" kern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0AD7AF33-1D2E-4980-B6A2-1B1E1A840047}"/>
              </a:ext>
            </a:extLst>
          </p:cNvPr>
          <p:cNvSpPr txBox="1">
            <a:spLocks/>
          </p:cNvSpPr>
          <p:nvPr/>
        </p:nvSpPr>
        <p:spPr bwMode="auto">
          <a:xfrm>
            <a:off x="2767148" y="5607967"/>
            <a:ext cx="6657703" cy="104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2700">
              <a:spcBef>
                <a:spcPts val="805"/>
              </a:spcBef>
              <a:buClr>
                <a:srgbClr val="2F446B"/>
              </a:buClr>
              <a:buNone/>
              <a:tabLst>
                <a:tab pos="354965" algn="l"/>
                <a:tab pos="355600" algn="l"/>
              </a:tabLst>
            </a:pPr>
            <a:r>
              <a:rPr lang="ru-RU" sz="1200" b="1" u="sng" spc="60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4"/>
              </a:rPr>
              <a:t>СЛУЖБА ТЕХНИЧЕСКОЙ ПОДДЕРЖКИ:</a:t>
            </a:r>
            <a:r>
              <a:rPr lang="en-US" sz="1200" b="1" spc="60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lang="en-US" sz="1200" b="1" spc="60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</a:rPr>
              <a:t>  </a:t>
            </a:r>
            <a:r>
              <a:rPr lang="ru-RU" sz="1200" u="sng" spc="60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4"/>
              </a:rPr>
              <a:t>tech-support@mob-edu.ru</a:t>
            </a:r>
            <a:r>
              <a:rPr lang="en-US" sz="1200" spc="60" dirty="0">
                <a:solidFill>
                  <a:srgbClr val="2B3977"/>
                </a:solidFill>
                <a:latin typeface="Tahoma"/>
                <a:cs typeface="Tahoma"/>
              </a:rPr>
              <a:t>     </a:t>
            </a:r>
            <a:r>
              <a:rPr lang="ru-RU" sz="1200" spc="60" dirty="0">
                <a:solidFill>
                  <a:srgbClr val="2B3977"/>
                </a:solidFill>
                <a:latin typeface="Tahoma"/>
                <a:cs typeface="Tahoma"/>
              </a:rPr>
              <a:t>                                    </a:t>
            </a:r>
            <a:r>
              <a:rPr lang="en-US" sz="1200" spc="60" dirty="0">
                <a:solidFill>
                  <a:srgbClr val="2B3977"/>
                </a:solidFill>
                <a:latin typeface="Tahoma"/>
                <a:cs typeface="Tahoma"/>
              </a:rPr>
              <a:t>                                                            </a:t>
            </a:r>
            <a:r>
              <a:rPr lang="ru-RU" sz="1200" spc="-70" dirty="0">
                <a:solidFill>
                  <a:srgbClr val="2B3977"/>
                </a:solidFill>
                <a:latin typeface="Tahoma"/>
                <a:cs typeface="Tahoma"/>
              </a:rPr>
              <a:t>Тел.: +7 </a:t>
            </a:r>
            <a:r>
              <a:rPr lang="ru-RU" sz="1200" spc="10" dirty="0">
                <a:solidFill>
                  <a:srgbClr val="2B3977"/>
                </a:solidFill>
                <a:latin typeface="Tahoma"/>
                <a:cs typeface="Tahoma"/>
              </a:rPr>
              <a:t>(495)</a:t>
            </a:r>
            <a:r>
              <a:rPr lang="ru-RU" sz="1200" spc="125" dirty="0">
                <a:solidFill>
                  <a:srgbClr val="2B3977"/>
                </a:solidFill>
                <a:latin typeface="Tahoma"/>
                <a:cs typeface="Tahoma"/>
              </a:rPr>
              <a:t> </a:t>
            </a:r>
            <a:r>
              <a:rPr lang="ru-RU" sz="1200" spc="30" dirty="0">
                <a:solidFill>
                  <a:srgbClr val="2B3977"/>
                </a:solidFill>
                <a:latin typeface="Tahoma"/>
                <a:cs typeface="Tahoma"/>
              </a:rPr>
              <a:t>249-90-11</a:t>
            </a:r>
            <a:r>
              <a:rPr lang="en-US" sz="1200" dirty="0">
                <a:latin typeface="Tahoma"/>
                <a:cs typeface="Tahoma"/>
              </a:rPr>
              <a:t> (</a:t>
            </a:r>
            <a:r>
              <a:rPr lang="ru-RU" sz="1200" spc="60" dirty="0">
                <a:solidFill>
                  <a:srgbClr val="2B39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доб.</a:t>
            </a:r>
            <a:r>
              <a:rPr lang="ru-RU" sz="1200" spc="-80" dirty="0">
                <a:solidFill>
                  <a:srgbClr val="2B39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139, 140</a:t>
            </a:r>
            <a:r>
              <a:rPr lang="en-US" sz="1200" spc="-80" dirty="0">
                <a:solidFill>
                  <a:srgbClr val="2B39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b="1" u="sng" spc="55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5"/>
              </a:rPr>
              <a:t> </a:t>
            </a:r>
            <a:endParaRPr lang="en-US" sz="1200" b="1" u="sng" spc="55" dirty="0">
              <a:solidFill>
                <a:srgbClr val="124652"/>
              </a:solidFill>
              <a:uFill>
                <a:solidFill>
                  <a:srgbClr val="124652"/>
                </a:solidFill>
              </a:uFill>
              <a:latin typeface="Tahoma"/>
              <a:cs typeface="Tahoma"/>
              <a:hlinkClick r:id="rId5"/>
            </a:endParaRPr>
          </a:p>
          <a:p>
            <a:pPr marL="12700">
              <a:spcBef>
                <a:spcPts val="805"/>
              </a:spcBef>
              <a:buClr>
                <a:srgbClr val="2F446B"/>
              </a:buClr>
              <a:buNone/>
              <a:tabLst>
                <a:tab pos="354965" algn="l"/>
                <a:tab pos="355600" algn="l"/>
              </a:tabLst>
            </a:pPr>
            <a:r>
              <a:rPr lang="ru-RU" sz="1200" b="1" u="sng" spc="55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5"/>
              </a:rPr>
              <a:t>СЛУЖБА МЕТОДИЧЕСКОЙ ПОДДЕРЖКИ</a:t>
            </a:r>
            <a:r>
              <a:rPr lang="ru-RU" sz="1200" b="1" spc="55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5"/>
              </a:rPr>
              <a:t>:</a:t>
            </a:r>
            <a:r>
              <a:rPr lang="en-US" sz="1200" b="1" spc="55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lang="en-US" sz="1200" b="1" spc="55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</a:rPr>
              <a:t>  </a:t>
            </a:r>
            <a:r>
              <a:rPr lang="ru-RU" sz="1200" spc="55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5"/>
              </a:rPr>
              <a:t>metod@mob-edu.ru</a:t>
            </a:r>
            <a:r>
              <a:rPr lang="en-US" sz="1200" spc="55" dirty="0">
                <a:solidFill>
                  <a:srgbClr val="2B3977"/>
                </a:solidFill>
                <a:latin typeface="Tahoma"/>
                <a:cs typeface="Tahoma"/>
              </a:rPr>
              <a:t>   </a:t>
            </a:r>
            <a:r>
              <a:rPr lang="ru-RU" sz="1200" spc="55" dirty="0">
                <a:solidFill>
                  <a:srgbClr val="2B3977"/>
                </a:solidFill>
                <a:latin typeface="Tahoma"/>
                <a:cs typeface="Tahoma"/>
              </a:rPr>
              <a:t>                                      </a:t>
            </a:r>
            <a:r>
              <a:rPr lang="en-US" sz="1200" spc="55" dirty="0">
                <a:solidFill>
                  <a:srgbClr val="2B3977"/>
                </a:solidFill>
                <a:latin typeface="Tahoma"/>
                <a:cs typeface="Tahoma"/>
              </a:rPr>
              <a:t>                                                                        </a:t>
            </a:r>
            <a:r>
              <a:rPr lang="ru-RU" sz="1200" spc="-70" dirty="0">
                <a:solidFill>
                  <a:srgbClr val="2B3977"/>
                </a:solidFill>
                <a:latin typeface="Tahoma"/>
                <a:cs typeface="Tahoma"/>
              </a:rPr>
              <a:t>Тел.: +7 </a:t>
            </a:r>
            <a:r>
              <a:rPr lang="ru-RU" sz="1200" spc="10" dirty="0">
                <a:solidFill>
                  <a:srgbClr val="2B3977"/>
                </a:solidFill>
                <a:latin typeface="Tahoma"/>
                <a:cs typeface="Tahoma"/>
              </a:rPr>
              <a:t>(495)</a:t>
            </a:r>
            <a:r>
              <a:rPr lang="ru-RU" sz="1200" spc="125" dirty="0">
                <a:solidFill>
                  <a:srgbClr val="2B3977"/>
                </a:solidFill>
                <a:latin typeface="Tahoma"/>
                <a:cs typeface="Tahoma"/>
              </a:rPr>
              <a:t> </a:t>
            </a:r>
            <a:r>
              <a:rPr lang="ru-RU" sz="1200" spc="30" dirty="0">
                <a:solidFill>
                  <a:srgbClr val="2B3977"/>
                </a:solidFill>
                <a:latin typeface="Tahoma"/>
                <a:cs typeface="Tahoma"/>
              </a:rPr>
              <a:t>249-90-11</a:t>
            </a:r>
            <a:r>
              <a:rPr lang="en-US" sz="1200" dirty="0">
                <a:latin typeface="Tahoma"/>
                <a:cs typeface="Tahoma"/>
              </a:rPr>
              <a:t> (</a:t>
            </a:r>
            <a:r>
              <a:rPr lang="ru-RU" sz="1200" spc="120" dirty="0">
                <a:solidFill>
                  <a:srgbClr val="2B3977"/>
                </a:solidFill>
                <a:latin typeface="Tahoma"/>
                <a:cs typeface="Tahoma"/>
              </a:rPr>
              <a:t>доб. 119, </a:t>
            </a:r>
            <a:r>
              <a:rPr lang="ru-RU" sz="1200" spc="120" dirty="0">
                <a:solidFill>
                  <a:srgbClr val="2B39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spc="120" dirty="0">
                <a:solidFill>
                  <a:srgbClr val="2B3977"/>
                </a:solidFill>
                <a:latin typeface="Tahoma"/>
                <a:cs typeface="Tahoma"/>
              </a:rPr>
              <a:t>21, 162, 163</a:t>
            </a:r>
            <a:r>
              <a:rPr lang="en-US" sz="1200" spc="120" dirty="0">
                <a:solidFill>
                  <a:srgbClr val="2B3977"/>
                </a:solidFill>
                <a:latin typeface="Tahoma"/>
                <a:cs typeface="Tahoma"/>
              </a:rPr>
              <a:t>)</a:t>
            </a:r>
            <a:r>
              <a:rPr lang="ru-RU" sz="1200" spc="120" dirty="0">
                <a:solidFill>
                  <a:srgbClr val="2B3977"/>
                </a:solidFill>
                <a:latin typeface="Tahoma"/>
                <a:cs typeface="Tahoma"/>
              </a:rPr>
              <a:t> </a:t>
            </a:r>
            <a:endParaRPr lang="ru-RU" sz="1200" dirty="0">
              <a:latin typeface="Tahoma"/>
              <a:cs typeface="Tahoma"/>
            </a:endParaRPr>
          </a:p>
          <a:p>
            <a:pPr marL="12065">
              <a:spcBef>
                <a:spcPts val="805"/>
              </a:spcBef>
              <a:buClr>
                <a:srgbClr val="2F446B"/>
              </a:buClr>
              <a:tabLst>
                <a:tab pos="299085" algn="l"/>
                <a:tab pos="299720" algn="l"/>
              </a:tabLst>
            </a:pPr>
            <a:endParaRPr lang="ru-RU" sz="1200" spc="-80" dirty="0">
              <a:solidFill>
                <a:srgbClr val="2B39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719667" y="82551"/>
            <a:ext cx="10972800" cy="962025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</a:rPr>
              <a:t>Портрет современного инженера</a:t>
            </a:r>
          </a:p>
        </p:txBody>
      </p:sp>
      <p:pic>
        <p:nvPicPr>
          <p:cNvPr id="45059" name="Picture 2" descr="C:\Users\Sash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8" y="1252019"/>
            <a:ext cx="10684350" cy="48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424424" y="123629"/>
            <a:ext cx="7821177" cy="660511"/>
          </a:xfrm>
          <a:prstGeom prst="rect">
            <a:avLst/>
          </a:prstGeom>
        </p:spPr>
        <p:txBody>
          <a:bodyPr lIns="121917" tIns="60958" rIns="121917" bIns="6095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ПОРТРЕТ ВЫПУСКНИКА – 2030 </a:t>
            </a:r>
            <a:endParaRPr lang="ru-RU" sz="2700" b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ight Triangle 10"/>
          <p:cNvSpPr/>
          <p:nvPr/>
        </p:nvSpPr>
        <p:spPr bwMode="auto">
          <a:xfrm rot="5400000">
            <a:off x="252325" y="176657"/>
            <a:ext cx="1141721" cy="1202475"/>
          </a:xfrm>
          <a:prstGeom prst="rtTriangle">
            <a:avLst/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1028" name="Picture 4" descr="https://image.freepik.com/free-photo/portrait-of-an-handsome-businessman_53419-28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7" r="35689"/>
          <a:stretch/>
        </p:blipFill>
        <p:spPr bwMode="auto">
          <a:xfrm>
            <a:off x="4613564" y="1252019"/>
            <a:ext cx="2635160" cy="435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3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24424" y="205751"/>
            <a:ext cx="7821177" cy="660511"/>
          </a:xfrm>
          <a:prstGeom prst="rect">
            <a:avLst/>
          </a:prstGeom>
        </p:spPr>
        <p:txBody>
          <a:bodyPr lIns="121917" tIns="60958" rIns="121917" bIns="6095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МЭО ДЛЯ </a:t>
            </a:r>
            <a:r>
              <a:rPr 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ФОРМИРОВАНИЯ ПРЕДПРИНИМАТЕЛЬСКИХ СПОСОБНОСТЕЙ</a:t>
            </a:r>
            <a:endParaRPr lang="ru-RU" sz="2400" b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ight Triangle 10"/>
          <p:cNvSpPr/>
          <p:nvPr/>
        </p:nvSpPr>
        <p:spPr bwMode="auto">
          <a:xfrm rot="5400000">
            <a:off x="252325" y="176657"/>
            <a:ext cx="1141721" cy="1202475"/>
          </a:xfrm>
          <a:prstGeom prst="rtTriangle">
            <a:avLst/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61" name="Group 35"/>
          <p:cNvGrpSpPr/>
          <p:nvPr/>
        </p:nvGrpSpPr>
        <p:grpSpPr>
          <a:xfrm>
            <a:off x="7165246" y="4749801"/>
            <a:ext cx="2292489" cy="351228"/>
            <a:chOff x="5373934" y="3402611"/>
            <a:chExt cx="1719367" cy="263421"/>
          </a:xfrm>
        </p:grpSpPr>
        <p:sp>
          <p:nvSpPr>
            <p:cNvPr id="62" name="Freeform 158"/>
            <p:cNvSpPr>
              <a:spLocks/>
            </p:cNvSpPr>
            <p:nvPr/>
          </p:nvSpPr>
          <p:spPr bwMode="auto">
            <a:xfrm>
              <a:off x="5373934" y="3402611"/>
              <a:ext cx="1719367" cy="263421"/>
            </a:xfrm>
            <a:custGeom>
              <a:avLst/>
              <a:gdLst>
                <a:gd name="T0" fmla="*/ 0 w 1360"/>
                <a:gd name="T1" fmla="*/ 0 h 299"/>
                <a:gd name="T2" fmla="*/ 1245 w 1360"/>
                <a:gd name="T3" fmla="*/ 0 h 299"/>
                <a:gd name="T4" fmla="*/ 1360 w 1360"/>
                <a:gd name="T5" fmla="*/ 146 h 299"/>
                <a:gd name="T6" fmla="*/ 1245 w 1360"/>
                <a:gd name="T7" fmla="*/ 299 h 299"/>
                <a:gd name="T8" fmla="*/ 0 w 1360"/>
                <a:gd name="T9" fmla="*/ 299 h 299"/>
                <a:gd name="T10" fmla="*/ 115 w 1360"/>
                <a:gd name="T11" fmla="*/ 156 h 299"/>
                <a:gd name="T12" fmla="*/ 0 w 1360"/>
                <a:gd name="T1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0" h="299">
                  <a:moveTo>
                    <a:pt x="0" y="0"/>
                  </a:moveTo>
                  <a:lnTo>
                    <a:pt x="1245" y="0"/>
                  </a:lnTo>
                  <a:lnTo>
                    <a:pt x="1360" y="146"/>
                  </a:lnTo>
                  <a:lnTo>
                    <a:pt x="1245" y="299"/>
                  </a:lnTo>
                  <a:lnTo>
                    <a:pt x="0" y="299"/>
                  </a:lnTo>
                  <a:lnTo>
                    <a:pt x="115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59"/>
            <p:cNvSpPr>
              <a:spLocks/>
            </p:cNvSpPr>
            <p:nvPr/>
          </p:nvSpPr>
          <p:spPr bwMode="auto">
            <a:xfrm>
              <a:off x="6095612" y="3439489"/>
              <a:ext cx="934383" cy="191420"/>
            </a:xfrm>
            <a:custGeom>
              <a:avLst/>
              <a:gdLst>
                <a:gd name="T0" fmla="*/ 650 w 737"/>
                <a:gd name="T1" fmla="*/ 0 h 219"/>
                <a:gd name="T2" fmla="*/ 654 w 737"/>
                <a:gd name="T3" fmla="*/ 0 h 219"/>
                <a:gd name="T4" fmla="*/ 656 w 737"/>
                <a:gd name="T5" fmla="*/ 2 h 219"/>
                <a:gd name="T6" fmla="*/ 737 w 737"/>
                <a:gd name="T7" fmla="*/ 107 h 219"/>
                <a:gd name="T8" fmla="*/ 654 w 737"/>
                <a:gd name="T9" fmla="*/ 219 h 219"/>
                <a:gd name="T10" fmla="*/ 8 w 737"/>
                <a:gd name="T11" fmla="*/ 219 h 219"/>
                <a:gd name="T12" fmla="*/ 4 w 737"/>
                <a:gd name="T13" fmla="*/ 217 h 219"/>
                <a:gd name="T14" fmla="*/ 2 w 737"/>
                <a:gd name="T15" fmla="*/ 215 h 219"/>
                <a:gd name="T16" fmla="*/ 0 w 737"/>
                <a:gd name="T17" fmla="*/ 211 h 219"/>
                <a:gd name="T18" fmla="*/ 2 w 737"/>
                <a:gd name="T19" fmla="*/ 207 h 219"/>
                <a:gd name="T20" fmla="*/ 4 w 737"/>
                <a:gd name="T21" fmla="*/ 203 h 219"/>
                <a:gd name="T22" fmla="*/ 8 w 737"/>
                <a:gd name="T23" fmla="*/ 203 h 219"/>
                <a:gd name="T24" fmla="*/ 646 w 737"/>
                <a:gd name="T25" fmla="*/ 203 h 219"/>
                <a:gd name="T26" fmla="*/ 717 w 737"/>
                <a:gd name="T27" fmla="*/ 107 h 219"/>
                <a:gd name="T28" fmla="*/ 644 w 737"/>
                <a:gd name="T29" fmla="*/ 12 h 219"/>
                <a:gd name="T30" fmla="*/ 642 w 737"/>
                <a:gd name="T31" fmla="*/ 8 h 219"/>
                <a:gd name="T32" fmla="*/ 642 w 737"/>
                <a:gd name="T33" fmla="*/ 4 h 219"/>
                <a:gd name="T34" fmla="*/ 646 w 737"/>
                <a:gd name="T35" fmla="*/ 0 h 219"/>
                <a:gd name="T36" fmla="*/ 650 w 737"/>
                <a:gd name="T3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7" h="219">
                  <a:moveTo>
                    <a:pt x="650" y="0"/>
                  </a:moveTo>
                  <a:lnTo>
                    <a:pt x="654" y="0"/>
                  </a:lnTo>
                  <a:lnTo>
                    <a:pt x="656" y="2"/>
                  </a:lnTo>
                  <a:lnTo>
                    <a:pt x="737" y="107"/>
                  </a:lnTo>
                  <a:lnTo>
                    <a:pt x="654" y="219"/>
                  </a:lnTo>
                  <a:lnTo>
                    <a:pt x="8" y="219"/>
                  </a:lnTo>
                  <a:lnTo>
                    <a:pt x="4" y="217"/>
                  </a:lnTo>
                  <a:lnTo>
                    <a:pt x="2" y="215"/>
                  </a:lnTo>
                  <a:lnTo>
                    <a:pt x="0" y="211"/>
                  </a:lnTo>
                  <a:lnTo>
                    <a:pt x="2" y="207"/>
                  </a:lnTo>
                  <a:lnTo>
                    <a:pt x="4" y="203"/>
                  </a:lnTo>
                  <a:lnTo>
                    <a:pt x="8" y="203"/>
                  </a:lnTo>
                  <a:lnTo>
                    <a:pt x="646" y="203"/>
                  </a:lnTo>
                  <a:lnTo>
                    <a:pt x="717" y="107"/>
                  </a:lnTo>
                  <a:lnTo>
                    <a:pt x="644" y="12"/>
                  </a:lnTo>
                  <a:lnTo>
                    <a:pt x="642" y="8"/>
                  </a:lnTo>
                  <a:lnTo>
                    <a:pt x="642" y="4"/>
                  </a:lnTo>
                  <a:lnTo>
                    <a:pt x="646" y="0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37"/>
          <p:cNvGrpSpPr/>
          <p:nvPr/>
        </p:nvGrpSpPr>
        <p:grpSpPr>
          <a:xfrm>
            <a:off x="2715323" y="4749801"/>
            <a:ext cx="2295863" cy="351228"/>
            <a:chOff x="2036492" y="3402611"/>
            <a:chExt cx="1721897" cy="263421"/>
          </a:xfrm>
        </p:grpSpPr>
        <p:sp>
          <p:nvSpPr>
            <p:cNvPr id="65" name="Freeform 360"/>
            <p:cNvSpPr>
              <a:spLocks/>
            </p:cNvSpPr>
            <p:nvPr/>
          </p:nvSpPr>
          <p:spPr bwMode="auto">
            <a:xfrm>
              <a:off x="2036492" y="3402611"/>
              <a:ext cx="1721897" cy="263421"/>
            </a:xfrm>
            <a:custGeom>
              <a:avLst/>
              <a:gdLst>
                <a:gd name="T0" fmla="*/ 0 w 1359"/>
                <a:gd name="T1" fmla="*/ 0 h 299"/>
                <a:gd name="T2" fmla="*/ 1245 w 1359"/>
                <a:gd name="T3" fmla="*/ 0 h 299"/>
                <a:gd name="T4" fmla="*/ 1359 w 1359"/>
                <a:gd name="T5" fmla="*/ 146 h 299"/>
                <a:gd name="T6" fmla="*/ 1245 w 1359"/>
                <a:gd name="T7" fmla="*/ 299 h 299"/>
                <a:gd name="T8" fmla="*/ 0 w 1359"/>
                <a:gd name="T9" fmla="*/ 299 h 299"/>
                <a:gd name="T10" fmla="*/ 114 w 1359"/>
                <a:gd name="T11" fmla="*/ 156 h 299"/>
                <a:gd name="T12" fmla="*/ 0 w 1359"/>
                <a:gd name="T1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9" h="299">
                  <a:moveTo>
                    <a:pt x="0" y="0"/>
                  </a:moveTo>
                  <a:lnTo>
                    <a:pt x="1245" y="0"/>
                  </a:lnTo>
                  <a:lnTo>
                    <a:pt x="1359" y="146"/>
                  </a:lnTo>
                  <a:lnTo>
                    <a:pt x="1245" y="299"/>
                  </a:lnTo>
                  <a:lnTo>
                    <a:pt x="0" y="299"/>
                  </a:lnTo>
                  <a:lnTo>
                    <a:pt x="114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61"/>
            <p:cNvSpPr>
              <a:spLocks/>
            </p:cNvSpPr>
            <p:nvPr/>
          </p:nvSpPr>
          <p:spPr bwMode="auto">
            <a:xfrm>
              <a:off x="2760702" y="3439489"/>
              <a:ext cx="934383" cy="191420"/>
            </a:xfrm>
            <a:custGeom>
              <a:avLst/>
              <a:gdLst>
                <a:gd name="T0" fmla="*/ 651 w 737"/>
                <a:gd name="T1" fmla="*/ 0 h 219"/>
                <a:gd name="T2" fmla="*/ 655 w 737"/>
                <a:gd name="T3" fmla="*/ 0 h 219"/>
                <a:gd name="T4" fmla="*/ 656 w 737"/>
                <a:gd name="T5" fmla="*/ 2 h 219"/>
                <a:gd name="T6" fmla="*/ 737 w 737"/>
                <a:gd name="T7" fmla="*/ 107 h 219"/>
                <a:gd name="T8" fmla="*/ 655 w 737"/>
                <a:gd name="T9" fmla="*/ 219 h 219"/>
                <a:gd name="T10" fmla="*/ 8 w 737"/>
                <a:gd name="T11" fmla="*/ 219 h 219"/>
                <a:gd name="T12" fmla="*/ 4 w 737"/>
                <a:gd name="T13" fmla="*/ 217 h 219"/>
                <a:gd name="T14" fmla="*/ 2 w 737"/>
                <a:gd name="T15" fmla="*/ 215 h 219"/>
                <a:gd name="T16" fmla="*/ 0 w 737"/>
                <a:gd name="T17" fmla="*/ 211 h 219"/>
                <a:gd name="T18" fmla="*/ 2 w 737"/>
                <a:gd name="T19" fmla="*/ 207 h 219"/>
                <a:gd name="T20" fmla="*/ 4 w 737"/>
                <a:gd name="T21" fmla="*/ 203 h 219"/>
                <a:gd name="T22" fmla="*/ 8 w 737"/>
                <a:gd name="T23" fmla="*/ 203 h 219"/>
                <a:gd name="T24" fmla="*/ 647 w 737"/>
                <a:gd name="T25" fmla="*/ 203 h 219"/>
                <a:gd name="T26" fmla="*/ 718 w 737"/>
                <a:gd name="T27" fmla="*/ 107 h 219"/>
                <a:gd name="T28" fmla="*/ 645 w 737"/>
                <a:gd name="T29" fmla="*/ 12 h 219"/>
                <a:gd name="T30" fmla="*/ 643 w 737"/>
                <a:gd name="T31" fmla="*/ 8 h 219"/>
                <a:gd name="T32" fmla="*/ 643 w 737"/>
                <a:gd name="T33" fmla="*/ 4 h 219"/>
                <a:gd name="T34" fmla="*/ 647 w 737"/>
                <a:gd name="T35" fmla="*/ 0 h 219"/>
                <a:gd name="T36" fmla="*/ 651 w 737"/>
                <a:gd name="T3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7" h="219">
                  <a:moveTo>
                    <a:pt x="651" y="0"/>
                  </a:moveTo>
                  <a:lnTo>
                    <a:pt x="655" y="0"/>
                  </a:lnTo>
                  <a:lnTo>
                    <a:pt x="656" y="2"/>
                  </a:lnTo>
                  <a:lnTo>
                    <a:pt x="737" y="107"/>
                  </a:lnTo>
                  <a:lnTo>
                    <a:pt x="655" y="219"/>
                  </a:lnTo>
                  <a:lnTo>
                    <a:pt x="8" y="219"/>
                  </a:lnTo>
                  <a:lnTo>
                    <a:pt x="4" y="217"/>
                  </a:lnTo>
                  <a:lnTo>
                    <a:pt x="2" y="215"/>
                  </a:lnTo>
                  <a:lnTo>
                    <a:pt x="0" y="211"/>
                  </a:lnTo>
                  <a:lnTo>
                    <a:pt x="2" y="207"/>
                  </a:lnTo>
                  <a:lnTo>
                    <a:pt x="4" y="203"/>
                  </a:lnTo>
                  <a:lnTo>
                    <a:pt x="8" y="203"/>
                  </a:lnTo>
                  <a:lnTo>
                    <a:pt x="647" y="203"/>
                  </a:lnTo>
                  <a:lnTo>
                    <a:pt x="718" y="107"/>
                  </a:lnTo>
                  <a:lnTo>
                    <a:pt x="645" y="12"/>
                  </a:lnTo>
                  <a:lnTo>
                    <a:pt x="643" y="8"/>
                  </a:lnTo>
                  <a:lnTo>
                    <a:pt x="643" y="4"/>
                  </a:lnTo>
                  <a:lnTo>
                    <a:pt x="647" y="0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38"/>
          <p:cNvGrpSpPr/>
          <p:nvPr/>
        </p:nvGrpSpPr>
        <p:grpSpPr>
          <a:xfrm>
            <a:off x="508001" y="4749801"/>
            <a:ext cx="2278225" cy="351228"/>
            <a:chOff x="381000" y="3402611"/>
            <a:chExt cx="1708669" cy="263421"/>
          </a:xfrm>
        </p:grpSpPr>
        <p:sp>
          <p:nvSpPr>
            <p:cNvPr id="68" name="Freeform 472"/>
            <p:cNvSpPr>
              <a:spLocks/>
            </p:cNvSpPr>
            <p:nvPr/>
          </p:nvSpPr>
          <p:spPr bwMode="auto">
            <a:xfrm>
              <a:off x="381000" y="3402611"/>
              <a:ext cx="1708669" cy="263421"/>
            </a:xfrm>
            <a:custGeom>
              <a:avLst/>
              <a:gdLst>
                <a:gd name="T0" fmla="*/ 0 w 1357"/>
                <a:gd name="T1" fmla="*/ 0 h 299"/>
                <a:gd name="T2" fmla="*/ 1245 w 1357"/>
                <a:gd name="T3" fmla="*/ 0 h 299"/>
                <a:gd name="T4" fmla="*/ 1357 w 1357"/>
                <a:gd name="T5" fmla="*/ 146 h 299"/>
                <a:gd name="T6" fmla="*/ 1245 w 1357"/>
                <a:gd name="T7" fmla="*/ 299 h 299"/>
                <a:gd name="T8" fmla="*/ 0 w 1357"/>
                <a:gd name="T9" fmla="*/ 299 h 299"/>
                <a:gd name="T10" fmla="*/ 112 w 1357"/>
                <a:gd name="T11" fmla="*/ 156 h 299"/>
                <a:gd name="T12" fmla="*/ 0 w 1357"/>
                <a:gd name="T1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7" h="299">
                  <a:moveTo>
                    <a:pt x="0" y="0"/>
                  </a:moveTo>
                  <a:lnTo>
                    <a:pt x="1245" y="0"/>
                  </a:lnTo>
                  <a:lnTo>
                    <a:pt x="1357" y="146"/>
                  </a:lnTo>
                  <a:lnTo>
                    <a:pt x="1245" y="299"/>
                  </a:lnTo>
                  <a:lnTo>
                    <a:pt x="0" y="299"/>
                  </a:lnTo>
                  <a:lnTo>
                    <a:pt x="112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73"/>
            <p:cNvSpPr>
              <a:spLocks/>
            </p:cNvSpPr>
            <p:nvPr/>
          </p:nvSpPr>
          <p:spPr bwMode="auto">
            <a:xfrm>
              <a:off x="1094512" y="3439489"/>
              <a:ext cx="934383" cy="191420"/>
            </a:xfrm>
            <a:custGeom>
              <a:avLst/>
              <a:gdLst>
                <a:gd name="T0" fmla="*/ 648 w 737"/>
                <a:gd name="T1" fmla="*/ 0 h 219"/>
                <a:gd name="T2" fmla="*/ 652 w 737"/>
                <a:gd name="T3" fmla="*/ 0 h 219"/>
                <a:gd name="T4" fmla="*/ 656 w 737"/>
                <a:gd name="T5" fmla="*/ 2 h 219"/>
                <a:gd name="T6" fmla="*/ 737 w 737"/>
                <a:gd name="T7" fmla="*/ 107 h 219"/>
                <a:gd name="T8" fmla="*/ 652 w 737"/>
                <a:gd name="T9" fmla="*/ 219 h 219"/>
                <a:gd name="T10" fmla="*/ 8 w 737"/>
                <a:gd name="T11" fmla="*/ 219 h 219"/>
                <a:gd name="T12" fmla="*/ 4 w 737"/>
                <a:gd name="T13" fmla="*/ 217 h 219"/>
                <a:gd name="T14" fmla="*/ 0 w 737"/>
                <a:gd name="T15" fmla="*/ 215 h 219"/>
                <a:gd name="T16" fmla="*/ 0 w 737"/>
                <a:gd name="T17" fmla="*/ 211 h 219"/>
                <a:gd name="T18" fmla="*/ 0 w 737"/>
                <a:gd name="T19" fmla="*/ 207 h 219"/>
                <a:gd name="T20" fmla="*/ 4 w 737"/>
                <a:gd name="T21" fmla="*/ 203 h 219"/>
                <a:gd name="T22" fmla="*/ 8 w 737"/>
                <a:gd name="T23" fmla="*/ 203 h 219"/>
                <a:gd name="T24" fmla="*/ 644 w 737"/>
                <a:gd name="T25" fmla="*/ 203 h 219"/>
                <a:gd name="T26" fmla="*/ 717 w 737"/>
                <a:gd name="T27" fmla="*/ 107 h 219"/>
                <a:gd name="T28" fmla="*/ 643 w 737"/>
                <a:gd name="T29" fmla="*/ 12 h 219"/>
                <a:gd name="T30" fmla="*/ 643 w 737"/>
                <a:gd name="T31" fmla="*/ 8 h 219"/>
                <a:gd name="T32" fmla="*/ 643 w 737"/>
                <a:gd name="T33" fmla="*/ 4 h 219"/>
                <a:gd name="T34" fmla="*/ 644 w 737"/>
                <a:gd name="T35" fmla="*/ 0 h 219"/>
                <a:gd name="T36" fmla="*/ 648 w 737"/>
                <a:gd name="T3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7" h="219">
                  <a:moveTo>
                    <a:pt x="648" y="0"/>
                  </a:moveTo>
                  <a:lnTo>
                    <a:pt x="652" y="0"/>
                  </a:lnTo>
                  <a:lnTo>
                    <a:pt x="656" y="2"/>
                  </a:lnTo>
                  <a:lnTo>
                    <a:pt x="737" y="107"/>
                  </a:lnTo>
                  <a:lnTo>
                    <a:pt x="652" y="219"/>
                  </a:lnTo>
                  <a:lnTo>
                    <a:pt x="8" y="219"/>
                  </a:lnTo>
                  <a:lnTo>
                    <a:pt x="4" y="217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4" y="203"/>
                  </a:lnTo>
                  <a:lnTo>
                    <a:pt x="8" y="203"/>
                  </a:lnTo>
                  <a:lnTo>
                    <a:pt x="644" y="203"/>
                  </a:lnTo>
                  <a:lnTo>
                    <a:pt x="717" y="107"/>
                  </a:lnTo>
                  <a:lnTo>
                    <a:pt x="643" y="12"/>
                  </a:lnTo>
                  <a:lnTo>
                    <a:pt x="643" y="8"/>
                  </a:lnTo>
                  <a:lnTo>
                    <a:pt x="643" y="4"/>
                  </a:lnTo>
                  <a:lnTo>
                    <a:pt x="644" y="0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" name="Group 36"/>
          <p:cNvGrpSpPr/>
          <p:nvPr/>
        </p:nvGrpSpPr>
        <p:grpSpPr>
          <a:xfrm>
            <a:off x="4943659" y="4749801"/>
            <a:ext cx="2289111" cy="351228"/>
            <a:chOff x="3707744" y="3402611"/>
            <a:chExt cx="1716833" cy="263421"/>
          </a:xfrm>
        </p:grpSpPr>
        <p:sp>
          <p:nvSpPr>
            <p:cNvPr id="71" name="Freeform 584"/>
            <p:cNvSpPr>
              <a:spLocks/>
            </p:cNvSpPr>
            <p:nvPr/>
          </p:nvSpPr>
          <p:spPr bwMode="auto">
            <a:xfrm>
              <a:off x="3707744" y="3402611"/>
              <a:ext cx="1716833" cy="263421"/>
            </a:xfrm>
            <a:custGeom>
              <a:avLst/>
              <a:gdLst>
                <a:gd name="T0" fmla="*/ 0 w 1358"/>
                <a:gd name="T1" fmla="*/ 0 h 299"/>
                <a:gd name="T2" fmla="*/ 1245 w 1358"/>
                <a:gd name="T3" fmla="*/ 0 h 299"/>
                <a:gd name="T4" fmla="*/ 1358 w 1358"/>
                <a:gd name="T5" fmla="*/ 146 h 299"/>
                <a:gd name="T6" fmla="*/ 1245 w 1358"/>
                <a:gd name="T7" fmla="*/ 299 h 299"/>
                <a:gd name="T8" fmla="*/ 0 w 1358"/>
                <a:gd name="T9" fmla="*/ 299 h 299"/>
                <a:gd name="T10" fmla="*/ 112 w 1358"/>
                <a:gd name="T11" fmla="*/ 156 h 299"/>
                <a:gd name="T12" fmla="*/ 0 w 1358"/>
                <a:gd name="T1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8" h="299">
                  <a:moveTo>
                    <a:pt x="0" y="0"/>
                  </a:moveTo>
                  <a:lnTo>
                    <a:pt x="1245" y="0"/>
                  </a:lnTo>
                  <a:lnTo>
                    <a:pt x="1358" y="146"/>
                  </a:lnTo>
                  <a:lnTo>
                    <a:pt x="1245" y="299"/>
                  </a:lnTo>
                  <a:lnTo>
                    <a:pt x="0" y="299"/>
                  </a:lnTo>
                  <a:lnTo>
                    <a:pt x="112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85"/>
            <p:cNvSpPr>
              <a:spLocks/>
            </p:cNvSpPr>
            <p:nvPr/>
          </p:nvSpPr>
          <p:spPr bwMode="auto">
            <a:xfrm>
              <a:off x="4429423" y="3439489"/>
              <a:ext cx="934383" cy="191420"/>
            </a:xfrm>
            <a:custGeom>
              <a:avLst/>
              <a:gdLst>
                <a:gd name="T0" fmla="*/ 649 w 737"/>
                <a:gd name="T1" fmla="*/ 0 h 219"/>
                <a:gd name="T2" fmla="*/ 653 w 737"/>
                <a:gd name="T3" fmla="*/ 0 h 219"/>
                <a:gd name="T4" fmla="*/ 657 w 737"/>
                <a:gd name="T5" fmla="*/ 2 h 219"/>
                <a:gd name="T6" fmla="*/ 737 w 737"/>
                <a:gd name="T7" fmla="*/ 107 h 219"/>
                <a:gd name="T8" fmla="*/ 653 w 737"/>
                <a:gd name="T9" fmla="*/ 219 h 219"/>
                <a:gd name="T10" fmla="*/ 8 w 737"/>
                <a:gd name="T11" fmla="*/ 219 h 219"/>
                <a:gd name="T12" fmla="*/ 4 w 737"/>
                <a:gd name="T13" fmla="*/ 217 h 219"/>
                <a:gd name="T14" fmla="*/ 0 w 737"/>
                <a:gd name="T15" fmla="*/ 215 h 219"/>
                <a:gd name="T16" fmla="*/ 0 w 737"/>
                <a:gd name="T17" fmla="*/ 211 h 219"/>
                <a:gd name="T18" fmla="*/ 0 w 737"/>
                <a:gd name="T19" fmla="*/ 207 h 219"/>
                <a:gd name="T20" fmla="*/ 4 w 737"/>
                <a:gd name="T21" fmla="*/ 203 h 219"/>
                <a:gd name="T22" fmla="*/ 8 w 737"/>
                <a:gd name="T23" fmla="*/ 203 h 219"/>
                <a:gd name="T24" fmla="*/ 645 w 737"/>
                <a:gd name="T25" fmla="*/ 203 h 219"/>
                <a:gd name="T26" fmla="*/ 718 w 737"/>
                <a:gd name="T27" fmla="*/ 107 h 219"/>
                <a:gd name="T28" fmla="*/ 643 w 737"/>
                <a:gd name="T29" fmla="*/ 12 h 219"/>
                <a:gd name="T30" fmla="*/ 643 w 737"/>
                <a:gd name="T31" fmla="*/ 8 h 219"/>
                <a:gd name="T32" fmla="*/ 643 w 737"/>
                <a:gd name="T33" fmla="*/ 4 h 219"/>
                <a:gd name="T34" fmla="*/ 645 w 737"/>
                <a:gd name="T35" fmla="*/ 0 h 219"/>
                <a:gd name="T36" fmla="*/ 649 w 737"/>
                <a:gd name="T3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7" h="219">
                  <a:moveTo>
                    <a:pt x="649" y="0"/>
                  </a:moveTo>
                  <a:lnTo>
                    <a:pt x="653" y="0"/>
                  </a:lnTo>
                  <a:lnTo>
                    <a:pt x="657" y="2"/>
                  </a:lnTo>
                  <a:lnTo>
                    <a:pt x="737" y="107"/>
                  </a:lnTo>
                  <a:lnTo>
                    <a:pt x="653" y="219"/>
                  </a:lnTo>
                  <a:lnTo>
                    <a:pt x="8" y="219"/>
                  </a:lnTo>
                  <a:lnTo>
                    <a:pt x="4" y="217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4" y="203"/>
                  </a:lnTo>
                  <a:lnTo>
                    <a:pt x="8" y="203"/>
                  </a:lnTo>
                  <a:lnTo>
                    <a:pt x="645" y="203"/>
                  </a:lnTo>
                  <a:lnTo>
                    <a:pt x="718" y="107"/>
                  </a:lnTo>
                  <a:lnTo>
                    <a:pt x="643" y="12"/>
                  </a:lnTo>
                  <a:lnTo>
                    <a:pt x="643" y="8"/>
                  </a:lnTo>
                  <a:lnTo>
                    <a:pt x="643" y="4"/>
                  </a:lnTo>
                  <a:lnTo>
                    <a:pt x="645" y="0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34"/>
          <p:cNvGrpSpPr/>
          <p:nvPr/>
        </p:nvGrpSpPr>
        <p:grpSpPr>
          <a:xfrm>
            <a:off x="9373329" y="4749801"/>
            <a:ext cx="2292489" cy="351228"/>
            <a:chOff x="7029996" y="3402611"/>
            <a:chExt cx="1719367" cy="263421"/>
          </a:xfrm>
        </p:grpSpPr>
        <p:sp>
          <p:nvSpPr>
            <p:cNvPr id="74" name="Freeform 158"/>
            <p:cNvSpPr>
              <a:spLocks/>
            </p:cNvSpPr>
            <p:nvPr/>
          </p:nvSpPr>
          <p:spPr bwMode="auto">
            <a:xfrm>
              <a:off x="7029996" y="3402611"/>
              <a:ext cx="1719367" cy="263421"/>
            </a:xfrm>
            <a:custGeom>
              <a:avLst/>
              <a:gdLst>
                <a:gd name="T0" fmla="*/ 0 w 1360"/>
                <a:gd name="T1" fmla="*/ 0 h 299"/>
                <a:gd name="T2" fmla="*/ 1245 w 1360"/>
                <a:gd name="T3" fmla="*/ 0 h 299"/>
                <a:gd name="T4" fmla="*/ 1360 w 1360"/>
                <a:gd name="T5" fmla="*/ 146 h 299"/>
                <a:gd name="T6" fmla="*/ 1245 w 1360"/>
                <a:gd name="T7" fmla="*/ 299 h 299"/>
                <a:gd name="T8" fmla="*/ 0 w 1360"/>
                <a:gd name="T9" fmla="*/ 299 h 299"/>
                <a:gd name="T10" fmla="*/ 115 w 1360"/>
                <a:gd name="T11" fmla="*/ 156 h 299"/>
                <a:gd name="T12" fmla="*/ 0 w 1360"/>
                <a:gd name="T1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0" h="299">
                  <a:moveTo>
                    <a:pt x="0" y="0"/>
                  </a:moveTo>
                  <a:lnTo>
                    <a:pt x="1245" y="0"/>
                  </a:lnTo>
                  <a:lnTo>
                    <a:pt x="1360" y="146"/>
                  </a:lnTo>
                  <a:lnTo>
                    <a:pt x="1245" y="299"/>
                  </a:lnTo>
                  <a:lnTo>
                    <a:pt x="0" y="299"/>
                  </a:lnTo>
                  <a:lnTo>
                    <a:pt x="115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59"/>
            <p:cNvSpPr>
              <a:spLocks/>
            </p:cNvSpPr>
            <p:nvPr/>
          </p:nvSpPr>
          <p:spPr bwMode="auto">
            <a:xfrm>
              <a:off x="7751676" y="3439489"/>
              <a:ext cx="934383" cy="191420"/>
            </a:xfrm>
            <a:custGeom>
              <a:avLst/>
              <a:gdLst>
                <a:gd name="T0" fmla="*/ 650 w 737"/>
                <a:gd name="T1" fmla="*/ 0 h 219"/>
                <a:gd name="T2" fmla="*/ 654 w 737"/>
                <a:gd name="T3" fmla="*/ 0 h 219"/>
                <a:gd name="T4" fmla="*/ 656 w 737"/>
                <a:gd name="T5" fmla="*/ 2 h 219"/>
                <a:gd name="T6" fmla="*/ 737 w 737"/>
                <a:gd name="T7" fmla="*/ 107 h 219"/>
                <a:gd name="T8" fmla="*/ 654 w 737"/>
                <a:gd name="T9" fmla="*/ 219 h 219"/>
                <a:gd name="T10" fmla="*/ 8 w 737"/>
                <a:gd name="T11" fmla="*/ 219 h 219"/>
                <a:gd name="T12" fmla="*/ 4 w 737"/>
                <a:gd name="T13" fmla="*/ 217 h 219"/>
                <a:gd name="T14" fmla="*/ 2 w 737"/>
                <a:gd name="T15" fmla="*/ 215 h 219"/>
                <a:gd name="T16" fmla="*/ 0 w 737"/>
                <a:gd name="T17" fmla="*/ 211 h 219"/>
                <a:gd name="T18" fmla="*/ 2 w 737"/>
                <a:gd name="T19" fmla="*/ 207 h 219"/>
                <a:gd name="T20" fmla="*/ 4 w 737"/>
                <a:gd name="T21" fmla="*/ 203 h 219"/>
                <a:gd name="T22" fmla="*/ 8 w 737"/>
                <a:gd name="T23" fmla="*/ 203 h 219"/>
                <a:gd name="T24" fmla="*/ 646 w 737"/>
                <a:gd name="T25" fmla="*/ 203 h 219"/>
                <a:gd name="T26" fmla="*/ 717 w 737"/>
                <a:gd name="T27" fmla="*/ 107 h 219"/>
                <a:gd name="T28" fmla="*/ 644 w 737"/>
                <a:gd name="T29" fmla="*/ 12 h 219"/>
                <a:gd name="T30" fmla="*/ 642 w 737"/>
                <a:gd name="T31" fmla="*/ 8 h 219"/>
                <a:gd name="T32" fmla="*/ 642 w 737"/>
                <a:gd name="T33" fmla="*/ 4 h 219"/>
                <a:gd name="T34" fmla="*/ 646 w 737"/>
                <a:gd name="T35" fmla="*/ 0 h 219"/>
                <a:gd name="T36" fmla="*/ 650 w 737"/>
                <a:gd name="T3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7" h="219">
                  <a:moveTo>
                    <a:pt x="650" y="0"/>
                  </a:moveTo>
                  <a:lnTo>
                    <a:pt x="654" y="0"/>
                  </a:lnTo>
                  <a:lnTo>
                    <a:pt x="656" y="2"/>
                  </a:lnTo>
                  <a:lnTo>
                    <a:pt x="737" y="107"/>
                  </a:lnTo>
                  <a:lnTo>
                    <a:pt x="654" y="219"/>
                  </a:lnTo>
                  <a:lnTo>
                    <a:pt x="8" y="219"/>
                  </a:lnTo>
                  <a:lnTo>
                    <a:pt x="4" y="217"/>
                  </a:lnTo>
                  <a:lnTo>
                    <a:pt x="2" y="215"/>
                  </a:lnTo>
                  <a:lnTo>
                    <a:pt x="0" y="211"/>
                  </a:lnTo>
                  <a:lnTo>
                    <a:pt x="2" y="207"/>
                  </a:lnTo>
                  <a:lnTo>
                    <a:pt x="4" y="203"/>
                  </a:lnTo>
                  <a:lnTo>
                    <a:pt x="8" y="203"/>
                  </a:lnTo>
                  <a:lnTo>
                    <a:pt x="646" y="203"/>
                  </a:lnTo>
                  <a:lnTo>
                    <a:pt x="717" y="107"/>
                  </a:lnTo>
                  <a:lnTo>
                    <a:pt x="644" y="12"/>
                  </a:lnTo>
                  <a:lnTo>
                    <a:pt x="642" y="8"/>
                  </a:lnTo>
                  <a:lnTo>
                    <a:pt x="642" y="4"/>
                  </a:lnTo>
                  <a:lnTo>
                    <a:pt x="646" y="0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54"/>
          <p:cNvGrpSpPr/>
          <p:nvPr/>
        </p:nvGrpSpPr>
        <p:grpSpPr>
          <a:xfrm>
            <a:off x="7866600" y="1701800"/>
            <a:ext cx="889779" cy="887437"/>
            <a:chOff x="5382229" y="1614888"/>
            <a:chExt cx="667334" cy="665578"/>
          </a:xfrm>
        </p:grpSpPr>
        <p:sp>
          <p:nvSpPr>
            <p:cNvPr id="77" name="Freeform 257"/>
            <p:cNvSpPr>
              <a:spLocks/>
            </p:cNvSpPr>
            <p:nvPr/>
          </p:nvSpPr>
          <p:spPr bwMode="auto">
            <a:xfrm>
              <a:off x="5382229" y="1614888"/>
              <a:ext cx="667334" cy="665578"/>
            </a:xfrm>
            <a:custGeom>
              <a:avLst/>
              <a:gdLst>
                <a:gd name="T0" fmla="*/ 381 w 761"/>
                <a:gd name="T1" fmla="*/ 0 h 758"/>
                <a:gd name="T2" fmla="*/ 450 w 761"/>
                <a:gd name="T3" fmla="*/ 6 h 758"/>
                <a:gd name="T4" fmla="*/ 513 w 761"/>
                <a:gd name="T5" fmla="*/ 24 h 758"/>
                <a:gd name="T6" fmla="*/ 572 w 761"/>
                <a:gd name="T7" fmla="*/ 51 h 758"/>
                <a:gd name="T8" fmla="*/ 625 w 761"/>
                <a:gd name="T9" fmla="*/ 89 h 758"/>
                <a:gd name="T10" fmla="*/ 670 w 761"/>
                <a:gd name="T11" fmla="*/ 134 h 758"/>
                <a:gd name="T12" fmla="*/ 708 w 761"/>
                <a:gd name="T13" fmla="*/ 187 h 758"/>
                <a:gd name="T14" fmla="*/ 737 w 761"/>
                <a:gd name="T15" fmla="*/ 246 h 758"/>
                <a:gd name="T16" fmla="*/ 755 w 761"/>
                <a:gd name="T17" fmla="*/ 311 h 758"/>
                <a:gd name="T18" fmla="*/ 761 w 761"/>
                <a:gd name="T19" fmla="*/ 378 h 758"/>
                <a:gd name="T20" fmla="*/ 755 w 761"/>
                <a:gd name="T21" fmla="*/ 447 h 758"/>
                <a:gd name="T22" fmla="*/ 737 w 761"/>
                <a:gd name="T23" fmla="*/ 512 h 758"/>
                <a:gd name="T24" fmla="*/ 708 w 761"/>
                <a:gd name="T25" fmla="*/ 571 h 758"/>
                <a:gd name="T26" fmla="*/ 670 w 761"/>
                <a:gd name="T27" fmla="*/ 624 h 758"/>
                <a:gd name="T28" fmla="*/ 625 w 761"/>
                <a:gd name="T29" fmla="*/ 670 h 758"/>
                <a:gd name="T30" fmla="*/ 572 w 761"/>
                <a:gd name="T31" fmla="*/ 707 h 758"/>
                <a:gd name="T32" fmla="*/ 513 w 761"/>
                <a:gd name="T33" fmla="*/ 735 h 758"/>
                <a:gd name="T34" fmla="*/ 450 w 761"/>
                <a:gd name="T35" fmla="*/ 752 h 758"/>
                <a:gd name="T36" fmla="*/ 381 w 761"/>
                <a:gd name="T37" fmla="*/ 758 h 758"/>
                <a:gd name="T38" fmla="*/ 312 w 761"/>
                <a:gd name="T39" fmla="*/ 752 h 758"/>
                <a:gd name="T40" fmla="*/ 249 w 761"/>
                <a:gd name="T41" fmla="*/ 735 h 758"/>
                <a:gd name="T42" fmla="*/ 190 w 761"/>
                <a:gd name="T43" fmla="*/ 707 h 758"/>
                <a:gd name="T44" fmla="*/ 136 w 761"/>
                <a:gd name="T45" fmla="*/ 670 h 758"/>
                <a:gd name="T46" fmla="*/ 91 w 761"/>
                <a:gd name="T47" fmla="*/ 624 h 758"/>
                <a:gd name="T48" fmla="*/ 54 w 761"/>
                <a:gd name="T49" fmla="*/ 571 h 758"/>
                <a:gd name="T50" fmla="*/ 26 w 761"/>
                <a:gd name="T51" fmla="*/ 512 h 758"/>
                <a:gd name="T52" fmla="*/ 8 w 761"/>
                <a:gd name="T53" fmla="*/ 447 h 758"/>
                <a:gd name="T54" fmla="*/ 0 w 761"/>
                <a:gd name="T55" fmla="*/ 378 h 758"/>
                <a:gd name="T56" fmla="*/ 8 w 761"/>
                <a:gd name="T57" fmla="*/ 311 h 758"/>
                <a:gd name="T58" fmla="*/ 26 w 761"/>
                <a:gd name="T59" fmla="*/ 246 h 758"/>
                <a:gd name="T60" fmla="*/ 54 w 761"/>
                <a:gd name="T61" fmla="*/ 187 h 758"/>
                <a:gd name="T62" fmla="*/ 91 w 761"/>
                <a:gd name="T63" fmla="*/ 134 h 758"/>
                <a:gd name="T64" fmla="*/ 136 w 761"/>
                <a:gd name="T65" fmla="*/ 89 h 758"/>
                <a:gd name="T66" fmla="*/ 190 w 761"/>
                <a:gd name="T67" fmla="*/ 51 h 758"/>
                <a:gd name="T68" fmla="*/ 249 w 761"/>
                <a:gd name="T69" fmla="*/ 24 h 758"/>
                <a:gd name="T70" fmla="*/ 312 w 761"/>
                <a:gd name="T71" fmla="*/ 6 h 758"/>
                <a:gd name="T72" fmla="*/ 381 w 761"/>
                <a:gd name="T7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1" h="758">
                  <a:moveTo>
                    <a:pt x="381" y="0"/>
                  </a:moveTo>
                  <a:lnTo>
                    <a:pt x="450" y="6"/>
                  </a:lnTo>
                  <a:lnTo>
                    <a:pt x="513" y="24"/>
                  </a:lnTo>
                  <a:lnTo>
                    <a:pt x="572" y="51"/>
                  </a:lnTo>
                  <a:lnTo>
                    <a:pt x="625" y="89"/>
                  </a:lnTo>
                  <a:lnTo>
                    <a:pt x="670" y="134"/>
                  </a:lnTo>
                  <a:lnTo>
                    <a:pt x="708" y="187"/>
                  </a:lnTo>
                  <a:lnTo>
                    <a:pt x="737" y="246"/>
                  </a:lnTo>
                  <a:lnTo>
                    <a:pt x="755" y="311"/>
                  </a:lnTo>
                  <a:lnTo>
                    <a:pt x="761" y="378"/>
                  </a:lnTo>
                  <a:lnTo>
                    <a:pt x="755" y="447"/>
                  </a:lnTo>
                  <a:lnTo>
                    <a:pt x="737" y="512"/>
                  </a:lnTo>
                  <a:lnTo>
                    <a:pt x="708" y="571"/>
                  </a:lnTo>
                  <a:lnTo>
                    <a:pt x="670" y="624"/>
                  </a:lnTo>
                  <a:lnTo>
                    <a:pt x="625" y="670"/>
                  </a:lnTo>
                  <a:lnTo>
                    <a:pt x="572" y="707"/>
                  </a:lnTo>
                  <a:lnTo>
                    <a:pt x="513" y="735"/>
                  </a:lnTo>
                  <a:lnTo>
                    <a:pt x="450" y="752"/>
                  </a:lnTo>
                  <a:lnTo>
                    <a:pt x="381" y="758"/>
                  </a:lnTo>
                  <a:lnTo>
                    <a:pt x="312" y="752"/>
                  </a:lnTo>
                  <a:lnTo>
                    <a:pt x="249" y="735"/>
                  </a:lnTo>
                  <a:lnTo>
                    <a:pt x="190" y="707"/>
                  </a:lnTo>
                  <a:lnTo>
                    <a:pt x="136" y="670"/>
                  </a:lnTo>
                  <a:lnTo>
                    <a:pt x="91" y="624"/>
                  </a:lnTo>
                  <a:lnTo>
                    <a:pt x="54" y="571"/>
                  </a:lnTo>
                  <a:lnTo>
                    <a:pt x="26" y="512"/>
                  </a:lnTo>
                  <a:lnTo>
                    <a:pt x="8" y="447"/>
                  </a:lnTo>
                  <a:lnTo>
                    <a:pt x="0" y="378"/>
                  </a:lnTo>
                  <a:lnTo>
                    <a:pt x="8" y="311"/>
                  </a:lnTo>
                  <a:lnTo>
                    <a:pt x="26" y="246"/>
                  </a:lnTo>
                  <a:lnTo>
                    <a:pt x="54" y="187"/>
                  </a:lnTo>
                  <a:lnTo>
                    <a:pt x="91" y="134"/>
                  </a:lnTo>
                  <a:lnTo>
                    <a:pt x="136" y="89"/>
                  </a:lnTo>
                  <a:lnTo>
                    <a:pt x="190" y="51"/>
                  </a:lnTo>
                  <a:lnTo>
                    <a:pt x="249" y="24"/>
                  </a:lnTo>
                  <a:lnTo>
                    <a:pt x="312" y="6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Freeform 258"/>
            <p:cNvSpPr>
              <a:spLocks/>
            </p:cNvSpPr>
            <p:nvPr/>
          </p:nvSpPr>
          <p:spPr bwMode="auto">
            <a:xfrm>
              <a:off x="5705359" y="1644743"/>
              <a:ext cx="310838" cy="314350"/>
            </a:xfrm>
            <a:custGeom>
              <a:avLst/>
              <a:gdLst>
                <a:gd name="T0" fmla="*/ 12 w 354"/>
                <a:gd name="T1" fmla="*/ 0 h 356"/>
                <a:gd name="T2" fmla="*/ 73 w 354"/>
                <a:gd name="T3" fmla="*/ 6 h 356"/>
                <a:gd name="T4" fmla="*/ 132 w 354"/>
                <a:gd name="T5" fmla="*/ 21 h 356"/>
                <a:gd name="T6" fmla="*/ 185 w 354"/>
                <a:gd name="T7" fmla="*/ 47 h 356"/>
                <a:gd name="T8" fmla="*/ 232 w 354"/>
                <a:gd name="T9" fmla="*/ 80 h 356"/>
                <a:gd name="T10" fmla="*/ 274 w 354"/>
                <a:gd name="T11" fmla="*/ 122 h 356"/>
                <a:gd name="T12" fmla="*/ 309 w 354"/>
                <a:gd name="T13" fmla="*/ 171 h 356"/>
                <a:gd name="T14" fmla="*/ 333 w 354"/>
                <a:gd name="T15" fmla="*/ 224 h 356"/>
                <a:gd name="T16" fmla="*/ 351 w 354"/>
                <a:gd name="T17" fmla="*/ 281 h 356"/>
                <a:gd name="T18" fmla="*/ 354 w 354"/>
                <a:gd name="T19" fmla="*/ 342 h 356"/>
                <a:gd name="T20" fmla="*/ 354 w 354"/>
                <a:gd name="T21" fmla="*/ 348 h 356"/>
                <a:gd name="T22" fmla="*/ 352 w 354"/>
                <a:gd name="T23" fmla="*/ 352 h 356"/>
                <a:gd name="T24" fmla="*/ 349 w 354"/>
                <a:gd name="T25" fmla="*/ 354 h 356"/>
                <a:gd name="T26" fmla="*/ 343 w 354"/>
                <a:gd name="T27" fmla="*/ 356 h 356"/>
                <a:gd name="T28" fmla="*/ 339 w 354"/>
                <a:gd name="T29" fmla="*/ 354 h 356"/>
                <a:gd name="T30" fmla="*/ 335 w 354"/>
                <a:gd name="T31" fmla="*/ 352 h 356"/>
                <a:gd name="T32" fmla="*/ 333 w 354"/>
                <a:gd name="T33" fmla="*/ 348 h 356"/>
                <a:gd name="T34" fmla="*/ 331 w 354"/>
                <a:gd name="T35" fmla="*/ 342 h 356"/>
                <a:gd name="T36" fmla="*/ 327 w 354"/>
                <a:gd name="T37" fmla="*/ 291 h 356"/>
                <a:gd name="T38" fmla="*/ 315 w 354"/>
                <a:gd name="T39" fmla="*/ 242 h 356"/>
                <a:gd name="T40" fmla="*/ 295 w 354"/>
                <a:gd name="T41" fmla="*/ 197 h 356"/>
                <a:gd name="T42" fmla="*/ 270 w 354"/>
                <a:gd name="T43" fmla="*/ 155 h 356"/>
                <a:gd name="T44" fmla="*/ 238 w 354"/>
                <a:gd name="T45" fmla="*/ 118 h 356"/>
                <a:gd name="T46" fmla="*/ 201 w 354"/>
                <a:gd name="T47" fmla="*/ 86 h 356"/>
                <a:gd name="T48" fmla="*/ 159 w 354"/>
                <a:gd name="T49" fmla="*/ 59 h 356"/>
                <a:gd name="T50" fmla="*/ 112 w 354"/>
                <a:gd name="T51" fmla="*/ 41 h 356"/>
                <a:gd name="T52" fmla="*/ 63 w 354"/>
                <a:gd name="T53" fmla="*/ 27 h 356"/>
                <a:gd name="T54" fmla="*/ 12 w 354"/>
                <a:gd name="T55" fmla="*/ 23 h 356"/>
                <a:gd name="T56" fmla="*/ 8 w 354"/>
                <a:gd name="T57" fmla="*/ 23 h 356"/>
                <a:gd name="T58" fmla="*/ 4 w 354"/>
                <a:gd name="T59" fmla="*/ 21 h 356"/>
                <a:gd name="T60" fmla="*/ 0 w 354"/>
                <a:gd name="T61" fmla="*/ 17 h 356"/>
                <a:gd name="T62" fmla="*/ 0 w 354"/>
                <a:gd name="T63" fmla="*/ 11 h 356"/>
                <a:gd name="T64" fmla="*/ 0 w 354"/>
                <a:gd name="T65" fmla="*/ 8 h 356"/>
                <a:gd name="T66" fmla="*/ 4 w 354"/>
                <a:gd name="T67" fmla="*/ 4 h 356"/>
                <a:gd name="T68" fmla="*/ 8 w 354"/>
                <a:gd name="T69" fmla="*/ 2 h 356"/>
                <a:gd name="T70" fmla="*/ 12 w 354"/>
                <a:gd name="T7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4" h="356">
                  <a:moveTo>
                    <a:pt x="12" y="0"/>
                  </a:moveTo>
                  <a:lnTo>
                    <a:pt x="73" y="6"/>
                  </a:lnTo>
                  <a:lnTo>
                    <a:pt x="132" y="21"/>
                  </a:lnTo>
                  <a:lnTo>
                    <a:pt x="185" y="47"/>
                  </a:lnTo>
                  <a:lnTo>
                    <a:pt x="232" y="80"/>
                  </a:lnTo>
                  <a:lnTo>
                    <a:pt x="274" y="122"/>
                  </a:lnTo>
                  <a:lnTo>
                    <a:pt x="309" y="171"/>
                  </a:lnTo>
                  <a:lnTo>
                    <a:pt x="333" y="224"/>
                  </a:lnTo>
                  <a:lnTo>
                    <a:pt x="351" y="281"/>
                  </a:lnTo>
                  <a:lnTo>
                    <a:pt x="354" y="342"/>
                  </a:lnTo>
                  <a:lnTo>
                    <a:pt x="354" y="348"/>
                  </a:lnTo>
                  <a:lnTo>
                    <a:pt x="352" y="352"/>
                  </a:lnTo>
                  <a:lnTo>
                    <a:pt x="349" y="354"/>
                  </a:lnTo>
                  <a:lnTo>
                    <a:pt x="343" y="356"/>
                  </a:lnTo>
                  <a:lnTo>
                    <a:pt x="339" y="354"/>
                  </a:lnTo>
                  <a:lnTo>
                    <a:pt x="335" y="352"/>
                  </a:lnTo>
                  <a:lnTo>
                    <a:pt x="333" y="348"/>
                  </a:lnTo>
                  <a:lnTo>
                    <a:pt x="331" y="342"/>
                  </a:lnTo>
                  <a:lnTo>
                    <a:pt x="327" y="291"/>
                  </a:lnTo>
                  <a:lnTo>
                    <a:pt x="315" y="242"/>
                  </a:lnTo>
                  <a:lnTo>
                    <a:pt x="295" y="197"/>
                  </a:lnTo>
                  <a:lnTo>
                    <a:pt x="270" y="155"/>
                  </a:lnTo>
                  <a:lnTo>
                    <a:pt x="238" y="118"/>
                  </a:lnTo>
                  <a:lnTo>
                    <a:pt x="201" y="86"/>
                  </a:lnTo>
                  <a:lnTo>
                    <a:pt x="159" y="59"/>
                  </a:lnTo>
                  <a:lnTo>
                    <a:pt x="112" y="41"/>
                  </a:lnTo>
                  <a:lnTo>
                    <a:pt x="63" y="27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Text Placeholder 3"/>
            <p:cNvSpPr txBox="1">
              <a:spLocks/>
            </p:cNvSpPr>
            <p:nvPr/>
          </p:nvSpPr>
          <p:spPr>
            <a:xfrm>
              <a:off x="5473187" y="1770016"/>
              <a:ext cx="485418" cy="355322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 anchorCtr="0">
              <a:no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en-US" sz="3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04</a:t>
              </a:r>
            </a:p>
          </p:txBody>
        </p:sp>
      </p:grpSp>
      <p:sp>
        <p:nvSpPr>
          <p:cNvPr id="80" name="Freeform 342"/>
          <p:cNvSpPr>
            <a:spLocks/>
          </p:cNvSpPr>
          <p:nvPr/>
        </p:nvSpPr>
        <p:spPr bwMode="auto">
          <a:xfrm>
            <a:off x="7973144" y="2827273"/>
            <a:ext cx="676691" cy="39807"/>
          </a:xfrm>
          <a:custGeom>
            <a:avLst/>
            <a:gdLst>
              <a:gd name="T0" fmla="*/ 15 w 404"/>
              <a:gd name="T1" fmla="*/ 0 h 34"/>
              <a:gd name="T2" fmla="*/ 386 w 404"/>
              <a:gd name="T3" fmla="*/ 0 h 34"/>
              <a:gd name="T4" fmla="*/ 394 w 404"/>
              <a:gd name="T5" fmla="*/ 2 h 34"/>
              <a:gd name="T6" fmla="*/ 400 w 404"/>
              <a:gd name="T7" fmla="*/ 4 h 34"/>
              <a:gd name="T8" fmla="*/ 402 w 404"/>
              <a:gd name="T9" fmla="*/ 10 h 34"/>
              <a:gd name="T10" fmla="*/ 404 w 404"/>
              <a:gd name="T11" fmla="*/ 16 h 34"/>
              <a:gd name="T12" fmla="*/ 402 w 404"/>
              <a:gd name="T13" fmla="*/ 24 h 34"/>
              <a:gd name="T14" fmla="*/ 400 w 404"/>
              <a:gd name="T15" fmla="*/ 30 h 34"/>
              <a:gd name="T16" fmla="*/ 394 w 404"/>
              <a:gd name="T17" fmla="*/ 32 h 34"/>
              <a:gd name="T18" fmla="*/ 386 w 404"/>
              <a:gd name="T19" fmla="*/ 34 h 34"/>
              <a:gd name="T20" fmla="*/ 15 w 404"/>
              <a:gd name="T21" fmla="*/ 34 h 34"/>
              <a:gd name="T22" fmla="*/ 9 w 404"/>
              <a:gd name="T23" fmla="*/ 32 h 34"/>
              <a:gd name="T24" fmla="*/ 4 w 404"/>
              <a:gd name="T25" fmla="*/ 30 h 34"/>
              <a:gd name="T26" fmla="*/ 0 w 404"/>
              <a:gd name="T27" fmla="*/ 24 h 34"/>
              <a:gd name="T28" fmla="*/ 0 w 404"/>
              <a:gd name="T29" fmla="*/ 16 h 34"/>
              <a:gd name="T30" fmla="*/ 0 w 404"/>
              <a:gd name="T31" fmla="*/ 10 h 34"/>
              <a:gd name="T32" fmla="*/ 4 w 404"/>
              <a:gd name="T33" fmla="*/ 4 h 34"/>
              <a:gd name="T34" fmla="*/ 9 w 404"/>
              <a:gd name="T35" fmla="*/ 2 h 34"/>
              <a:gd name="T36" fmla="*/ 15 w 404"/>
              <a:gd name="T3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4" h="34">
                <a:moveTo>
                  <a:pt x="15" y="0"/>
                </a:moveTo>
                <a:lnTo>
                  <a:pt x="386" y="0"/>
                </a:lnTo>
                <a:lnTo>
                  <a:pt x="394" y="2"/>
                </a:lnTo>
                <a:lnTo>
                  <a:pt x="400" y="4"/>
                </a:lnTo>
                <a:lnTo>
                  <a:pt x="402" y="10"/>
                </a:lnTo>
                <a:lnTo>
                  <a:pt x="404" y="16"/>
                </a:lnTo>
                <a:lnTo>
                  <a:pt x="402" y="24"/>
                </a:lnTo>
                <a:lnTo>
                  <a:pt x="400" y="30"/>
                </a:lnTo>
                <a:lnTo>
                  <a:pt x="394" y="32"/>
                </a:lnTo>
                <a:lnTo>
                  <a:pt x="386" y="34"/>
                </a:lnTo>
                <a:lnTo>
                  <a:pt x="15" y="34"/>
                </a:lnTo>
                <a:lnTo>
                  <a:pt x="9" y="32"/>
                </a:lnTo>
                <a:lnTo>
                  <a:pt x="4" y="30"/>
                </a:lnTo>
                <a:lnTo>
                  <a:pt x="0" y="24"/>
                </a:lnTo>
                <a:lnTo>
                  <a:pt x="0" y="16"/>
                </a:lnTo>
                <a:lnTo>
                  <a:pt x="0" y="10"/>
                </a:lnTo>
                <a:lnTo>
                  <a:pt x="4" y="4"/>
                </a:lnTo>
                <a:lnTo>
                  <a:pt x="9" y="2"/>
                </a:lnTo>
                <a:lnTo>
                  <a:pt x="15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1" name="Group 52"/>
          <p:cNvGrpSpPr/>
          <p:nvPr/>
        </p:nvGrpSpPr>
        <p:grpSpPr>
          <a:xfrm>
            <a:off x="3419535" y="1701800"/>
            <a:ext cx="887439" cy="887437"/>
            <a:chOff x="3043046" y="1614888"/>
            <a:chExt cx="665579" cy="665578"/>
          </a:xfrm>
        </p:grpSpPr>
        <p:sp>
          <p:nvSpPr>
            <p:cNvPr id="82" name="Freeform 362"/>
            <p:cNvSpPr>
              <a:spLocks/>
            </p:cNvSpPr>
            <p:nvPr/>
          </p:nvSpPr>
          <p:spPr bwMode="auto">
            <a:xfrm>
              <a:off x="3043046" y="1614888"/>
              <a:ext cx="665579" cy="665578"/>
            </a:xfrm>
            <a:custGeom>
              <a:avLst/>
              <a:gdLst>
                <a:gd name="T0" fmla="*/ 378 w 758"/>
                <a:gd name="T1" fmla="*/ 0 h 758"/>
                <a:gd name="T2" fmla="*/ 447 w 758"/>
                <a:gd name="T3" fmla="*/ 6 h 758"/>
                <a:gd name="T4" fmla="*/ 512 w 758"/>
                <a:gd name="T5" fmla="*/ 24 h 758"/>
                <a:gd name="T6" fmla="*/ 571 w 758"/>
                <a:gd name="T7" fmla="*/ 51 h 758"/>
                <a:gd name="T8" fmla="*/ 624 w 758"/>
                <a:gd name="T9" fmla="*/ 89 h 758"/>
                <a:gd name="T10" fmla="*/ 669 w 758"/>
                <a:gd name="T11" fmla="*/ 134 h 758"/>
                <a:gd name="T12" fmla="*/ 707 w 758"/>
                <a:gd name="T13" fmla="*/ 187 h 758"/>
                <a:gd name="T14" fmla="*/ 734 w 758"/>
                <a:gd name="T15" fmla="*/ 246 h 758"/>
                <a:gd name="T16" fmla="*/ 752 w 758"/>
                <a:gd name="T17" fmla="*/ 311 h 758"/>
                <a:gd name="T18" fmla="*/ 758 w 758"/>
                <a:gd name="T19" fmla="*/ 378 h 758"/>
                <a:gd name="T20" fmla="*/ 752 w 758"/>
                <a:gd name="T21" fmla="*/ 447 h 758"/>
                <a:gd name="T22" fmla="*/ 734 w 758"/>
                <a:gd name="T23" fmla="*/ 512 h 758"/>
                <a:gd name="T24" fmla="*/ 707 w 758"/>
                <a:gd name="T25" fmla="*/ 571 h 758"/>
                <a:gd name="T26" fmla="*/ 669 w 758"/>
                <a:gd name="T27" fmla="*/ 624 h 758"/>
                <a:gd name="T28" fmla="*/ 624 w 758"/>
                <a:gd name="T29" fmla="*/ 670 h 758"/>
                <a:gd name="T30" fmla="*/ 571 w 758"/>
                <a:gd name="T31" fmla="*/ 707 h 758"/>
                <a:gd name="T32" fmla="*/ 512 w 758"/>
                <a:gd name="T33" fmla="*/ 735 h 758"/>
                <a:gd name="T34" fmla="*/ 447 w 758"/>
                <a:gd name="T35" fmla="*/ 752 h 758"/>
                <a:gd name="T36" fmla="*/ 378 w 758"/>
                <a:gd name="T37" fmla="*/ 758 h 758"/>
                <a:gd name="T38" fmla="*/ 311 w 758"/>
                <a:gd name="T39" fmla="*/ 752 h 758"/>
                <a:gd name="T40" fmla="*/ 246 w 758"/>
                <a:gd name="T41" fmla="*/ 735 h 758"/>
                <a:gd name="T42" fmla="*/ 187 w 758"/>
                <a:gd name="T43" fmla="*/ 707 h 758"/>
                <a:gd name="T44" fmla="*/ 134 w 758"/>
                <a:gd name="T45" fmla="*/ 670 h 758"/>
                <a:gd name="T46" fmla="*/ 88 w 758"/>
                <a:gd name="T47" fmla="*/ 624 h 758"/>
                <a:gd name="T48" fmla="*/ 51 w 758"/>
                <a:gd name="T49" fmla="*/ 571 h 758"/>
                <a:gd name="T50" fmla="*/ 23 w 758"/>
                <a:gd name="T51" fmla="*/ 512 h 758"/>
                <a:gd name="T52" fmla="*/ 5 w 758"/>
                <a:gd name="T53" fmla="*/ 447 h 758"/>
                <a:gd name="T54" fmla="*/ 0 w 758"/>
                <a:gd name="T55" fmla="*/ 378 h 758"/>
                <a:gd name="T56" fmla="*/ 5 w 758"/>
                <a:gd name="T57" fmla="*/ 311 h 758"/>
                <a:gd name="T58" fmla="*/ 23 w 758"/>
                <a:gd name="T59" fmla="*/ 246 h 758"/>
                <a:gd name="T60" fmla="*/ 51 w 758"/>
                <a:gd name="T61" fmla="*/ 187 h 758"/>
                <a:gd name="T62" fmla="*/ 88 w 758"/>
                <a:gd name="T63" fmla="*/ 134 h 758"/>
                <a:gd name="T64" fmla="*/ 134 w 758"/>
                <a:gd name="T65" fmla="*/ 89 h 758"/>
                <a:gd name="T66" fmla="*/ 187 w 758"/>
                <a:gd name="T67" fmla="*/ 51 h 758"/>
                <a:gd name="T68" fmla="*/ 246 w 758"/>
                <a:gd name="T69" fmla="*/ 24 h 758"/>
                <a:gd name="T70" fmla="*/ 311 w 758"/>
                <a:gd name="T71" fmla="*/ 6 h 758"/>
                <a:gd name="T72" fmla="*/ 378 w 758"/>
                <a:gd name="T7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8" h="758">
                  <a:moveTo>
                    <a:pt x="378" y="0"/>
                  </a:moveTo>
                  <a:lnTo>
                    <a:pt x="447" y="6"/>
                  </a:lnTo>
                  <a:lnTo>
                    <a:pt x="512" y="24"/>
                  </a:lnTo>
                  <a:lnTo>
                    <a:pt x="571" y="51"/>
                  </a:lnTo>
                  <a:lnTo>
                    <a:pt x="624" y="89"/>
                  </a:lnTo>
                  <a:lnTo>
                    <a:pt x="669" y="134"/>
                  </a:lnTo>
                  <a:lnTo>
                    <a:pt x="707" y="187"/>
                  </a:lnTo>
                  <a:lnTo>
                    <a:pt x="734" y="246"/>
                  </a:lnTo>
                  <a:lnTo>
                    <a:pt x="752" y="311"/>
                  </a:lnTo>
                  <a:lnTo>
                    <a:pt x="758" y="378"/>
                  </a:lnTo>
                  <a:lnTo>
                    <a:pt x="752" y="447"/>
                  </a:lnTo>
                  <a:lnTo>
                    <a:pt x="734" y="512"/>
                  </a:lnTo>
                  <a:lnTo>
                    <a:pt x="707" y="571"/>
                  </a:lnTo>
                  <a:lnTo>
                    <a:pt x="669" y="624"/>
                  </a:lnTo>
                  <a:lnTo>
                    <a:pt x="624" y="670"/>
                  </a:lnTo>
                  <a:lnTo>
                    <a:pt x="571" y="707"/>
                  </a:lnTo>
                  <a:lnTo>
                    <a:pt x="512" y="735"/>
                  </a:lnTo>
                  <a:lnTo>
                    <a:pt x="447" y="752"/>
                  </a:lnTo>
                  <a:lnTo>
                    <a:pt x="378" y="758"/>
                  </a:lnTo>
                  <a:lnTo>
                    <a:pt x="311" y="752"/>
                  </a:lnTo>
                  <a:lnTo>
                    <a:pt x="246" y="735"/>
                  </a:lnTo>
                  <a:lnTo>
                    <a:pt x="187" y="707"/>
                  </a:lnTo>
                  <a:lnTo>
                    <a:pt x="134" y="670"/>
                  </a:lnTo>
                  <a:lnTo>
                    <a:pt x="88" y="624"/>
                  </a:lnTo>
                  <a:lnTo>
                    <a:pt x="51" y="571"/>
                  </a:lnTo>
                  <a:lnTo>
                    <a:pt x="23" y="512"/>
                  </a:lnTo>
                  <a:lnTo>
                    <a:pt x="5" y="447"/>
                  </a:lnTo>
                  <a:lnTo>
                    <a:pt x="0" y="378"/>
                  </a:lnTo>
                  <a:lnTo>
                    <a:pt x="5" y="311"/>
                  </a:lnTo>
                  <a:lnTo>
                    <a:pt x="23" y="246"/>
                  </a:lnTo>
                  <a:lnTo>
                    <a:pt x="51" y="187"/>
                  </a:lnTo>
                  <a:lnTo>
                    <a:pt x="88" y="134"/>
                  </a:lnTo>
                  <a:lnTo>
                    <a:pt x="134" y="89"/>
                  </a:lnTo>
                  <a:lnTo>
                    <a:pt x="187" y="51"/>
                  </a:lnTo>
                  <a:lnTo>
                    <a:pt x="246" y="24"/>
                  </a:lnTo>
                  <a:lnTo>
                    <a:pt x="311" y="6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Freeform 363"/>
            <p:cNvSpPr>
              <a:spLocks/>
            </p:cNvSpPr>
            <p:nvPr/>
          </p:nvSpPr>
          <p:spPr bwMode="auto">
            <a:xfrm>
              <a:off x="3364420" y="1644743"/>
              <a:ext cx="312593" cy="314350"/>
            </a:xfrm>
            <a:custGeom>
              <a:avLst/>
              <a:gdLst>
                <a:gd name="T0" fmla="*/ 12 w 357"/>
                <a:gd name="T1" fmla="*/ 0 h 356"/>
                <a:gd name="T2" fmla="*/ 75 w 357"/>
                <a:gd name="T3" fmla="*/ 6 h 356"/>
                <a:gd name="T4" fmla="*/ 132 w 357"/>
                <a:gd name="T5" fmla="*/ 21 h 356"/>
                <a:gd name="T6" fmla="*/ 185 w 357"/>
                <a:gd name="T7" fmla="*/ 47 h 356"/>
                <a:gd name="T8" fmla="*/ 234 w 357"/>
                <a:gd name="T9" fmla="*/ 80 h 356"/>
                <a:gd name="T10" fmla="*/ 276 w 357"/>
                <a:gd name="T11" fmla="*/ 122 h 356"/>
                <a:gd name="T12" fmla="*/ 309 w 357"/>
                <a:gd name="T13" fmla="*/ 171 h 356"/>
                <a:gd name="T14" fmla="*/ 335 w 357"/>
                <a:gd name="T15" fmla="*/ 224 h 356"/>
                <a:gd name="T16" fmla="*/ 351 w 357"/>
                <a:gd name="T17" fmla="*/ 281 h 356"/>
                <a:gd name="T18" fmla="*/ 357 w 357"/>
                <a:gd name="T19" fmla="*/ 342 h 356"/>
                <a:gd name="T20" fmla="*/ 355 w 357"/>
                <a:gd name="T21" fmla="*/ 348 h 356"/>
                <a:gd name="T22" fmla="*/ 353 w 357"/>
                <a:gd name="T23" fmla="*/ 352 h 356"/>
                <a:gd name="T24" fmla="*/ 349 w 357"/>
                <a:gd name="T25" fmla="*/ 354 h 356"/>
                <a:gd name="T26" fmla="*/ 345 w 357"/>
                <a:gd name="T27" fmla="*/ 356 h 356"/>
                <a:gd name="T28" fmla="*/ 339 w 357"/>
                <a:gd name="T29" fmla="*/ 354 h 356"/>
                <a:gd name="T30" fmla="*/ 335 w 357"/>
                <a:gd name="T31" fmla="*/ 352 h 356"/>
                <a:gd name="T32" fmla="*/ 333 w 357"/>
                <a:gd name="T33" fmla="*/ 348 h 356"/>
                <a:gd name="T34" fmla="*/ 333 w 357"/>
                <a:gd name="T35" fmla="*/ 342 h 356"/>
                <a:gd name="T36" fmla="*/ 327 w 357"/>
                <a:gd name="T37" fmla="*/ 291 h 356"/>
                <a:gd name="T38" fmla="*/ 315 w 357"/>
                <a:gd name="T39" fmla="*/ 242 h 356"/>
                <a:gd name="T40" fmla="*/ 296 w 357"/>
                <a:gd name="T41" fmla="*/ 197 h 356"/>
                <a:gd name="T42" fmla="*/ 270 w 357"/>
                <a:gd name="T43" fmla="*/ 155 h 356"/>
                <a:gd name="T44" fmla="*/ 238 w 357"/>
                <a:gd name="T45" fmla="*/ 118 h 356"/>
                <a:gd name="T46" fmla="*/ 201 w 357"/>
                <a:gd name="T47" fmla="*/ 86 h 356"/>
                <a:gd name="T48" fmla="*/ 160 w 357"/>
                <a:gd name="T49" fmla="*/ 59 h 356"/>
                <a:gd name="T50" fmla="*/ 114 w 357"/>
                <a:gd name="T51" fmla="*/ 41 h 356"/>
                <a:gd name="T52" fmla="*/ 65 w 357"/>
                <a:gd name="T53" fmla="*/ 27 h 356"/>
                <a:gd name="T54" fmla="*/ 12 w 357"/>
                <a:gd name="T55" fmla="*/ 23 h 356"/>
                <a:gd name="T56" fmla="*/ 8 w 357"/>
                <a:gd name="T57" fmla="*/ 23 h 356"/>
                <a:gd name="T58" fmla="*/ 4 w 357"/>
                <a:gd name="T59" fmla="*/ 21 h 356"/>
                <a:gd name="T60" fmla="*/ 2 w 357"/>
                <a:gd name="T61" fmla="*/ 17 h 356"/>
                <a:gd name="T62" fmla="*/ 0 w 357"/>
                <a:gd name="T63" fmla="*/ 11 h 356"/>
                <a:gd name="T64" fmla="*/ 2 w 357"/>
                <a:gd name="T65" fmla="*/ 8 h 356"/>
                <a:gd name="T66" fmla="*/ 4 w 357"/>
                <a:gd name="T67" fmla="*/ 4 h 356"/>
                <a:gd name="T68" fmla="*/ 8 w 357"/>
                <a:gd name="T69" fmla="*/ 2 h 356"/>
                <a:gd name="T70" fmla="*/ 12 w 357"/>
                <a:gd name="T7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7" h="356">
                  <a:moveTo>
                    <a:pt x="12" y="0"/>
                  </a:moveTo>
                  <a:lnTo>
                    <a:pt x="75" y="6"/>
                  </a:lnTo>
                  <a:lnTo>
                    <a:pt x="132" y="21"/>
                  </a:lnTo>
                  <a:lnTo>
                    <a:pt x="185" y="47"/>
                  </a:lnTo>
                  <a:lnTo>
                    <a:pt x="234" y="80"/>
                  </a:lnTo>
                  <a:lnTo>
                    <a:pt x="276" y="122"/>
                  </a:lnTo>
                  <a:lnTo>
                    <a:pt x="309" y="171"/>
                  </a:lnTo>
                  <a:lnTo>
                    <a:pt x="335" y="224"/>
                  </a:lnTo>
                  <a:lnTo>
                    <a:pt x="351" y="281"/>
                  </a:lnTo>
                  <a:lnTo>
                    <a:pt x="357" y="342"/>
                  </a:lnTo>
                  <a:lnTo>
                    <a:pt x="355" y="348"/>
                  </a:lnTo>
                  <a:lnTo>
                    <a:pt x="353" y="352"/>
                  </a:lnTo>
                  <a:lnTo>
                    <a:pt x="349" y="354"/>
                  </a:lnTo>
                  <a:lnTo>
                    <a:pt x="345" y="356"/>
                  </a:lnTo>
                  <a:lnTo>
                    <a:pt x="339" y="354"/>
                  </a:lnTo>
                  <a:lnTo>
                    <a:pt x="335" y="352"/>
                  </a:lnTo>
                  <a:lnTo>
                    <a:pt x="333" y="348"/>
                  </a:lnTo>
                  <a:lnTo>
                    <a:pt x="333" y="342"/>
                  </a:lnTo>
                  <a:lnTo>
                    <a:pt x="327" y="291"/>
                  </a:lnTo>
                  <a:lnTo>
                    <a:pt x="315" y="242"/>
                  </a:lnTo>
                  <a:lnTo>
                    <a:pt x="296" y="197"/>
                  </a:lnTo>
                  <a:lnTo>
                    <a:pt x="270" y="155"/>
                  </a:lnTo>
                  <a:lnTo>
                    <a:pt x="238" y="118"/>
                  </a:lnTo>
                  <a:lnTo>
                    <a:pt x="201" y="86"/>
                  </a:lnTo>
                  <a:lnTo>
                    <a:pt x="160" y="59"/>
                  </a:lnTo>
                  <a:lnTo>
                    <a:pt x="114" y="41"/>
                  </a:lnTo>
                  <a:lnTo>
                    <a:pt x="65" y="27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Text Placeholder 3"/>
            <p:cNvSpPr txBox="1">
              <a:spLocks/>
            </p:cNvSpPr>
            <p:nvPr/>
          </p:nvSpPr>
          <p:spPr>
            <a:xfrm>
              <a:off x="3133126" y="1770016"/>
              <a:ext cx="485418" cy="355322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 anchorCtr="0">
              <a:no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en-US" sz="3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02</a:t>
              </a:r>
            </a:p>
          </p:txBody>
        </p:sp>
      </p:grpSp>
      <p:sp>
        <p:nvSpPr>
          <p:cNvPr id="85" name="Freeform 448"/>
          <p:cNvSpPr>
            <a:spLocks/>
          </p:cNvSpPr>
          <p:nvPr/>
        </p:nvSpPr>
        <p:spPr bwMode="auto">
          <a:xfrm>
            <a:off x="3524908" y="2827273"/>
            <a:ext cx="676691" cy="39807"/>
          </a:xfrm>
          <a:custGeom>
            <a:avLst/>
            <a:gdLst>
              <a:gd name="T0" fmla="*/ 18 w 404"/>
              <a:gd name="T1" fmla="*/ 0 h 34"/>
              <a:gd name="T2" fmla="*/ 388 w 404"/>
              <a:gd name="T3" fmla="*/ 0 h 34"/>
              <a:gd name="T4" fmla="*/ 394 w 404"/>
              <a:gd name="T5" fmla="*/ 2 h 34"/>
              <a:gd name="T6" fmla="*/ 400 w 404"/>
              <a:gd name="T7" fmla="*/ 4 h 34"/>
              <a:gd name="T8" fmla="*/ 404 w 404"/>
              <a:gd name="T9" fmla="*/ 10 h 34"/>
              <a:gd name="T10" fmla="*/ 404 w 404"/>
              <a:gd name="T11" fmla="*/ 16 h 34"/>
              <a:gd name="T12" fmla="*/ 404 w 404"/>
              <a:gd name="T13" fmla="*/ 24 h 34"/>
              <a:gd name="T14" fmla="*/ 400 w 404"/>
              <a:gd name="T15" fmla="*/ 30 h 34"/>
              <a:gd name="T16" fmla="*/ 394 w 404"/>
              <a:gd name="T17" fmla="*/ 32 h 34"/>
              <a:gd name="T18" fmla="*/ 388 w 404"/>
              <a:gd name="T19" fmla="*/ 34 h 34"/>
              <a:gd name="T20" fmla="*/ 18 w 404"/>
              <a:gd name="T21" fmla="*/ 34 h 34"/>
              <a:gd name="T22" fmla="*/ 10 w 404"/>
              <a:gd name="T23" fmla="*/ 32 h 34"/>
              <a:gd name="T24" fmla="*/ 4 w 404"/>
              <a:gd name="T25" fmla="*/ 30 h 34"/>
              <a:gd name="T26" fmla="*/ 2 w 404"/>
              <a:gd name="T27" fmla="*/ 24 h 34"/>
              <a:gd name="T28" fmla="*/ 0 w 404"/>
              <a:gd name="T29" fmla="*/ 16 h 34"/>
              <a:gd name="T30" fmla="*/ 2 w 404"/>
              <a:gd name="T31" fmla="*/ 10 h 34"/>
              <a:gd name="T32" fmla="*/ 4 w 404"/>
              <a:gd name="T33" fmla="*/ 4 h 34"/>
              <a:gd name="T34" fmla="*/ 10 w 404"/>
              <a:gd name="T35" fmla="*/ 2 h 34"/>
              <a:gd name="T36" fmla="*/ 18 w 404"/>
              <a:gd name="T3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4" h="34">
                <a:moveTo>
                  <a:pt x="18" y="0"/>
                </a:moveTo>
                <a:lnTo>
                  <a:pt x="388" y="0"/>
                </a:lnTo>
                <a:lnTo>
                  <a:pt x="394" y="2"/>
                </a:lnTo>
                <a:lnTo>
                  <a:pt x="400" y="4"/>
                </a:lnTo>
                <a:lnTo>
                  <a:pt x="404" y="10"/>
                </a:lnTo>
                <a:lnTo>
                  <a:pt x="404" y="16"/>
                </a:lnTo>
                <a:lnTo>
                  <a:pt x="404" y="24"/>
                </a:lnTo>
                <a:lnTo>
                  <a:pt x="400" y="30"/>
                </a:lnTo>
                <a:lnTo>
                  <a:pt x="394" y="32"/>
                </a:lnTo>
                <a:lnTo>
                  <a:pt x="388" y="34"/>
                </a:lnTo>
                <a:lnTo>
                  <a:pt x="18" y="34"/>
                </a:lnTo>
                <a:lnTo>
                  <a:pt x="10" y="32"/>
                </a:lnTo>
                <a:lnTo>
                  <a:pt x="4" y="30"/>
                </a:lnTo>
                <a:lnTo>
                  <a:pt x="2" y="24"/>
                </a:lnTo>
                <a:lnTo>
                  <a:pt x="0" y="16"/>
                </a:lnTo>
                <a:lnTo>
                  <a:pt x="2" y="10"/>
                </a:lnTo>
                <a:lnTo>
                  <a:pt x="4" y="4"/>
                </a:lnTo>
                <a:lnTo>
                  <a:pt x="10" y="2"/>
                </a:lnTo>
                <a:lnTo>
                  <a:pt x="18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6" name="Group 3"/>
          <p:cNvGrpSpPr/>
          <p:nvPr/>
        </p:nvGrpSpPr>
        <p:grpSpPr>
          <a:xfrm>
            <a:off x="1203394" y="1701800"/>
            <a:ext cx="887439" cy="887437"/>
            <a:chOff x="902545" y="1614888"/>
            <a:chExt cx="665579" cy="665578"/>
          </a:xfrm>
        </p:grpSpPr>
        <p:sp>
          <p:nvSpPr>
            <p:cNvPr id="87" name="Freeform 474"/>
            <p:cNvSpPr>
              <a:spLocks/>
            </p:cNvSpPr>
            <p:nvPr/>
          </p:nvSpPr>
          <p:spPr bwMode="auto">
            <a:xfrm>
              <a:off x="902545" y="1614888"/>
              <a:ext cx="665579" cy="665578"/>
            </a:xfrm>
            <a:custGeom>
              <a:avLst/>
              <a:gdLst>
                <a:gd name="T0" fmla="*/ 379 w 759"/>
                <a:gd name="T1" fmla="*/ 0 h 758"/>
                <a:gd name="T2" fmla="*/ 448 w 759"/>
                <a:gd name="T3" fmla="*/ 6 h 758"/>
                <a:gd name="T4" fmla="*/ 513 w 759"/>
                <a:gd name="T5" fmla="*/ 24 h 758"/>
                <a:gd name="T6" fmla="*/ 572 w 759"/>
                <a:gd name="T7" fmla="*/ 51 h 758"/>
                <a:gd name="T8" fmla="*/ 625 w 759"/>
                <a:gd name="T9" fmla="*/ 89 h 758"/>
                <a:gd name="T10" fmla="*/ 670 w 759"/>
                <a:gd name="T11" fmla="*/ 134 h 758"/>
                <a:gd name="T12" fmla="*/ 708 w 759"/>
                <a:gd name="T13" fmla="*/ 187 h 758"/>
                <a:gd name="T14" fmla="*/ 735 w 759"/>
                <a:gd name="T15" fmla="*/ 246 h 758"/>
                <a:gd name="T16" fmla="*/ 753 w 759"/>
                <a:gd name="T17" fmla="*/ 311 h 758"/>
                <a:gd name="T18" fmla="*/ 759 w 759"/>
                <a:gd name="T19" fmla="*/ 378 h 758"/>
                <a:gd name="T20" fmla="*/ 753 w 759"/>
                <a:gd name="T21" fmla="*/ 447 h 758"/>
                <a:gd name="T22" fmla="*/ 735 w 759"/>
                <a:gd name="T23" fmla="*/ 512 h 758"/>
                <a:gd name="T24" fmla="*/ 708 w 759"/>
                <a:gd name="T25" fmla="*/ 571 h 758"/>
                <a:gd name="T26" fmla="*/ 670 w 759"/>
                <a:gd name="T27" fmla="*/ 624 h 758"/>
                <a:gd name="T28" fmla="*/ 625 w 759"/>
                <a:gd name="T29" fmla="*/ 670 h 758"/>
                <a:gd name="T30" fmla="*/ 572 w 759"/>
                <a:gd name="T31" fmla="*/ 707 h 758"/>
                <a:gd name="T32" fmla="*/ 513 w 759"/>
                <a:gd name="T33" fmla="*/ 735 h 758"/>
                <a:gd name="T34" fmla="*/ 448 w 759"/>
                <a:gd name="T35" fmla="*/ 752 h 758"/>
                <a:gd name="T36" fmla="*/ 379 w 759"/>
                <a:gd name="T37" fmla="*/ 758 h 758"/>
                <a:gd name="T38" fmla="*/ 312 w 759"/>
                <a:gd name="T39" fmla="*/ 752 h 758"/>
                <a:gd name="T40" fmla="*/ 247 w 759"/>
                <a:gd name="T41" fmla="*/ 735 h 758"/>
                <a:gd name="T42" fmla="*/ 188 w 759"/>
                <a:gd name="T43" fmla="*/ 707 h 758"/>
                <a:gd name="T44" fmla="*/ 134 w 759"/>
                <a:gd name="T45" fmla="*/ 670 h 758"/>
                <a:gd name="T46" fmla="*/ 89 w 759"/>
                <a:gd name="T47" fmla="*/ 624 h 758"/>
                <a:gd name="T48" fmla="*/ 52 w 759"/>
                <a:gd name="T49" fmla="*/ 571 h 758"/>
                <a:gd name="T50" fmla="*/ 24 w 759"/>
                <a:gd name="T51" fmla="*/ 512 h 758"/>
                <a:gd name="T52" fmla="*/ 6 w 759"/>
                <a:gd name="T53" fmla="*/ 447 h 758"/>
                <a:gd name="T54" fmla="*/ 0 w 759"/>
                <a:gd name="T55" fmla="*/ 378 h 758"/>
                <a:gd name="T56" fmla="*/ 6 w 759"/>
                <a:gd name="T57" fmla="*/ 311 h 758"/>
                <a:gd name="T58" fmla="*/ 24 w 759"/>
                <a:gd name="T59" fmla="*/ 246 h 758"/>
                <a:gd name="T60" fmla="*/ 52 w 759"/>
                <a:gd name="T61" fmla="*/ 187 h 758"/>
                <a:gd name="T62" fmla="*/ 89 w 759"/>
                <a:gd name="T63" fmla="*/ 134 h 758"/>
                <a:gd name="T64" fmla="*/ 134 w 759"/>
                <a:gd name="T65" fmla="*/ 89 h 758"/>
                <a:gd name="T66" fmla="*/ 188 w 759"/>
                <a:gd name="T67" fmla="*/ 51 h 758"/>
                <a:gd name="T68" fmla="*/ 247 w 759"/>
                <a:gd name="T69" fmla="*/ 24 h 758"/>
                <a:gd name="T70" fmla="*/ 312 w 759"/>
                <a:gd name="T71" fmla="*/ 6 h 758"/>
                <a:gd name="T72" fmla="*/ 379 w 759"/>
                <a:gd name="T7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9" h="758">
                  <a:moveTo>
                    <a:pt x="379" y="0"/>
                  </a:moveTo>
                  <a:lnTo>
                    <a:pt x="448" y="6"/>
                  </a:lnTo>
                  <a:lnTo>
                    <a:pt x="513" y="24"/>
                  </a:lnTo>
                  <a:lnTo>
                    <a:pt x="572" y="51"/>
                  </a:lnTo>
                  <a:lnTo>
                    <a:pt x="625" y="89"/>
                  </a:lnTo>
                  <a:lnTo>
                    <a:pt x="670" y="134"/>
                  </a:lnTo>
                  <a:lnTo>
                    <a:pt x="708" y="187"/>
                  </a:lnTo>
                  <a:lnTo>
                    <a:pt x="735" y="246"/>
                  </a:lnTo>
                  <a:lnTo>
                    <a:pt x="753" y="311"/>
                  </a:lnTo>
                  <a:lnTo>
                    <a:pt x="759" y="378"/>
                  </a:lnTo>
                  <a:lnTo>
                    <a:pt x="753" y="447"/>
                  </a:lnTo>
                  <a:lnTo>
                    <a:pt x="735" y="512"/>
                  </a:lnTo>
                  <a:lnTo>
                    <a:pt x="708" y="571"/>
                  </a:lnTo>
                  <a:lnTo>
                    <a:pt x="670" y="624"/>
                  </a:lnTo>
                  <a:lnTo>
                    <a:pt x="625" y="670"/>
                  </a:lnTo>
                  <a:lnTo>
                    <a:pt x="572" y="707"/>
                  </a:lnTo>
                  <a:lnTo>
                    <a:pt x="513" y="735"/>
                  </a:lnTo>
                  <a:lnTo>
                    <a:pt x="448" y="752"/>
                  </a:lnTo>
                  <a:lnTo>
                    <a:pt x="379" y="758"/>
                  </a:lnTo>
                  <a:lnTo>
                    <a:pt x="312" y="752"/>
                  </a:lnTo>
                  <a:lnTo>
                    <a:pt x="247" y="735"/>
                  </a:lnTo>
                  <a:lnTo>
                    <a:pt x="188" y="707"/>
                  </a:lnTo>
                  <a:lnTo>
                    <a:pt x="134" y="670"/>
                  </a:lnTo>
                  <a:lnTo>
                    <a:pt x="89" y="624"/>
                  </a:lnTo>
                  <a:lnTo>
                    <a:pt x="52" y="571"/>
                  </a:lnTo>
                  <a:lnTo>
                    <a:pt x="24" y="512"/>
                  </a:lnTo>
                  <a:lnTo>
                    <a:pt x="6" y="447"/>
                  </a:lnTo>
                  <a:lnTo>
                    <a:pt x="0" y="378"/>
                  </a:lnTo>
                  <a:lnTo>
                    <a:pt x="6" y="311"/>
                  </a:lnTo>
                  <a:lnTo>
                    <a:pt x="24" y="246"/>
                  </a:lnTo>
                  <a:lnTo>
                    <a:pt x="52" y="187"/>
                  </a:lnTo>
                  <a:lnTo>
                    <a:pt x="89" y="134"/>
                  </a:lnTo>
                  <a:lnTo>
                    <a:pt x="134" y="89"/>
                  </a:lnTo>
                  <a:lnTo>
                    <a:pt x="188" y="51"/>
                  </a:lnTo>
                  <a:lnTo>
                    <a:pt x="247" y="24"/>
                  </a:lnTo>
                  <a:lnTo>
                    <a:pt x="312" y="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Freeform 475"/>
            <p:cNvSpPr>
              <a:spLocks/>
            </p:cNvSpPr>
            <p:nvPr/>
          </p:nvSpPr>
          <p:spPr bwMode="auto">
            <a:xfrm>
              <a:off x="1223919" y="1644743"/>
              <a:ext cx="312593" cy="314350"/>
            </a:xfrm>
            <a:custGeom>
              <a:avLst/>
              <a:gdLst>
                <a:gd name="T0" fmla="*/ 12 w 357"/>
                <a:gd name="T1" fmla="*/ 0 h 356"/>
                <a:gd name="T2" fmla="*/ 75 w 357"/>
                <a:gd name="T3" fmla="*/ 6 h 356"/>
                <a:gd name="T4" fmla="*/ 132 w 357"/>
                <a:gd name="T5" fmla="*/ 21 h 356"/>
                <a:gd name="T6" fmla="*/ 185 w 357"/>
                <a:gd name="T7" fmla="*/ 47 h 356"/>
                <a:gd name="T8" fmla="*/ 234 w 357"/>
                <a:gd name="T9" fmla="*/ 80 h 356"/>
                <a:gd name="T10" fmla="*/ 276 w 357"/>
                <a:gd name="T11" fmla="*/ 122 h 356"/>
                <a:gd name="T12" fmla="*/ 309 w 357"/>
                <a:gd name="T13" fmla="*/ 171 h 356"/>
                <a:gd name="T14" fmla="*/ 335 w 357"/>
                <a:gd name="T15" fmla="*/ 224 h 356"/>
                <a:gd name="T16" fmla="*/ 351 w 357"/>
                <a:gd name="T17" fmla="*/ 281 h 356"/>
                <a:gd name="T18" fmla="*/ 357 w 357"/>
                <a:gd name="T19" fmla="*/ 342 h 356"/>
                <a:gd name="T20" fmla="*/ 355 w 357"/>
                <a:gd name="T21" fmla="*/ 348 h 356"/>
                <a:gd name="T22" fmla="*/ 353 w 357"/>
                <a:gd name="T23" fmla="*/ 352 h 356"/>
                <a:gd name="T24" fmla="*/ 349 w 357"/>
                <a:gd name="T25" fmla="*/ 354 h 356"/>
                <a:gd name="T26" fmla="*/ 345 w 357"/>
                <a:gd name="T27" fmla="*/ 356 h 356"/>
                <a:gd name="T28" fmla="*/ 339 w 357"/>
                <a:gd name="T29" fmla="*/ 354 h 356"/>
                <a:gd name="T30" fmla="*/ 335 w 357"/>
                <a:gd name="T31" fmla="*/ 352 h 356"/>
                <a:gd name="T32" fmla="*/ 333 w 357"/>
                <a:gd name="T33" fmla="*/ 348 h 356"/>
                <a:gd name="T34" fmla="*/ 333 w 357"/>
                <a:gd name="T35" fmla="*/ 342 h 356"/>
                <a:gd name="T36" fmla="*/ 327 w 357"/>
                <a:gd name="T37" fmla="*/ 291 h 356"/>
                <a:gd name="T38" fmla="*/ 315 w 357"/>
                <a:gd name="T39" fmla="*/ 242 h 356"/>
                <a:gd name="T40" fmla="*/ 296 w 357"/>
                <a:gd name="T41" fmla="*/ 197 h 356"/>
                <a:gd name="T42" fmla="*/ 270 w 357"/>
                <a:gd name="T43" fmla="*/ 155 h 356"/>
                <a:gd name="T44" fmla="*/ 238 w 357"/>
                <a:gd name="T45" fmla="*/ 118 h 356"/>
                <a:gd name="T46" fmla="*/ 201 w 357"/>
                <a:gd name="T47" fmla="*/ 86 h 356"/>
                <a:gd name="T48" fmla="*/ 160 w 357"/>
                <a:gd name="T49" fmla="*/ 59 h 356"/>
                <a:gd name="T50" fmla="*/ 114 w 357"/>
                <a:gd name="T51" fmla="*/ 41 h 356"/>
                <a:gd name="T52" fmla="*/ 65 w 357"/>
                <a:gd name="T53" fmla="*/ 27 h 356"/>
                <a:gd name="T54" fmla="*/ 12 w 357"/>
                <a:gd name="T55" fmla="*/ 23 h 356"/>
                <a:gd name="T56" fmla="*/ 8 w 357"/>
                <a:gd name="T57" fmla="*/ 23 h 356"/>
                <a:gd name="T58" fmla="*/ 4 w 357"/>
                <a:gd name="T59" fmla="*/ 21 h 356"/>
                <a:gd name="T60" fmla="*/ 2 w 357"/>
                <a:gd name="T61" fmla="*/ 17 h 356"/>
                <a:gd name="T62" fmla="*/ 0 w 357"/>
                <a:gd name="T63" fmla="*/ 11 h 356"/>
                <a:gd name="T64" fmla="*/ 2 w 357"/>
                <a:gd name="T65" fmla="*/ 8 h 356"/>
                <a:gd name="T66" fmla="*/ 4 w 357"/>
                <a:gd name="T67" fmla="*/ 4 h 356"/>
                <a:gd name="T68" fmla="*/ 8 w 357"/>
                <a:gd name="T69" fmla="*/ 2 h 356"/>
                <a:gd name="T70" fmla="*/ 12 w 357"/>
                <a:gd name="T7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7" h="356">
                  <a:moveTo>
                    <a:pt x="12" y="0"/>
                  </a:moveTo>
                  <a:lnTo>
                    <a:pt x="75" y="6"/>
                  </a:lnTo>
                  <a:lnTo>
                    <a:pt x="132" y="21"/>
                  </a:lnTo>
                  <a:lnTo>
                    <a:pt x="185" y="47"/>
                  </a:lnTo>
                  <a:lnTo>
                    <a:pt x="234" y="80"/>
                  </a:lnTo>
                  <a:lnTo>
                    <a:pt x="276" y="122"/>
                  </a:lnTo>
                  <a:lnTo>
                    <a:pt x="309" y="171"/>
                  </a:lnTo>
                  <a:lnTo>
                    <a:pt x="335" y="224"/>
                  </a:lnTo>
                  <a:lnTo>
                    <a:pt x="351" y="281"/>
                  </a:lnTo>
                  <a:lnTo>
                    <a:pt x="357" y="342"/>
                  </a:lnTo>
                  <a:lnTo>
                    <a:pt x="355" y="348"/>
                  </a:lnTo>
                  <a:lnTo>
                    <a:pt x="353" y="352"/>
                  </a:lnTo>
                  <a:lnTo>
                    <a:pt x="349" y="354"/>
                  </a:lnTo>
                  <a:lnTo>
                    <a:pt x="345" y="356"/>
                  </a:lnTo>
                  <a:lnTo>
                    <a:pt x="339" y="354"/>
                  </a:lnTo>
                  <a:lnTo>
                    <a:pt x="335" y="352"/>
                  </a:lnTo>
                  <a:lnTo>
                    <a:pt x="333" y="348"/>
                  </a:lnTo>
                  <a:lnTo>
                    <a:pt x="333" y="342"/>
                  </a:lnTo>
                  <a:lnTo>
                    <a:pt x="327" y="291"/>
                  </a:lnTo>
                  <a:lnTo>
                    <a:pt x="315" y="242"/>
                  </a:lnTo>
                  <a:lnTo>
                    <a:pt x="296" y="197"/>
                  </a:lnTo>
                  <a:lnTo>
                    <a:pt x="270" y="155"/>
                  </a:lnTo>
                  <a:lnTo>
                    <a:pt x="238" y="118"/>
                  </a:lnTo>
                  <a:lnTo>
                    <a:pt x="201" y="86"/>
                  </a:lnTo>
                  <a:lnTo>
                    <a:pt x="160" y="59"/>
                  </a:lnTo>
                  <a:lnTo>
                    <a:pt x="114" y="41"/>
                  </a:lnTo>
                  <a:lnTo>
                    <a:pt x="65" y="27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Text Placeholder 3"/>
            <p:cNvSpPr txBox="1">
              <a:spLocks/>
            </p:cNvSpPr>
            <p:nvPr/>
          </p:nvSpPr>
          <p:spPr>
            <a:xfrm>
              <a:off x="992625" y="1770016"/>
              <a:ext cx="485418" cy="355322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 anchorCtr="0">
              <a:no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en-US" sz="3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</p:grpSp>
      <p:sp>
        <p:nvSpPr>
          <p:cNvPr id="90" name="Freeform 559"/>
          <p:cNvSpPr>
            <a:spLocks/>
          </p:cNvSpPr>
          <p:nvPr/>
        </p:nvSpPr>
        <p:spPr bwMode="auto">
          <a:xfrm>
            <a:off x="1308767" y="2827273"/>
            <a:ext cx="676691" cy="39807"/>
          </a:xfrm>
          <a:custGeom>
            <a:avLst/>
            <a:gdLst>
              <a:gd name="T0" fmla="*/ 16 w 404"/>
              <a:gd name="T1" fmla="*/ 0 h 34"/>
              <a:gd name="T2" fmla="*/ 388 w 404"/>
              <a:gd name="T3" fmla="*/ 0 h 34"/>
              <a:gd name="T4" fmla="*/ 394 w 404"/>
              <a:gd name="T5" fmla="*/ 2 h 34"/>
              <a:gd name="T6" fmla="*/ 400 w 404"/>
              <a:gd name="T7" fmla="*/ 4 h 34"/>
              <a:gd name="T8" fmla="*/ 404 w 404"/>
              <a:gd name="T9" fmla="*/ 10 h 34"/>
              <a:gd name="T10" fmla="*/ 404 w 404"/>
              <a:gd name="T11" fmla="*/ 16 h 34"/>
              <a:gd name="T12" fmla="*/ 404 w 404"/>
              <a:gd name="T13" fmla="*/ 24 h 34"/>
              <a:gd name="T14" fmla="*/ 400 w 404"/>
              <a:gd name="T15" fmla="*/ 30 h 34"/>
              <a:gd name="T16" fmla="*/ 394 w 404"/>
              <a:gd name="T17" fmla="*/ 32 h 34"/>
              <a:gd name="T18" fmla="*/ 388 w 404"/>
              <a:gd name="T19" fmla="*/ 34 h 34"/>
              <a:gd name="T20" fmla="*/ 16 w 404"/>
              <a:gd name="T21" fmla="*/ 34 h 34"/>
              <a:gd name="T22" fmla="*/ 10 w 404"/>
              <a:gd name="T23" fmla="*/ 32 h 34"/>
              <a:gd name="T24" fmla="*/ 4 w 404"/>
              <a:gd name="T25" fmla="*/ 30 h 34"/>
              <a:gd name="T26" fmla="*/ 2 w 404"/>
              <a:gd name="T27" fmla="*/ 24 h 34"/>
              <a:gd name="T28" fmla="*/ 0 w 404"/>
              <a:gd name="T29" fmla="*/ 16 h 34"/>
              <a:gd name="T30" fmla="*/ 2 w 404"/>
              <a:gd name="T31" fmla="*/ 10 h 34"/>
              <a:gd name="T32" fmla="*/ 4 w 404"/>
              <a:gd name="T33" fmla="*/ 4 h 34"/>
              <a:gd name="T34" fmla="*/ 10 w 404"/>
              <a:gd name="T35" fmla="*/ 2 h 34"/>
              <a:gd name="T36" fmla="*/ 16 w 404"/>
              <a:gd name="T3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4" h="34">
                <a:moveTo>
                  <a:pt x="16" y="0"/>
                </a:moveTo>
                <a:lnTo>
                  <a:pt x="388" y="0"/>
                </a:lnTo>
                <a:lnTo>
                  <a:pt x="394" y="2"/>
                </a:lnTo>
                <a:lnTo>
                  <a:pt x="400" y="4"/>
                </a:lnTo>
                <a:lnTo>
                  <a:pt x="404" y="10"/>
                </a:lnTo>
                <a:lnTo>
                  <a:pt x="404" y="16"/>
                </a:lnTo>
                <a:lnTo>
                  <a:pt x="404" y="24"/>
                </a:lnTo>
                <a:lnTo>
                  <a:pt x="400" y="30"/>
                </a:lnTo>
                <a:lnTo>
                  <a:pt x="394" y="32"/>
                </a:lnTo>
                <a:lnTo>
                  <a:pt x="388" y="34"/>
                </a:lnTo>
                <a:lnTo>
                  <a:pt x="16" y="34"/>
                </a:lnTo>
                <a:lnTo>
                  <a:pt x="10" y="32"/>
                </a:lnTo>
                <a:lnTo>
                  <a:pt x="4" y="30"/>
                </a:lnTo>
                <a:lnTo>
                  <a:pt x="2" y="24"/>
                </a:lnTo>
                <a:lnTo>
                  <a:pt x="0" y="16"/>
                </a:lnTo>
                <a:lnTo>
                  <a:pt x="2" y="10"/>
                </a:lnTo>
                <a:lnTo>
                  <a:pt x="4" y="4"/>
                </a:lnTo>
                <a:lnTo>
                  <a:pt x="10" y="2"/>
                </a:lnTo>
                <a:lnTo>
                  <a:pt x="1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1" name="Group 53"/>
          <p:cNvGrpSpPr/>
          <p:nvPr/>
        </p:nvGrpSpPr>
        <p:grpSpPr>
          <a:xfrm>
            <a:off x="5539121" y="1717022"/>
            <a:ext cx="887439" cy="887437"/>
            <a:chOff x="4175758" y="1614888"/>
            <a:chExt cx="665579" cy="665578"/>
          </a:xfrm>
        </p:grpSpPr>
        <p:sp>
          <p:nvSpPr>
            <p:cNvPr id="92" name="Freeform 586"/>
            <p:cNvSpPr>
              <a:spLocks/>
            </p:cNvSpPr>
            <p:nvPr/>
          </p:nvSpPr>
          <p:spPr bwMode="auto">
            <a:xfrm>
              <a:off x="4175758" y="1614888"/>
              <a:ext cx="665579" cy="665578"/>
            </a:xfrm>
            <a:custGeom>
              <a:avLst/>
              <a:gdLst>
                <a:gd name="T0" fmla="*/ 378 w 759"/>
                <a:gd name="T1" fmla="*/ 0 h 758"/>
                <a:gd name="T2" fmla="*/ 447 w 759"/>
                <a:gd name="T3" fmla="*/ 6 h 758"/>
                <a:gd name="T4" fmla="*/ 512 w 759"/>
                <a:gd name="T5" fmla="*/ 24 h 758"/>
                <a:gd name="T6" fmla="*/ 571 w 759"/>
                <a:gd name="T7" fmla="*/ 51 h 758"/>
                <a:gd name="T8" fmla="*/ 623 w 759"/>
                <a:gd name="T9" fmla="*/ 89 h 758"/>
                <a:gd name="T10" fmla="*/ 670 w 759"/>
                <a:gd name="T11" fmla="*/ 134 h 758"/>
                <a:gd name="T12" fmla="*/ 707 w 759"/>
                <a:gd name="T13" fmla="*/ 187 h 758"/>
                <a:gd name="T14" fmla="*/ 735 w 759"/>
                <a:gd name="T15" fmla="*/ 246 h 758"/>
                <a:gd name="T16" fmla="*/ 753 w 759"/>
                <a:gd name="T17" fmla="*/ 311 h 758"/>
                <a:gd name="T18" fmla="*/ 759 w 759"/>
                <a:gd name="T19" fmla="*/ 378 h 758"/>
                <a:gd name="T20" fmla="*/ 753 w 759"/>
                <a:gd name="T21" fmla="*/ 447 h 758"/>
                <a:gd name="T22" fmla="*/ 735 w 759"/>
                <a:gd name="T23" fmla="*/ 512 h 758"/>
                <a:gd name="T24" fmla="*/ 707 w 759"/>
                <a:gd name="T25" fmla="*/ 571 h 758"/>
                <a:gd name="T26" fmla="*/ 670 w 759"/>
                <a:gd name="T27" fmla="*/ 624 h 758"/>
                <a:gd name="T28" fmla="*/ 623 w 759"/>
                <a:gd name="T29" fmla="*/ 670 h 758"/>
                <a:gd name="T30" fmla="*/ 571 w 759"/>
                <a:gd name="T31" fmla="*/ 707 h 758"/>
                <a:gd name="T32" fmla="*/ 512 w 759"/>
                <a:gd name="T33" fmla="*/ 735 h 758"/>
                <a:gd name="T34" fmla="*/ 447 w 759"/>
                <a:gd name="T35" fmla="*/ 752 h 758"/>
                <a:gd name="T36" fmla="*/ 378 w 759"/>
                <a:gd name="T37" fmla="*/ 758 h 758"/>
                <a:gd name="T38" fmla="*/ 311 w 759"/>
                <a:gd name="T39" fmla="*/ 752 h 758"/>
                <a:gd name="T40" fmla="*/ 246 w 759"/>
                <a:gd name="T41" fmla="*/ 735 h 758"/>
                <a:gd name="T42" fmla="*/ 187 w 759"/>
                <a:gd name="T43" fmla="*/ 707 h 758"/>
                <a:gd name="T44" fmla="*/ 134 w 759"/>
                <a:gd name="T45" fmla="*/ 670 h 758"/>
                <a:gd name="T46" fmla="*/ 89 w 759"/>
                <a:gd name="T47" fmla="*/ 624 h 758"/>
                <a:gd name="T48" fmla="*/ 51 w 759"/>
                <a:gd name="T49" fmla="*/ 571 h 758"/>
                <a:gd name="T50" fmla="*/ 24 w 759"/>
                <a:gd name="T51" fmla="*/ 512 h 758"/>
                <a:gd name="T52" fmla="*/ 6 w 759"/>
                <a:gd name="T53" fmla="*/ 447 h 758"/>
                <a:gd name="T54" fmla="*/ 0 w 759"/>
                <a:gd name="T55" fmla="*/ 378 h 758"/>
                <a:gd name="T56" fmla="*/ 6 w 759"/>
                <a:gd name="T57" fmla="*/ 311 h 758"/>
                <a:gd name="T58" fmla="*/ 24 w 759"/>
                <a:gd name="T59" fmla="*/ 246 h 758"/>
                <a:gd name="T60" fmla="*/ 51 w 759"/>
                <a:gd name="T61" fmla="*/ 187 h 758"/>
                <a:gd name="T62" fmla="*/ 89 w 759"/>
                <a:gd name="T63" fmla="*/ 134 h 758"/>
                <a:gd name="T64" fmla="*/ 134 w 759"/>
                <a:gd name="T65" fmla="*/ 89 h 758"/>
                <a:gd name="T66" fmla="*/ 187 w 759"/>
                <a:gd name="T67" fmla="*/ 51 h 758"/>
                <a:gd name="T68" fmla="*/ 246 w 759"/>
                <a:gd name="T69" fmla="*/ 24 h 758"/>
                <a:gd name="T70" fmla="*/ 311 w 759"/>
                <a:gd name="T71" fmla="*/ 6 h 758"/>
                <a:gd name="T72" fmla="*/ 378 w 759"/>
                <a:gd name="T7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9" h="758">
                  <a:moveTo>
                    <a:pt x="378" y="0"/>
                  </a:moveTo>
                  <a:lnTo>
                    <a:pt x="447" y="6"/>
                  </a:lnTo>
                  <a:lnTo>
                    <a:pt x="512" y="24"/>
                  </a:lnTo>
                  <a:lnTo>
                    <a:pt x="571" y="51"/>
                  </a:lnTo>
                  <a:lnTo>
                    <a:pt x="623" y="89"/>
                  </a:lnTo>
                  <a:lnTo>
                    <a:pt x="670" y="134"/>
                  </a:lnTo>
                  <a:lnTo>
                    <a:pt x="707" y="187"/>
                  </a:lnTo>
                  <a:lnTo>
                    <a:pt x="735" y="246"/>
                  </a:lnTo>
                  <a:lnTo>
                    <a:pt x="753" y="311"/>
                  </a:lnTo>
                  <a:lnTo>
                    <a:pt x="759" y="378"/>
                  </a:lnTo>
                  <a:lnTo>
                    <a:pt x="753" y="447"/>
                  </a:lnTo>
                  <a:lnTo>
                    <a:pt x="735" y="512"/>
                  </a:lnTo>
                  <a:lnTo>
                    <a:pt x="707" y="571"/>
                  </a:lnTo>
                  <a:lnTo>
                    <a:pt x="670" y="624"/>
                  </a:lnTo>
                  <a:lnTo>
                    <a:pt x="623" y="670"/>
                  </a:lnTo>
                  <a:lnTo>
                    <a:pt x="571" y="707"/>
                  </a:lnTo>
                  <a:lnTo>
                    <a:pt x="512" y="735"/>
                  </a:lnTo>
                  <a:lnTo>
                    <a:pt x="447" y="752"/>
                  </a:lnTo>
                  <a:lnTo>
                    <a:pt x="378" y="758"/>
                  </a:lnTo>
                  <a:lnTo>
                    <a:pt x="311" y="752"/>
                  </a:lnTo>
                  <a:lnTo>
                    <a:pt x="246" y="735"/>
                  </a:lnTo>
                  <a:lnTo>
                    <a:pt x="187" y="707"/>
                  </a:lnTo>
                  <a:lnTo>
                    <a:pt x="134" y="670"/>
                  </a:lnTo>
                  <a:lnTo>
                    <a:pt x="89" y="624"/>
                  </a:lnTo>
                  <a:lnTo>
                    <a:pt x="51" y="571"/>
                  </a:lnTo>
                  <a:lnTo>
                    <a:pt x="24" y="512"/>
                  </a:lnTo>
                  <a:lnTo>
                    <a:pt x="6" y="447"/>
                  </a:lnTo>
                  <a:lnTo>
                    <a:pt x="0" y="378"/>
                  </a:lnTo>
                  <a:lnTo>
                    <a:pt x="6" y="311"/>
                  </a:lnTo>
                  <a:lnTo>
                    <a:pt x="24" y="246"/>
                  </a:lnTo>
                  <a:lnTo>
                    <a:pt x="51" y="187"/>
                  </a:lnTo>
                  <a:lnTo>
                    <a:pt x="89" y="134"/>
                  </a:lnTo>
                  <a:lnTo>
                    <a:pt x="134" y="89"/>
                  </a:lnTo>
                  <a:lnTo>
                    <a:pt x="187" y="51"/>
                  </a:lnTo>
                  <a:lnTo>
                    <a:pt x="246" y="24"/>
                  </a:lnTo>
                  <a:lnTo>
                    <a:pt x="311" y="6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Freeform 587"/>
            <p:cNvSpPr>
              <a:spLocks/>
            </p:cNvSpPr>
            <p:nvPr/>
          </p:nvSpPr>
          <p:spPr bwMode="auto">
            <a:xfrm>
              <a:off x="4497133" y="1644743"/>
              <a:ext cx="314350" cy="314350"/>
            </a:xfrm>
            <a:custGeom>
              <a:avLst/>
              <a:gdLst>
                <a:gd name="T0" fmla="*/ 11 w 356"/>
                <a:gd name="T1" fmla="*/ 0 h 356"/>
                <a:gd name="T2" fmla="*/ 74 w 356"/>
                <a:gd name="T3" fmla="*/ 6 h 356"/>
                <a:gd name="T4" fmla="*/ 132 w 356"/>
                <a:gd name="T5" fmla="*/ 21 h 356"/>
                <a:gd name="T6" fmla="*/ 185 w 356"/>
                <a:gd name="T7" fmla="*/ 47 h 356"/>
                <a:gd name="T8" fmla="*/ 234 w 356"/>
                <a:gd name="T9" fmla="*/ 80 h 356"/>
                <a:gd name="T10" fmla="*/ 275 w 356"/>
                <a:gd name="T11" fmla="*/ 122 h 356"/>
                <a:gd name="T12" fmla="*/ 309 w 356"/>
                <a:gd name="T13" fmla="*/ 171 h 356"/>
                <a:gd name="T14" fmla="*/ 334 w 356"/>
                <a:gd name="T15" fmla="*/ 224 h 356"/>
                <a:gd name="T16" fmla="*/ 350 w 356"/>
                <a:gd name="T17" fmla="*/ 281 h 356"/>
                <a:gd name="T18" fmla="*/ 356 w 356"/>
                <a:gd name="T19" fmla="*/ 342 h 356"/>
                <a:gd name="T20" fmla="*/ 354 w 356"/>
                <a:gd name="T21" fmla="*/ 348 h 356"/>
                <a:gd name="T22" fmla="*/ 352 w 356"/>
                <a:gd name="T23" fmla="*/ 352 h 356"/>
                <a:gd name="T24" fmla="*/ 348 w 356"/>
                <a:gd name="T25" fmla="*/ 354 h 356"/>
                <a:gd name="T26" fmla="*/ 344 w 356"/>
                <a:gd name="T27" fmla="*/ 356 h 356"/>
                <a:gd name="T28" fmla="*/ 338 w 356"/>
                <a:gd name="T29" fmla="*/ 354 h 356"/>
                <a:gd name="T30" fmla="*/ 334 w 356"/>
                <a:gd name="T31" fmla="*/ 352 h 356"/>
                <a:gd name="T32" fmla="*/ 333 w 356"/>
                <a:gd name="T33" fmla="*/ 348 h 356"/>
                <a:gd name="T34" fmla="*/ 331 w 356"/>
                <a:gd name="T35" fmla="*/ 342 h 356"/>
                <a:gd name="T36" fmla="*/ 327 w 356"/>
                <a:gd name="T37" fmla="*/ 291 h 356"/>
                <a:gd name="T38" fmla="*/ 315 w 356"/>
                <a:gd name="T39" fmla="*/ 242 h 356"/>
                <a:gd name="T40" fmla="*/ 295 w 356"/>
                <a:gd name="T41" fmla="*/ 197 h 356"/>
                <a:gd name="T42" fmla="*/ 269 w 356"/>
                <a:gd name="T43" fmla="*/ 155 h 356"/>
                <a:gd name="T44" fmla="*/ 238 w 356"/>
                <a:gd name="T45" fmla="*/ 118 h 356"/>
                <a:gd name="T46" fmla="*/ 201 w 356"/>
                <a:gd name="T47" fmla="*/ 86 h 356"/>
                <a:gd name="T48" fmla="*/ 159 w 356"/>
                <a:gd name="T49" fmla="*/ 59 h 356"/>
                <a:gd name="T50" fmla="*/ 114 w 356"/>
                <a:gd name="T51" fmla="*/ 41 h 356"/>
                <a:gd name="T52" fmla="*/ 65 w 356"/>
                <a:gd name="T53" fmla="*/ 27 h 356"/>
                <a:gd name="T54" fmla="*/ 11 w 356"/>
                <a:gd name="T55" fmla="*/ 23 h 356"/>
                <a:gd name="T56" fmla="*/ 7 w 356"/>
                <a:gd name="T57" fmla="*/ 23 h 356"/>
                <a:gd name="T58" fmla="*/ 3 w 356"/>
                <a:gd name="T59" fmla="*/ 21 h 356"/>
                <a:gd name="T60" fmla="*/ 2 w 356"/>
                <a:gd name="T61" fmla="*/ 17 h 356"/>
                <a:gd name="T62" fmla="*/ 0 w 356"/>
                <a:gd name="T63" fmla="*/ 11 h 356"/>
                <a:gd name="T64" fmla="*/ 2 w 356"/>
                <a:gd name="T65" fmla="*/ 8 h 356"/>
                <a:gd name="T66" fmla="*/ 3 w 356"/>
                <a:gd name="T67" fmla="*/ 4 h 356"/>
                <a:gd name="T68" fmla="*/ 7 w 356"/>
                <a:gd name="T69" fmla="*/ 2 h 356"/>
                <a:gd name="T70" fmla="*/ 11 w 356"/>
                <a:gd name="T7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6" h="356">
                  <a:moveTo>
                    <a:pt x="11" y="0"/>
                  </a:moveTo>
                  <a:lnTo>
                    <a:pt x="74" y="6"/>
                  </a:lnTo>
                  <a:lnTo>
                    <a:pt x="132" y="21"/>
                  </a:lnTo>
                  <a:lnTo>
                    <a:pt x="185" y="47"/>
                  </a:lnTo>
                  <a:lnTo>
                    <a:pt x="234" y="80"/>
                  </a:lnTo>
                  <a:lnTo>
                    <a:pt x="275" y="122"/>
                  </a:lnTo>
                  <a:lnTo>
                    <a:pt x="309" y="171"/>
                  </a:lnTo>
                  <a:lnTo>
                    <a:pt x="334" y="224"/>
                  </a:lnTo>
                  <a:lnTo>
                    <a:pt x="350" y="281"/>
                  </a:lnTo>
                  <a:lnTo>
                    <a:pt x="356" y="342"/>
                  </a:lnTo>
                  <a:lnTo>
                    <a:pt x="354" y="348"/>
                  </a:lnTo>
                  <a:lnTo>
                    <a:pt x="352" y="352"/>
                  </a:lnTo>
                  <a:lnTo>
                    <a:pt x="348" y="354"/>
                  </a:lnTo>
                  <a:lnTo>
                    <a:pt x="344" y="356"/>
                  </a:lnTo>
                  <a:lnTo>
                    <a:pt x="338" y="354"/>
                  </a:lnTo>
                  <a:lnTo>
                    <a:pt x="334" y="352"/>
                  </a:lnTo>
                  <a:lnTo>
                    <a:pt x="333" y="348"/>
                  </a:lnTo>
                  <a:lnTo>
                    <a:pt x="331" y="342"/>
                  </a:lnTo>
                  <a:lnTo>
                    <a:pt x="327" y="291"/>
                  </a:lnTo>
                  <a:lnTo>
                    <a:pt x="315" y="242"/>
                  </a:lnTo>
                  <a:lnTo>
                    <a:pt x="295" y="197"/>
                  </a:lnTo>
                  <a:lnTo>
                    <a:pt x="269" y="155"/>
                  </a:lnTo>
                  <a:lnTo>
                    <a:pt x="238" y="118"/>
                  </a:lnTo>
                  <a:lnTo>
                    <a:pt x="201" y="86"/>
                  </a:lnTo>
                  <a:lnTo>
                    <a:pt x="159" y="59"/>
                  </a:lnTo>
                  <a:lnTo>
                    <a:pt x="114" y="41"/>
                  </a:lnTo>
                  <a:lnTo>
                    <a:pt x="65" y="27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Text Placeholder 3"/>
            <p:cNvSpPr txBox="1">
              <a:spLocks/>
            </p:cNvSpPr>
            <p:nvPr/>
          </p:nvSpPr>
          <p:spPr>
            <a:xfrm>
              <a:off x="4265838" y="1770016"/>
              <a:ext cx="485418" cy="355322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 anchorCtr="0">
              <a:no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en-US" sz="3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03</a:t>
              </a:r>
            </a:p>
          </p:txBody>
        </p:sp>
      </p:grpSp>
      <p:sp>
        <p:nvSpPr>
          <p:cNvPr id="95" name="Freeform 672"/>
          <p:cNvSpPr>
            <a:spLocks/>
          </p:cNvSpPr>
          <p:nvPr/>
        </p:nvSpPr>
        <p:spPr bwMode="auto">
          <a:xfrm>
            <a:off x="5644493" y="2807369"/>
            <a:ext cx="676691" cy="39807"/>
          </a:xfrm>
          <a:custGeom>
            <a:avLst/>
            <a:gdLst>
              <a:gd name="T0" fmla="*/ 16 w 404"/>
              <a:gd name="T1" fmla="*/ 0 h 34"/>
              <a:gd name="T2" fmla="*/ 389 w 404"/>
              <a:gd name="T3" fmla="*/ 0 h 34"/>
              <a:gd name="T4" fmla="*/ 394 w 404"/>
              <a:gd name="T5" fmla="*/ 2 h 34"/>
              <a:gd name="T6" fmla="*/ 400 w 404"/>
              <a:gd name="T7" fmla="*/ 4 h 34"/>
              <a:gd name="T8" fmla="*/ 404 w 404"/>
              <a:gd name="T9" fmla="*/ 10 h 34"/>
              <a:gd name="T10" fmla="*/ 404 w 404"/>
              <a:gd name="T11" fmla="*/ 16 h 34"/>
              <a:gd name="T12" fmla="*/ 404 w 404"/>
              <a:gd name="T13" fmla="*/ 24 h 34"/>
              <a:gd name="T14" fmla="*/ 400 w 404"/>
              <a:gd name="T15" fmla="*/ 30 h 34"/>
              <a:gd name="T16" fmla="*/ 394 w 404"/>
              <a:gd name="T17" fmla="*/ 32 h 34"/>
              <a:gd name="T18" fmla="*/ 389 w 404"/>
              <a:gd name="T19" fmla="*/ 34 h 34"/>
              <a:gd name="T20" fmla="*/ 16 w 404"/>
              <a:gd name="T21" fmla="*/ 34 h 34"/>
              <a:gd name="T22" fmla="*/ 10 w 404"/>
              <a:gd name="T23" fmla="*/ 32 h 34"/>
              <a:gd name="T24" fmla="*/ 4 w 404"/>
              <a:gd name="T25" fmla="*/ 30 h 34"/>
              <a:gd name="T26" fmla="*/ 2 w 404"/>
              <a:gd name="T27" fmla="*/ 24 h 34"/>
              <a:gd name="T28" fmla="*/ 0 w 404"/>
              <a:gd name="T29" fmla="*/ 16 h 34"/>
              <a:gd name="T30" fmla="*/ 2 w 404"/>
              <a:gd name="T31" fmla="*/ 10 h 34"/>
              <a:gd name="T32" fmla="*/ 4 w 404"/>
              <a:gd name="T33" fmla="*/ 4 h 34"/>
              <a:gd name="T34" fmla="*/ 10 w 404"/>
              <a:gd name="T35" fmla="*/ 2 h 34"/>
              <a:gd name="T36" fmla="*/ 16 w 404"/>
              <a:gd name="T3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4" h="34">
                <a:moveTo>
                  <a:pt x="16" y="0"/>
                </a:moveTo>
                <a:lnTo>
                  <a:pt x="389" y="0"/>
                </a:lnTo>
                <a:lnTo>
                  <a:pt x="394" y="2"/>
                </a:lnTo>
                <a:lnTo>
                  <a:pt x="400" y="4"/>
                </a:lnTo>
                <a:lnTo>
                  <a:pt x="404" y="10"/>
                </a:lnTo>
                <a:lnTo>
                  <a:pt x="404" y="16"/>
                </a:lnTo>
                <a:lnTo>
                  <a:pt x="404" y="24"/>
                </a:lnTo>
                <a:lnTo>
                  <a:pt x="400" y="30"/>
                </a:lnTo>
                <a:lnTo>
                  <a:pt x="394" y="32"/>
                </a:lnTo>
                <a:lnTo>
                  <a:pt x="389" y="34"/>
                </a:lnTo>
                <a:lnTo>
                  <a:pt x="16" y="34"/>
                </a:lnTo>
                <a:lnTo>
                  <a:pt x="10" y="32"/>
                </a:lnTo>
                <a:lnTo>
                  <a:pt x="4" y="30"/>
                </a:lnTo>
                <a:lnTo>
                  <a:pt x="2" y="24"/>
                </a:lnTo>
                <a:lnTo>
                  <a:pt x="0" y="16"/>
                </a:lnTo>
                <a:lnTo>
                  <a:pt x="2" y="10"/>
                </a:lnTo>
                <a:lnTo>
                  <a:pt x="4" y="4"/>
                </a:lnTo>
                <a:lnTo>
                  <a:pt x="10" y="2"/>
                </a:lnTo>
                <a:lnTo>
                  <a:pt x="16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6" name="Group 55"/>
          <p:cNvGrpSpPr/>
          <p:nvPr/>
        </p:nvGrpSpPr>
        <p:grpSpPr>
          <a:xfrm>
            <a:off x="10074683" y="1701800"/>
            <a:ext cx="889779" cy="887437"/>
            <a:chOff x="6530748" y="1614888"/>
            <a:chExt cx="667334" cy="665578"/>
          </a:xfrm>
        </p:grpSpPr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6530748" y="1614888"/>
              <a:ext cx="667334" cy="665578"/>
            </a:xfrm>
            <a:custGeom>
              <a:avLst/>
              <a:gdLst>
                <a:gd name="T0" fmla="*/ 381 w 761"/>
                <a:gd name="T1" fmla="*/ 0 h 758"/>
                <a:gd name="T2" fmla="*/ 450 w 761"/>
                <a:gd name="T3" fmla="*/ 6 h 758"/>
                <a:gd name="T4" fmla="*/ 513 w 761"/>
                <a:gd name="T5" fmla="*/ 24 h 758"/>
                <a:gd name="T6" fmla="*/ 572 w 761"/>
                <a:gd name="T7" fmla="*/ 51 h 758"/>
                <a:gd name="T8" fmla="*/ 625 w 761"/>
                <a:gd name="T9" fmla="*/ 89 h 758"/>
                <a:gd name="T10" fmla="*/ 670 w 761"/>
                <a:gd name="T11" fmla="*/ 134 h 758"/>
                <a:gd name="T12" fmla="*/ 708 w 761"/>
                <a:gd name="T13" fmla="*/ 187 h 758"/>
                <a:gd name="T14" fmla="*/ 737 w 761"/>
                <a:gd name="T15" fmla="*/ 246 h 758"/>
                <a:gd name="T16" fmla="*/ 755 w 761"/>
                <a:gd name="T17" fmla="*/ 311 h 758"/>
                <a:gd name="T18" fmla="*/ 761 w 761"/>
                <a:gd name="T19" fmla="*/ 378 h 758"/>
                <a:gd name="T20" fmla="*/ 755 w 761"/>
                <a:gd name="T21" fmla="*/ 447 h 758"/>
                <a:gd name="T22" fmla="*/ 737 w 761"/>
                <a:gd name="T23" fmla="*/ 512 h 758"/>
                <a:gd name="T24" fmla="*/ 708 w 761"/>
                <a:gd name="T25" fmla="*/ 571 h 758"/>
                <a:gd name="T26" fmla="*/ 670 w 761"/>
                <a:gd name="T27" fmla="*/ 624 h 758"/>
                <a:gd name="T28" fmla="*/ 625 w 761"/>
                <a:gd name="T29" fmla="*/ 670 h 758"/>
                <a:gd name="T30" fmla="*/ 572 w 761"/>
                <a:gd name="T31" fmla="*/ 707 h 758"/>
                <a:gd name="T32" fmla="*/ 513 w 761"/>
                <a:gd name="T33" fmla="*/ 735 h 758"/>
                <a:gd name="T34" fmla="*/ 450 w 761"/>
                <a:gd name="T35" fmla="*/ 752 h 758"/>
                <a:gd name="T36" fmla="*/ 381 w 761"/>
                <a:gd name="T37" fmla="*/ 758 h 758"/>
                <a:gd name="T38" fmla="*/ 312 w 761"/>
                <a:gd name="T39" fmla="*/ 752 h 758"/>
                <a:gd name="T40" fmla="*/ 249 w 761"/>
                <a:gd name="T41" fmla="*/ 735 h 758"/>
                <a:gd name="T42" fmla="*/ 190 w 761"/>
                <a:gd name="T43" fmla="*/ 707 h 758"/>
                <a:gd name="T44" fmla="*/ 136 w 761"/>
                <a:gd name="T45" fmla="*/ 670 h 758"/>
                <a:gd name="T46" fmla="*/ 91 w 761"/>
                <a:gd name="T47" fmla="*/ 624 h 758"/>
                <a:gd name="T48" fmla="*/ 54 w 761"/>
                <a:gd name="T49" fmla="*/ 571 h 758"/>
                <a:gd name="T50" fmla="*/ 26 w 761"/>
                <a:gd name="T51" fmla="*/ 512 h 758"/>
                <a:gd name="T52" fmla="*/ 8 w 761"/>
                <a:gd name="T53" fmla="*/ 447 h 758"/>
                <a:gd name="T54" fmla="*/ 0 w 761"/>
                <a:gd name="T55" fmla="*/ 378 h 758"/>
                <a:gd name="T56" fmla="*/ 8 w 761"/>
                <a:gd name="T57" fmla="*/ 311 h 758"/>
                <a:gd name="T58" fmla="*/ 26 w 761"/>
                <a:gd name="T59" fmla="*/ 246 h 758"/>
                <a:gd name="T60" fmla="*/ 54 w 761"/>
                <a:gd name="T61" fmla="*/ 187 h 758"/>
                <a:gd name="T62" fmla="*/ 91 w 761"/>
                <a:gd name="T63" fmla="*/ 134 h 758"/>
                <a:gd name="T64" fmla="*/ 136 w 761"/>
                <a:gd name="T65" fmla="*/ 89 h 758"/>
                <a:gd name="T66" fmla="*/ 190 w 761"/>
                <a:gd name="T67" fmla="*/ 51 h 758"/>
                <a:gd name="T68" fmla="*/ 249 w 761"/>
                <a:gd name="T69" fmla="*/ 24 h 758"/>
                <a:gd name="T70" fmla="*/ 312 w 761"/>
                <a:gd name="T71" fmla="*/ 6 h 758"/>
                <a:gd name="T72" fmla="*/ 381 w 761"/>
                <a:gd name="T73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1" h="758">
                  <a:moveTo>
                    <a:pt x="381" y="0"/>
                  </a:moveTo>
                  <a:lnTo>
                    <a:pt x="450" y="6"/>
                  </a:lnTo>
                  <a:lnTo>
                    <a:pt x="513" y="24"/>
                  </a:lnTo>
                  <a:lnTo>
                    <a:pt x="572" y="51"/>
                  </a:lnTo>
                  <a:lnTo>
                    <a:pt x="625" y="89"/>
                  </a:lnTo>
                  <a:lnTo>
                    <a:pt x="670" y="134"/>
                  </a:lnTo>
                  <a:lnTo>
                    <a:pt x="708" y="187"/>
                  </a:lnTo>
                  <a:lnTo>
                    <a:pt x="737" y="246"/>
                  </a:lnTo>
                  <a:lnTo>
                    <a:pt x="755" y="311"/>
                  </a:lnTo>
                  <a:lnTo>
                    <a:pt x="761" y="378"/>
                  </a:lnTo>
                  <a:lnTo>
                    <a:pt x="755" y="447"/>
                  </a:lnTo>
                  <a:lnTo>
                    <a:pt x="737" y="512"/>
                  </a:lnTo>
                  <a:lnTo>
                    <a:pt x="708" y="571"/>
                  </a:lnTo>
                  <a:lnTo>
                    <a:pt x="670" y="624"/>
                  </a:lnTo>
                  <a:lnTo>
                    <a:pt x="625" y="670"/>
                  </a:lnTo>
                  <a:lnTo>
                    <a:pt x="572" y="707"/>
                  </a:lnTo>
                  <a:lnTo>
                    <a:pt x="513" y="735"/>
                  </a:lnTo>
                  <a:lnTo>
                    <a:pt x="450" y="752"/>
                  </a:lnTo>
                  <a:lnTo>
                    <a:pt x="381" y="758"/>
                  </a:lnTo>
                  <a:lnTo>
                    <a:pt x="312" y="752"/>
                  </a:lnTo>
                  <a:lnTo>
                    <a:pt x="249" y="735"/>
                  </a:lnTo>
                  <a:lnTo>
                    <a:pt x="190" y="707"/>
                  </a:lnTo>
                  <a:lnTo>
                    <a:pt x="136" y="670"/>
                  </a:lnTo>
                  <a:lnTo>
                    <a:pt x="91" y="624"/>
                  </a:lnTo>
                  <a:lnTo>
                    <a:pt x="54" y="571"/>
                  </a:lnTo>
                  <a:lnTo>
                    <a:pt x="26" y="512"/>
                  </a:lnTo>
                  <a:lnTo>
                    <a:pt x="8" y="447"/>
                  </a:lnTo>
                  <a:lnTo>
                    <a:pt x="0" y="378"/>
                  </a:lnTo>
                  <a:lnTo>
                    <a:pt x="8" y="311"/>
                  </a:lnTo>
                  <a:lnTo>
                    <a:pt x="26" y="246"/>
                  </a:lnTo>
                  <a:lnTo>
                    <a:pt x="54" y="187"/>
                  </a:lnTo>
                  <a:lnTo>
                    <a:pt x="91" y="134"/>
                  </a:lnTo>
                  <a:lnTo>
                    <a:pt x="136" y="89"/>
                  </a:lnTo>
                  <a:lnTo>
                    <a:pt x="190" y="51"/>
                  </a:lnTo>
                  <a:lnTo>
                    <a:pt x="249" y="24"/>
                  </a:lnTo>
                  <a:lnTo>
                    <a:pt x="312" y="6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6853879" y="1644743"/>
              <a:ext cx="310838" cy="314350"/>
            </a:xfrm>
            <a:custGeom>
              <a:avLst/>
              <a:gdLst>
                <a:gd name="T0" fmla="*/ 12 w 354"/>
                <a:gd name="T1" fmla="*/ 0 h 356"/>
                <a:gd name="T2" fmla="*/ 73 w 354"/>
                <a:gd name="T3" fmla="*/ 6 h 356"/>
                <a:gd name="T4" fmla="*/ 132 w 354"/>
                <a:gd name="T5" fmla="*/ 21 h 356"/>
                <a:gd name="T6" fmla="*/ 185 w 354"/>
                <a:gd name="T7" fmla="*/ 47 h 356"/>
                <a:gd name="T8" fmla="*/ 232 w 354"/>
                <a:gd name="T9" fmla="*/ 80 h 356"/>
                <a:gd name="T10" fmla="*/ 274 w 354"/>
                <a:gd name="T11" fmla="*/ 122 h 356"/>
                <a:gd name="T12" fmla="*/ 309 w 354"/>
                <a:gd name="T13" fmla="*/ 171 h 356"/>
                <a:gd name="T14" fmla="*/ 333 w 354"/>
                <a:gd name="T15" fmla="*/ 224 h 356"/>
                <a:gd name="T16" fmla="*/ 351 w 354"/>
                <a:gd name="T17" fmla="*/ 281 h 356"/>
                <a:gd name="T18" fmla="*/ 354 w 354"/>
                <a:gd name="T19" fmla="*/ 342 h 356"/>
                <a:gd name="T20" fmla="*/ 354 w 354"/>
                <a:gd name="T21" fmla="*/ 348 h 356"/>
                <a:gd name="T22" fmla="*/ 352 w 354"/>
                <a:gd name="T23" fmla="*/ 352 h 356"/>
                <a:gd name="T24" fmla="*/ 349 w 354"/>
                <a:gd name="T25" fmla="*/ 354 h 356"/>
                <a:gd name="T26" fmla="*/ 343 w 354"/>
                <a:gd name="T27" fmla="*/ 356 h 356"/>
                <a:gd name="T28" fmla="*/ 339 w 354"/>
                <a:gd name="T29" fmla="*/ 354 h 356"/>
                <a:gd name="T30" fmla="*/ 335 w 354"/>
                <a:gd name="T31" fmla="*/ 352 h 356"/>
                <a:gd name="T32" fmla="*/ 333 w 354"/>
                <a:gd name="T33" fmla="*/ 348 h 356"/>
                <a:gd name="T34" fmla="*/ 331 w 354"/>
                <a:gd name="T35" fmla="*/ 342 h 356"/>
                <a:gd name="T36" fmla="*/ 327 w 354"/>
                <a:gd name="T37" fmla="*/ 291 h 356"/>
                <a:gd name="T38" fmla="*/ 315 w 354"/>
                <a:gd name="T39" fmla="*/ 242 h 356"/>
                <a:gd name="T40" fmla="*/ 295 w 354"/>
                <a:gd name="T41" fmla="*/ 197 h 356"/>
                <a:gd name="T42" fmla="*/ 270 w 354"/>
                <a:gd name="T43" fmla="*/ 155 h 356"/>
                <a:gd name="T44" fmla="*/ 238 w 354"/>
                <a:gd name="T45" fmla="*/ 118 h 356"/>
                <a:gd name="T46" fmla="*/ 201 w 354"/>
                <a:gd name="T47" fmla="*/ 86 h 356"/>
                <a:gd name="T48" fmla="*/ 159 w 354"/>
                <a:gd name="T49" fmla="*/ 59 h 356"/>
                <a:gd name="T50" fmla="*/ 112 w 354"/>
                <a:gd name="T51" fmla="*/ 41 h 356"/>
                <a:gd name="T52" fmla="*/ 63 w 354"/>
                <a:gd name="T53" fmla="*/ 27 h 356"/>
                <a:gd name="T54" fmla="*/ 12 w 354"/>
                <a:gd name="T55" fmla="*/ 23 h 356"/>
                <a:gd name="T56" fmla="*/ 8 w 354"/>
                <a:gd name="T57" fmla="*/ 23 h 356"/>
                <a:gd name="T58" fmla="*/ 4 w 354"/>
                <a:gd name="T59" fmla="*/ 21 h 356"/>
                <a:gd name="T60" fmla="*/ 0 w 354"/>
                <a:gd name="T61" fmla="*/ 17 h 356"/>
                <a:gd name="T62" fmla="*/ 0 w 354"/>
                <a:gd name="T63" fmla="*/ 11 h 356"/>
                <a:gd name="T64" fmla="*/ 0 w 354"/>
                <a:gd name="T65" fmla="*/ 8 h 356"/>
                <a:gd name="T66" fmla="*/ 4 w 354"/>
                <a:gd name="T67" fmla="*/ 4 h 356"/>
                <a:gd name="T68" fmla="*/ 8 w 354"/>
                <a:gd name="T69" fmla="*/ 2 h 356"/>
                <a:gd name="T70" fmla="*/ 12 w 354"/>
                <a:gd name="T7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4" h="356">
                  <a:moveTo>
                    <a:pt x="12" y="0"/>
                  </a:moveTo>
                  <a:lnTo>
                    <a:pt x="73" y="6"/>
                  </a:lnTo>
                  <a:lnTo>
                    <a:pt x="132" y="21"/>
                  </a:lnTo>
                  <a:lnTo>
                    <a:pt x="185" y="47"/>
                  </a:lnTo>
                  <a:lnTo>
                    <a:pt x="232" y="80"/>
                  </a:lnTo>
                  <a:lnTo>
                    <a:pt x="274" y="122"/>
                  </a:lnTo>
                  <a:lnTo>
                    <a:pt x="309" y="171"/>
                  </a:lnTo>
                  <a:lnTo>
                    <a:pt x="333" y="224"/>
                  </a:lnTo>
                  <a:lnTo>
                    <a:pt x="351" y="281"/>
                  </a:lnTo>
                  <a:lnTo>
                    <a:pt x="354" y="342"/>
                  </a:lnTo>
                  <a:lnTo>
                    <a:pt x="354" y="348"/>
                  </a:lnTo>
                  <a:lnTo>
                    <a:pt x="352" y="352"/>
                  </a:lnTo>
                  <a:lnTo>
                    <a:pt x="349" y="354"/>
                  </a:lnTo>
                  <a:lnTo>
                    <a:pt x="343" y="356"/>
                  </a:lnTo>
                  <a:lnTo>
                    <a:pt x="339" y="354"/>
                  </a:lnTo>
                  <a:lnTo>
                    <a:pt x="335" y="352"/>
                  </a:lnTo>
                  <a:lnTo>
                    <a:pt x="333" y="348"/>
                  </a:lnTo>
                  <a:lnTo>
                    <a:pt x="331" y="342"/>
                  </a:lnTo>
                  <a:lnTo>
                    <a:pt x="327" y="291"/>
                  </a:lnTo>
                  <a:lnTo>
                    <a:pt x="315" y="242"/>
                  </a:lnTo>
                  <a:lnTo>
                    <a:pt x="295" y="197"/>
                  </a:lnTo>
                  <a:lnTo>
                    <a:pt x="270" y="155"/>
                  </a:lnTo>
                  <a:lnTo>
                    <a:pt x="238" y="118"/>
                  </a:lnTo>
                  <a:lnTo>
                    <a:pt x="201" y="86"/>
                  </a:lnTo>
                  <a:lnTo>
                    <a:pt x="159" y="59"/>
                  </a:lnTo>
                  <a:lnTo>
                    <a:pt x="112" y="41"/>
                  </a:lnTo>
                  <a:lnTo>
                    <a:pt x="63" y="27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Text Placeholder 3"/>
            <p:cNvSpPr txBox="1">
              <a:spLocks/>
            </p:cNvSpPr>
            <p:nvPr/>
          </p:nvSpPr>
          <p:spPr>
            <a:xfrm>
              <a:off x="6621706" y="1770016"/>
              <a:ext cx="485418" cy="355322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 anchorCtr="0">
              <a:no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en-US" sz="37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100" name="Freeform 342"/>
          <p:cNvSpPr>
            <a:spLocks/>
          </p:cNvSpPr>
          <p:nvPr/>
        </p:nvSpPr>
        <p:spPr bwMode="auto">
          <a:xfrm>
            <a:off x="10181227" y="2827273"/>
            <a:ext cx="676691" cy="39807"/>
          </a:xfrm>
          <a:custGeom>
            <a:avLst/>
            <a:gdLst>
              <a:gd name="T0" fmla="*/ 15 w 404"/>
              <a:gd name="T1" fmla="*/ 0 h 34"/>
              <a:gd name="T2" fmla="*/ 386 w 404"/>
              <a:gd name="T3" fmla="*/ 0 h 34"/>
              <a:gd name="T4" fmla="*/ 394 w 404"/>
              <a:gd name="T5" fmla="*/ 2 h 34"/>
              <a:gd name="T6" fmla="*/ 400 w 404"/>
              <a:gd name="T7" fmla="*/ 4 h 34"/>
              <a:gd name="T8" fmla="*/ 402 w 404"/>
              <a:gd name="T9" fmla="*/ 10 h 34"/>
              <a:gd name="T10" fmla="*/ 404 w 404"/>
              <a:gd name="T11" fmla="*/ 16 h 34"/>
              <a:gd name="T12" fmla="*/ 402 w 404"/>
              <a:gd name="T13" fmla="*/ 24 h 34"/>
              <a:gd name="T14" fmla="*/ 400 w 404"/>
              <a:gd name="T15" fmla="*/ 30 h 34"/>
              <a:gd name="T16" fmla="*/ 394 w 404"/>
              <a:gd name="T17" fmla="*/ 32 h 34"/>
              <a:gd name="T18" fmla="*/ 386 w 404"/>
              <a:gd name="T19" fmla="*/ 34 h 34"/>
              <a:gd name="T20" fmla="*/ 15 w 404"/>
              <a:gd name="T21" fmla="*/ 34 h 34"/>
              <a:gd name="T22" fmla="*/ 9 w 404"/>
              <a:gd name="T23" fmla="*/ 32 h 34"/>
              <a:gd name="T24" fmla="*/ 4 w 404"/>
              <a:gd name="T25" fmla="*/ 30 h 34"/>
              <a:gd name="T26" fmla="*/ 0 w 404"/>
              <a:gd name="T27" fmla="*/ 24 h 34"/>
              <a:gd name="T28" fmla="*/ 0 w 404"/>
              <a:gd name="T29" fmla="*/ 16 h 34"/>
              <a:gd name="T30" fmla="*/ 0 w 404"/>
              <a:gd name="T31" fmla="*/ 10 h 34"/>
              <a:gd name="T32" fmla="*/ 4 w 404"/>
              <a:gd name="T33" fmla="*/ 4 h 34"/>
              <a:gd name="T34" fmla="*/ 9 w 404"/>
              <a:gd name="T35" fmla="*/ 2 h 34"/>
              <a:gd name="T36" fmla="*/ 15 w 404"/>
              <a:gd name="T3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4" h="34">
                <a:moveTo>
                  <a:pt x="15" y="0"/>
                </a:moveTo>
                <a:lnTo>
                  <a:pt x="386" y="0"/>
                </a:lnTo>
                <a:lnTo>
                  <a:pt x="394" y="2"/>
                </a:lnTo>
                <a:lnTo>
                  <a:pt x="400" y="4"/>
                </a:lnTo>
                <a:lnTo>
                  <a:pt x="402" y="10"/>
                </a:lnTo>
                <a:lnTo>
                  <a:pt x="404" y="16"/>
                </a:lnTo>
                <a:lnTo>
                  <a:pt x="402" y="24"/>
                </a:lnTo>
                <a:lnTo>
                  <a:pt x="400" y="30"/>
                </a:lnTo>
                <a:lnTo>
                  <a:pt x="394" y="32"/>
                </a:lnTo>
                <a:lnTo>
                  <a:pt x="386" y="34"/>
                </a:lnTo>
                <a:lnTo>
                  <a:pt x="15" y="34"/>
                </a:lnTo>
                <a:lnTo>
                  <a:pt x="9" y="32"/>
                </a:lnTo>
                <a:lnTo>
                  <a:pt x="4" y="30"/>
                </a:lnTo>
                <a:lnTo>
                  <a:pt x="0" y="24"/>
                </a:lnTo>
                <a:lnTo>
                  <a:pt x="0" y="16"/>
                </a:lnTo>
                <a:lnTo>
                  <a:pt x="0" y="10"/>
                </a:lnTo>
                <a:lnTo>
                  <a:pt x="4" y="4"/>
                </a:lnTo>
                <a:lnTo>
                  <a:pt x="9" y="2"/>
                </a:lnTo>
                <a:lnTo>
                  <a:pt x="15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ooter Text"/>
          <p:cNvSpPr txBox="1"/>
          <p:nvPr/>
        </p:nvSpPr>
        <p:spPr>
          <a:xfrm>
            <a:off x="149628" y="2966167"/>
            <a:ext cx="275807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Активные формы обучения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28594" indent="-228594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совместная деятельность и продуктивное сотрудничество;</a:t>
            </a:r>
          </a:p>
          <a:p>
            <a:pPr marL="228594" indent="-228594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проектная и учебно-исследовательская деятельность</a:t>
            </a:r>
          </a:p>
        </p:txBody>
      </p:sp>
      <p:sp>
        <p:nvSpPr>
          <p:cNvPr id="102" name="Footer Text"/>
          <p:cNvSpPr txBox="1"/>
          <p:nvPr/>
        </p:nvSpPr>
        <p:spPr>
          <a:xfrm>
            <a:off x="2907708" y="2920592"/>
            <a:ext cx="18991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навыков и компетенций XXI века</a:t>
            </a:r>
          </a:p>
        </p:txBody>
      </p:sp>
      <p:sp>
        <p:nvSpPr>
          <p:cNvPr id="103" name="Footer Text"/>
          <p:cNvSpPr txBox="1"/>
          <p:nvPr/>
        </p:nvSpPr>
        <p:spPr>
          <a:xfrm>
            <a:off x="4806850" y="2920592"/>
            <a:ext cx="228911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математической и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социально-гуманитарной грамотности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ooter Text"/>
          <p:cNvSpPr txBox="1"/>
          <p:nvPr/>
        </p:nvSpPr>
        <p:spPr>
          <a:xfrm>
            <a:off x="6908800" y="2918879"/>
            <a:ext cx="284480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персонализированного учения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обучающихся в соответствии с их склонностями, способностями,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потребностями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Footer Text"/>
          <p:cNvSpPr txBox="1"/>
          <p:nvPr/>
        </p:nvSpPr>
        <p:spPr>
          <a:xfrm>
            <a:off x="9648395" y="2918879"/>
            <a:ext cx="230425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Междисциплинарность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у обучающихся целостной картины мира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56428" y="5157193"/>
            <a:ext cx="7609387" cy="141576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а также: 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олимпиадные задания;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решение прикладных задач;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современный контекст обучения;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цифровой грамотности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(сетевой компетентности) обучающихся.</a:t>
            </a:r>
          </a:p>
        </p:txBody>
      </p:sp>
      <p:pic>
        <p:nvPicPr>
          <p:cNvPr id="51" name="Picture 4" descr="http://habrastorage.org/getpro/habr/post_images/a5f/2c2/3cd/a5f2c23cd16e584fcee2b28651ebeef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1"/>
          <a:stretch/>
        </p:blipFill>
        <p:spPr bwMode="auto">
          <a:xfrm>
            <a:off x="1" y="5478529"/>
            <a:ext cx="1818151" cy="138055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://nera-msc.ru/upload/import/m%D1%81ini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5" r="11977" b="14521"/>
          <a:stretch/>
        </p:blipFill>
        <p:spPr bwMode="auto">
          <a:xfrm>
            <a:off x="1818151" y="5441544"/>
            <a:ext cx="2179115" cy="140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://lifenews.ru/static/posts/2012/11/105687/400x2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8"/>
          <a:stretch/>
        </p:blipFill>
        <p:spPr bwMode="auto">
          <a:xfrm>
            <a:off x="10293785" y="5510735"/>
            <a:ext cx="1897569" cy="133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" b="80"/>
          <a:stretch>
            <a:fillRect/>
          </a:stretch>
        </p:blipFill>
        <p:spPr>
          <a:xfrm>
            <a:off x="8150630" y="5510735"/>
            <a:ext cx="2380001" cy="1338288"/>
          </a:xfrm>
          <a:custGeom>
            <a:avLst/>
            <a:gdLst>
              <a:gd name="connsiteX0" fmla="*/ 0 w 4129355"/>
              <a:gd name="connsiteY0" fmla="*/ 0 h 2321960"/>
              <a:gd name="connsiteX1" fmla="*/ 4129355 w 4129355"/>
              <a:gd name="connsiteY1" fmla="*/ 0 h 2321960"/>
              <a:gd name="connsiteX2" fmla="*/ 4129355 w 4129355"/>
              <a:gd name="connsiteY2" fmla="*/ 2321960 h 2321960"/>
              <a:gd name="connsiteX3" fmla="*/ 0 w 4129355"/>
              <a:gd name="connsiteY3" fmla="*/ 2321960 h 232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9355" h="2321960">
                <a:moveTo>
                  <a:pt x="0" y="0"/>
                </a:moveTo>
                <a:lnTo>
                  <a:pt x="4129355" y="0"/>
                </a:lnTo>
                <a:lnTo>
                  <a:pt x="4129355" y="2321960"/>
                </a:lnTo>
                <a:lnTo>
                  <a:pt x="0" y="23219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1134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967" y="1144151"/>
            <a:ext cx="4876229" cy="4205063"/>
          </a:xfrm>
          <a:ln w="1905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Образование 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предпринимателя:</a:t>
            </a:r>
            <a:endParaRPr lang="ru-RU" sz="19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900" b="1" dirty="0">
                <a:latin typeface="Calibri" panose="020F0502020204030204" pitchFamily="34" charset="0"/>
                <a:cs typeface="Calibri" panose="020F0502020204030204" pitchFamily="34" charset="0"/>
              </a:rPr>
              <a:t>практико-ориентировано и личностно-значимо;</a:t>
            </a:r>
          </a:p>
          <a:p>
            <a:r>
              <a:rPr lang="ru-RU" sz="1900" b="1" dirty="0">
                <a:latin typeface="Calibri" panose="020F0502020204030204" pitchFamily="34" charset="0"/>
                <a:cs typeface="Calibri" panose="020F0502020204030204" pitchFamily="34" charset="0"/>
              </a:rPr>
              <a:t>создание ситуаций опыта – решение сложных проблемных ситуаций. </a:t>
            </a:r>
          </a:p>
          <a:p>
            <a:pPr marL="0" indent="0"/>
            <a:endParaRPr lang="ru-RU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19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Контекстное обучение: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динамическое моделирование ситуаций с предметной и социальной неоднозначностью и противоречивостью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возможность развернуть содержание образования в динамике, задавая модели усложняющейся деятельности, требующих интеграции знаний всех дисциплин необходимых для разрешения данной ситуации.</a:t>
            </a:r>
          </a:p>
        </p:txBody>
      </p:sp>
      <p:sp>
        <p:nvSpPr>
          <p:cNvPr id="14" name="Right Triangle 10"/>
          <p:cNvSpPr/>
          <p:nvPr/>
        </p:nvSpPr>
        <p:spPr bwMode="auto">
          <a:xfrm rot="5400000">
            <a:off x="252325" y="176657"/>
            <a:ext cx="1141721" cy="1202475"/>
          </a:xfrm>
          <a:prstGeom prst="rtTriangle">
            <a:avLst/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5930162" y="-378830"/>
            <a:ext cx="480053" cy="11713301"/>
          </a:xfrm>
          <a:prstGeom prst="righ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423925" y="2852936"/>
            <a:ext cx="576064" cy="48005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3185" y="5868694"/>
            <a:ext cx="10872822" cy="5287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marL="304792" indent="-304792">
              <a:buFont typeface="+mj-lt"/>
              <a:buAutoNum type="arabicPeriod"/>
            </a:pP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 МОБИЛЬНЫЕ И КОНКУРЕНТОСПОСОБНЫЕ ВЫПУСКНИКИ</a:t>
            </a:r>
          </a:p>
          <a:p>
            <a:pPr marL="304792" indent="-304792">
              <a:buFont typeface="+mj-lt"/>
              <a:buAutoNum type="arabicPeriod"/>
            </a:pPr>
            <a:r>
              <a:rPr lang="ru-RU" sz="19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УСПЕШНАЯ ПОДГОТОВКА К ПОСТУПЛЕНИЮ В </a:t>
            </a:r>
            <a:r>
              <a:rPr lang="ru-RU" sz="19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ВУЗ</a:t>
            </a:r>
            <a:endParaRPr lang="ru-RU" sz="19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1424424" y="205751"/>
            <a:ext cx="7821177" cy="660511"/>
          </a:xfrm>
          <a:prstGeom prst="rect">
            <a:avLst/>
          </a:prstGeom>
        </p:spPr>
        <p:txBody>
          <a:bodyPr lIns="121917" tIns="60958" rIns="121917" bIns="6095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МЭО ДЛЯ </a:t>
            </a:r>
            <a:r>
              <a:rPr lang="ru-RU" sz="24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ФОРМИРОВАНИЯ ПРЕДПРИНИМАТЕЛЬСКИХ СПОСОБНОСТЕЙ</a:t>
            </a:r>
            <a:endParaRPr lang="ru-RU" sz="2400" b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9989" y="1032749"/>
            <a:ext cx="6026850" cy="430463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100" b="1" dirty="0">
                <a:latin typeface="Calibri" panose="020F0502020204030204" pitchFamily="34" charset="0"/>
                <a:cs typeface="Calibri" panose="020F0502020204030204" pitchFamily="34" charset="0"/>
              </a:rPr>
              <a:t>ФИЗИКА. 11 КЛАСС. </a:t>
            </a:r>
          </a:p>
          <a:p>
            <a:pPr algn="ctr"/>
            <a:r>
              <a:rPr lang="ru-RU" sz="1100" b="1" dirty="0">
                <a:latin typeface="Calibri" panose="020F0502020204030204" pitchFamily="34" charset="0"/>
                <a:cs typeface="Calibri" panose="020F0502020204030204" pitchFamily="34" charset="0"/>
              </a:rPr>
              <a:t>Занятие 7. Геометрическая </a:t>
            </a:r>
            <a:r>
              <a:rPr lang="ru-RU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оптика</a:t>
            </a:r>
          </a:p>
          <a:p>
            <a:pPr algn="ctr"/>
            <a:r>
              <a:rPr lang="ru-RU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ЗАДАНИЕ К ЗАНЯТИЮ</a:t>
            </a:r>
          </a:p>
          <a:p>
            <a:pPr algn="ctr"/>
            <a:r>
              <a:rPr lang="ru-RU" sz="1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РАЗРАБАТЫВАЕМ ТЕХНИЧЕСКОЕ ЗАДАНИЕ ДЛЯ КОММЕРЧЕСКОГО ПРОДУКТА</a:t>
            </a:r>
          </a:p>
          <a:p>
            <a:pPr indent="457200" algn="just"/>
            <a:r>
              <a:rPr lang="ru-RU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Фирма </a:t>
            </a: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интерактивных развлечений просит вас создать коробку с набором материалов для экспериментов по физике, который она планирует продавать в «Детском мире» и других магазинах игрушек. Это должно быть умное развлечение для детей дошкольного и младшего школьного возраста.</a:t>
            </a:r>
          </a:p>
          <a:p>
            <a:pPr indent="457200" algn="just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В связи с возрастающим ростом интереса к инженерным профессиям фирма-изготовитель просит так подобрать эксперименты, чтобы была чётко видна взаимосвязь между физической теорией и её практическим применением. Другими словами, опыты не должны быть оторваны от прикладного использования. Более того, развлечение позиционируется как инженерная забава, то есть ученик должен учиться, создавая готовые продукты.</a:t>
            </a:r>
          </a:p>
          <a:p>
            <a:pPr indent="457200" algn="just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Размер коробки и общая себестоимость ограниченны, так как конкретное коммерческое решение должно быть конкурентоспособно.</a:t>
            </a:r>
          </a:p>
          <a:p>
            <a:pPr indent="457200" algn="just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Ваша задача — разработать техническое описание содержания данной коробки.</a:t>
            </a:r>
          </a:p>
          <a:p>
            <a:pPr indent="457200" algn="just"/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В техническое задание должно войти следующее: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перечень продуктов (не более </a:t>
            </a:r>
            <a:r>
              <a:rPr lang="ru-RU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5—8</a:t>
            </a: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), которые сможет создать покупатель набора для того, чтобы лучше понять связь между оптикой и её практическим значением. Для каждого продукта должна быть пояснена связь с тем или иным разделом оптики;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список необходимых материалов для создания продуктов (с указанием того, как именно данный продукт соотносится с оптикой);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размер коробки;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рекламный слоган, который бы привлёк внимание покупателя;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предварительная общая стоимость наборов</a:t>
            </a:r>
            <a:r>
              <a:rPr lang="ru-RU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AF1C841E-EEE1-496C-8E79-2E9AABC5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42" y="98212"/>
            <a:ext cx="9004443" cy="720080"/>
          </a:xfrm>
        </p:spPr>
        <p:txBody>
          <a:bodyPr/>
          <a:lstStyle/>
          <a:p>
            <a:r>
              <a:rPr lang="ru-RU" dirty="0"/>
              <a:t>Личный кабинет пользователя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C4F2F2F-AF24-4232-B73A-B2E2E219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7" y="1191490"/>
            <a:ext cx="11431685" cy="524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232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11C6A7A-059D-4EA4-B462-684F4C1A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184728"/>
            <a:ext cx="9004443" cy="850900"/>
          </a:xfrm>
        </p:spPr>
        <p:txBody>
          <a:bodyPr/>
          <a:lstStyle/>
          <a:p>
            <a:r>
              <a:rPr lang="ru-RU" dirty="0"/>
              <a:t>Библиотека курсов старшеклассника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="" xmlns:a16="http://schemas.microsoft.com/office/drawing/2014/main" id="{2E6724BF-3E00-42DB-84C8-CAA0F5F14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136126"/>
            <a:ext cx="11082338" cy="5362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C879BA2-6ECC-4704-AFF8-7791EC9331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" b="18661"/>
          <a:stretch/>
        </p:blipFill>
        <p:spPr>
          <a:xfrm>
            <a:off x="4572001" y="5254901"/>
            <a:ext cx="6945744" cy="12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6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049BF3-C722-4570-809B-90045BBA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50" y="184294"/>
            <a:ext cx="9004443" cy="850900"/>
          </a:xfrm>
        </p:spPr>
        <p:txBody>
          <a:bodyPr>
            <a:normAutofit/>
          </a:bodyPr>
          <a:lstStyle/>
          <a:p>
            <a:r>
              <a:rPr lang="ru-RU" sz="2400" dirty="0"/>
              <a:t>Библиотека курсов </a:t>
            </a:r>
            <a:br>
              <a:rPr lang="ru-RU" sz="2400" dirty="0"/>
            </a:br>
            <a:r>
              <a:rPr lang="ru-RU" sz="2400" dirty="0"/>
              <a:t>(дополнительное образование)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3E176C5-2191-4AB8-86DD-60918D5B5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06" y="1020474"/>
            <a:ext cx="8738623" cy="404944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FAA7D42-BFF9-4418-B193-C256095F70CB}"/>
              </a:ext>
            </a:extLst>
          </p:cNvPr>
          <p:cNvSpPr/>
          <p:nvPr/>
        </p:nvSpPr>
        <p:spPr>
          <a:xfrm>
            <a:off x="907473" y="5171659"/>
            <a:ext cx="10886209" cy="859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3845" marR="5080" indent="-271780" algn="just">
              <a:lnSpc>
                <a:spcPct val="143600"/>
              </a:lnSpc>
              <a:buClr>
                <a:srgbClr val="C00000"/>
              </a:buClr>
              <a:buFont typeface="Wingdings"/>
              <a:buChar char=""/>
              <a:tabLst>
                <a:tab pos="284480" algn="l"/>
              </a:tabLst>
            </a:pPr>
            <a:r>
              <a:rPr lang="ru-RU" spc="-5" dirty="0">
                <a:cs typeface="Times New Roman"/>
              </a:rPr>
              <a:t>обязательные </a:t>
            </a:r>
            <a:r>
              <a:rPr lang="ru-RU" dirty="0">
                <a:cs typeface="Times New Roman"/>
              </a:rPr>
              <a:t>и </a:t>
            </a:r>
            <a:r>
              <a:rPr lang="ru-RU" spc="-5" dirty="0">
                <a:cs typeface="Times New Roman"/>
              </a:rPr>
              <a:t>элективные онлайн-курсы,  обеспечивающие формирование навыков будущего</a:t>
            </a:r>
            <a:r>
              <a:rPr lang="ru-RU" spc="290" dirty="0">
                <a:cs typeface="Times New Roman"/>
              </a:rPr>
              <a:t> </a:t>
            </a:r>
            <a:r>
              <a:rPr lang="ru-RU" dirty="0">
                <a:cs typeface="Times New Roman"/>
              </a:rPr>
              <a:t>и </a:t>
            </a:r>
            <a:r>
              <a:rPr lang="ru-RU" spc="-5" dirty="0">
                <a:cs typeface="Times New Roman"/>
              </a:rPr>
              <a:t>способствующие реализации</a:t>
            </a:r>
            <a:r>
              <a:rPr lang="ru-RU" spc="-10" dirty="0">
                <a:cs typeface="Times New Roman"/>
              </a:rPr>
              <a:t> </a:t>
            </a:r>
            <a:r>
              <a:rPr lang="ru-RU" spc="-5" dirty="0">
                <a:cs typeface="Times New Roman"/>
              </a:rPr>
              <a:t>проектов;</a:t>
            </a:r>
            <a:endParaRPr lang="ru-RU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81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137" y="689287"/>
            <a:ext cx="8327458" cy="4011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3504" y="141407"/>
            <a:ext cx="91409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15" dirty="0">
                <a:latin typeface="Calibri" panose="020F0502020204030204" pitchFamily="34" charset="0"/>
                <a:cs typeface="Calibri" panose="020F0502020204030204" pitchFamily="34" charset="0"/>
              </a:rPr>
              <a:t>ПОДСИСТЕМА </a:t>
            </a:r>
            <a:r>
              <a:rPr sz="2400" spc="220" dirty="0">
                <a:latin typeface="Calibri" panose="020F0502020204030204" pitchFamily="34" charset="0"/>
                <a:cs typeface="Calibri" panose="020F0502020204030204" pitchFamily="34" charset="0"/>
              </a:rPr>
              <a:t>«ЛИЧНЫЕ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220" dirty="0">
                <a:latin typeface="Calibri" panose="020F0502020204030204" pitchFamily="34" charset="0"/>
                <a:cs typeface="Calibri" panose="020F0502020204030204" pitchFamily="34" charset="0"/>
              </a:rPr>
              <a:t>СООБЩЕНИЯ</a:t>
            </a:r>
            <a:r>
              <a:rPr sz="2400" spc="220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US" sz="2400" spc="22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spc="220" dirty="0" smtClean="0">
                <a:latin typeface="Calibri" panose="020F0502020204030204" pitchFamily="34" charset="0"/>
                <a:cs typeface="Calibri" panose="020F0502020204030204" pitchFamily="34" charset="0"/>
              </a:rPr>
              <a:t>И «мессенджер»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7CA0F3C-D455-4E97-8577-E20EF2A13D8D}"/>
              </a:ext>
            </a:extLst>
          </p:cNvPr>
          <p:cNvSpPr/>
          <p:nvPr/>
        </p:nvSpPr>
        <p:spPr>
          <a:xfrm>
            <a:off x="644163" y="4829257"/>
            <a:ext cx="8165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Обсуждение идеи или темы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Согласование целей и задач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Обмен материалами между участниками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Обсуждение материалов и/или результатов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Индивидуальное или групповое консультирование участников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Обсуждение продукта проекта (в т.ч. публичное)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414" y="1271846"/>
            <a:ext cx="2189327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4987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583" y="135335"/>
            <a:ext cx="896730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37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Подсистема «</a:t>
            </a:r>
            <a:r>
              <a:rPr spc="370" dirty="0" smtClean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spc="270" dirty="0" smtClean="0">
                <a:latin typeface="Calibri" panose="020F0502020204030204" pitchFamily="34" charset="0"/>
                <a:cs typeface="Calibri" panose="020F0502020204030204" pitchFamily="34" charset="0"/>
              </a:rPr>
              <a:t>ИД</a:t>
            </a:r>
            <a:r>
              <a:rPr spc="200" dirty="0" smtClean="0"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spc="229" dirty="0" smtClean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spc="215" dirty="0" smtClean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spc="229" dirty="0" smtClean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spc="325" dirty="0" smtClean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spc="165" dirty="0" smtClean="0">
                <a:latin typeface="Calibri" panose="020F0502020204030204" pitchFamily="34" charset="0"/>
                <a:cs typeface="Calibri" panose="020F0502020204030204" pitchFamily="34" charset="0"/>
              </a:rPr>
              <a:t>Ф</a:t>
            </a:r>
            <a:r>
              <a:rPr spc="215" dirty="0" smtClean="0"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spc="325" dirty="0" smtClean="0"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spc="215" dirty="0" smtClean="0"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spc="325" dirty="0" smtClean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spc="450" dirty="0" smtClean="0">
                <a:latin typeface="Calibri" panose="020F0502020204030204" pitchFamily="34" charset="0"/>
                <a:cs typeface="Calibri" panose="020F0502020204030204" pitchFamily="34" charset="0"/>
              </a:rPr>
              <a:t>Ц</a:t>
            </a:r>
            <a:r>
              <a:rPr spc="270" dirty="0" smtClean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pc="204" dirty="0" smtClean="0">
                <a:latin typeface="Calibri" panose="020F0502020204030204" pitchFamily="34" charset="0"/>
                <a:cs typeface="Calibri" panose="020F0502020204030204" pitchFamily="34" charset="0"/>
              </a:rPr>
              <a:t>я»</a:t>
            </a:r>
            <a:endParaRPr spc="20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65513F28-E847-4B13-A156-4530BEE9D673}"/>
              </a:ext>
            </a:extLst>
          </p:cNvPr>
          <p:cNvSpPr/>
          <p:nvPr/>
        </p:nvSpPr>
        <p:spPr>
          <a:xfrm>
            <a:off x="550505" y="5218169"/>
            <a:ext cx="9790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Обсуждение идеи, темы, целей и задач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Коммуникация между участниками проектной группы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Индивидуальное или групповое консультирование участников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Презентация результатов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Возможность организации индивидуальных и групповых форм работы.</a:t>
            </a:r>
          </a:p>
        </p:txBody>
      </p:sp>
      <p:pic>
        <p:nvPicPr>
          <p:cNvPr id="22" name="Рисунок 21" descr="Изображение выглядит как снимок экрана, монитор, компьютер, ноутбук&#10;&#10;Автоматически созданное описание">
            <a:extLst>
              <a:ext uri="{FF2B5EF4-FFF2-40B4-BE49-F238E27FC236}">
                <a16:creationId xmlns="" xmlns:a16="http://schemas.microsoft.com/office/drawing/2014/main" id="{531DDA9C-8460-40D1-A169-9C33C2A5FE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739388"/>
            <a:ext cx="5933368" cy="29088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7A2255A-5CC8-4B5D-9843-95E1C2856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61" y="2618714"/>
            <a:ext cx="1039401" cy="810286"/>
          </a:xfrm>
          <a:prstGeom prst="rect">
            <a:avLst/>
          </a:prstGeom>
        </p:spPr>
      </p:pic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3345E79F-DFC3-46F8-8A0A-9DE98C43CBBF}"/>
              </a:ext>
            </a:extLst>
          </p:cNvPr>
          <p:cNvCxnSpPr>
            <a:cxnSpLocks/>
          </p:cNvCxnSpPr>
          <p:nvPr/>
        </p:nvCxnSpPr>
        <p:spPr>
          <a:xfrm>
            <a:off x="1474361" y="2152832"/>
            <a:ext cx="799764" cy="246613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9" name="Рисунок 2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970A63CB-BF52-40F3-B8E5-AD8E56D8B4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20"/>
          <a:stretch/>
        </p:blipFill>
        <p:spPr>
          <a:xfrm>
            <a:off x="6550982" y="739388"/>
            <a:ext cx="5239802" cy="500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1A7D31A-E913-4270-BA0C-8B0699701A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42" y="2618714"/>
            <a:ext cx="3521758" cy="2537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441607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o2020">
  <a:themeElements>
    <a:clrScheme name="meo2020new">
      <a:dk1>
        <a:srgbClr val="2B3977"/>
      </a:dk1>
      <a:lt1>
        <a:sysClr val="window" lastClr="FFFFFF"/>
      </a:lt1>
      <a:dk2>
        <a:srgbClr val="034F51"/>
      </a:dk2>
      <a:lt2>
        <a:srgbClr val="FFFFFF"/>
      </a:lt2>
      <a:accent1>
        <a:srgbClr val="18459E"/>
      </a:accent1>
      <a:accent2>
        <a:srgbClr val="30446B"/>
      </a:accent2>
      <a:accent3>
        <a:srgbClr val="0AB7D1"/>
      </a:accent3>
      <a:accent4>
        <a:srgbClr val="D76D40"/>
      </a:accent4>
      <a:accent5>
        <a:srgbClr val="9E2C18"/>
      </a:accent5>
      <a:accent6>
        <a:srgbClr val="016D41"/>
      </a:accent6>
      <a:hlink>
        <a:srgbClr val="124752"/>
      </a:hlink>
      <a:folHlink>
        <a:srgbClr val="64B161"/>
      </a:folHlink>
    </a:clrScheme>
    <a:fontScheme name="meo2020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2020" id="{287A46AE-4166-4329-BFC4-BBB6D31FB94A}" vid="{14E6B506-08B4-4F07-9D3A-4654A70ACC5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664</Words>
  <Application>Microsoft Office PowerPoint</Application>
  <PresentationFormat>Широкоэкранный</PresentationFormat>
  <Paragraphs>132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3" baseType="lpstr">
      <vt:lpstr>MingLiU-ExtB</vt:lpstr>
      <vt:lpstr>Arial</vt:lpstr>
      <vt:lpstr>Arial Nova Cond</vt:lpstr>
      <vt:lpstr>Calibri</vt:lpstr>
      <vt:lpstr>Circe Rounded Extra Bold</vt:lpstr>
      <vt:lpstr>Daytona</vt:lpstr>
      <vt:lpstr>Open Sans ExtraBold</vt:lpstr>
      <vt:lpstr>Roboto</vt:lpstr>
      <vt:lpstr>Symbol</vt:lpstr>
      <vt:lpstr>Tahoma</vt:lpstr>
      <vt:lpstr>Times New Roman</vt:lpstr>
      <vt:lpstr>Trebuchet MS</vt:lpstr>
      <vt:lpstr>Tw Cen MT</vt:lpstr>
      <vt:lpstr>Verdana</vt:lpstr>
      <vt:lpstr>Wingdings</vt:lpstr>
      <vt:lpstr>Wingdings 3</vt:lpstr>
      <vt:lpstr>meo2020</vt:lpstr>
      <vt:lpstr>Mask, Brenson, Allen: как формировать предпринимательские способности в цифровой образовательной среде</vt:lpstr>
      <vt:lpstr>Портрет современного инженера</vt:lpstr>
      <vt:lpstr>Презентация PowerPoint</vt:lpstr>
      <vt:lpstr>Презентация PowerPoint</vt:lpstr>
      <vt:lpstr>Личный кабинет пользователя</vt:lpstr>
      <vt:lpstr>Библиотека курсов старшеклассника</vt:lpstr>
      <vt:lpstr>Библиотека курсов  (дополнительное образование)</vt:lpstr>
      <vt:lpstr>ПОДСИСТЕМА «ЛИЧНЫЕ СООБЩЕНИЯ» И «мессенджер»</vt:lpstr>
      <vt:lpstr>Подсистема «ВИДЕОКОНФЕРЕНЦИя»</vt:lpstr>
      <vt:lpstr>Презентация PowerPoint</vt:lpstr>
      <vt:lpstr>Матрица назначения заданий в Индивидуальном проекте</vt:lpstr>
      <vt:lpstr>ПОДСИСТЕМА «ЦИФРОВОЕ ПОРТФОЛИО»</vt:lpstr>
      <vt:lpstr>Презентация PowerPoint</vt:lpstr>
      <vt:lpstr>Презентация PowerPoint</vt:lpstr>
      <vt:lpstr>Возможности МЭО для реализации проектной деятельности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проектной и исследовательской деятельности учащихся</dc:title>
  <dc:creator>a</dc:creator>
  <cp:lastModifiedBy>Dima</cp:lastModifiedBy>
  <cp:revision>34</cp:revision>
  <dcterms:created xsi:type="dcterms:W3CDTF">2020-10-08T12:30:22Z</dcterms:created>
  <dcterms:modified xsi:type="dcterms:W3CDTF">2020-11-26T17:37:13Z</dcterms:modified>
</cp:coreProperties>
</file>