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7F8"/>
    <a:srgbClr val="06ACAF"/>
    <a:srgbClr val="F24656"/>
    <a:srgbClr val="FF8F29"/>
    <a:srgbClr val="BD2B3E"/>
    <a:srgbClr val="ED761D"/>
    <a:srgbClr val="35C2FF"/>
    <a:srgbClr val="054962"/>
    <a:srgbClr val="34C2FF"/>
    <a:srgbClr val="F0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6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6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9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7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3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8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DDF4FF"/>
            </a:gs>
            <a:gs pos="25000">
              <a:srgbClr val="CCE7F8"/>
            </a:gs>
            <a:gs pos="35000">
              <a:srgbClr val="EBFAFB"/>
            </a:gs>
            <a:gs pos="70000">
              <a:srgbClr val="D5F5F8"/>
            </a:gs>
            <a:gs pos="47000">
              <a:srgbClr val="C1F1F7"/>
            </a:gs>
            <a:gs pos="58000">
              <a:srgbClr val="B3F8FB"/>
            </a:gs>
            <a:gs pos="96000">
              <a:srgbClr val="FDE7E9"/>
            </a:gs>
            <a:gs pos="83000">
              <a:srgbClr val="FFF2E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12B6-EF12-4B06-8BA3-49E191389CC1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99CB-9C58-49E5-A8E8-575E7B37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5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346" y="2393855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46" y="849477"/>
            <a:ext cx="1477227" cy="1471122"/>
          </a:xfrm>
          <a:prstGeom prst="rect">
            <a:avLst/>
          </a:prstGeom>
        </p:spPr>
      </p:pic>
      <p:pic>
        <p:nvPicPr>
          <p:cNvPr id="56" name="Picture 4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05" y="39713"/>
            <a:ext cx="1180028" cy="13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2849495" y="239998"/>
            <a:ext cx="5738181" cy="682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400" b="1" dirty="0" smtClean="0">
                <a:solidFill>
                  <a:srgbClr val="3B4F67"/>
                </a:solidFill>
                <a:effectLst>
                  <a:outerShdw blurRad="88900" dist="88900" dir="1800000" algn="l" rotWithShape="0">
                    <a:srgbClr val="35C2FF">
                      <a:alpha val="40000"/>
                    </a:srgbClr>
                  </a:outerShdw>
                </a:effectLst>
              </a:rPr>
              <a:t>Проект ГРАНИ реализуется при поддержке Министерства просвещения РФ</a:t>
            </a:r>
            <a:endParaRPr lang="ru-RU" altLang="en-US" sz="2400" b="1" dirty="0">
              <a:solidFill>
                <a:srgbClr val="3B4F67"/>
              </a:solidFill>
              <a:effectLst>
                <a:outerShdw blurRad="88900" dist="88900" dir="1800000" algn="l" rotWithShape="0">
                  <a:srgbClr val="35C2FF">
                    <a:alpha val="4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7028" y="1769364"/>
            <a:ext cx="6661351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  <a:bevelB w="69850" h="69850" prst="divot"/>
            </a:sp3d>
          </a:bodyPr>
          <a:lstStyle/>
          <a:p>
            <a:pPr algn="ctr"/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«ГРАНИ»</a:t>
            </a:r>
          </a:p>
          <a:p>
            <a:pPr algn="ctr"/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</a:rPr>
              <a:t>инновационная модель высокотехнологичной образовательной среды как средство развития предпринимательских компетенций</a:t>
            </a:r>
            <a:endParaRPr lang="ru-RU" sz="3600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9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Объект 2"/>
          <p:cNvSpPr txBox="1">
            <a:spLocks/>
          </p:cNvSpPr>
          <p:nvPr/>
        </p:nvSpPr>
        <p:spPr>
          <a:xfrm>
            <a:off x="234113" y="2942989"/>
            <a:ext cx="8685809" cy="2103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Модель обучения: ДЕЙСТВИЕ – основа бизнеса.</a:t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8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проведения занятий: 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круглый стол, деловая игра, урок пресс-конференция, видео-урок, </a:t>
            </a:r>
            <a:r>
              <a:rPr lang="ru-RU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тематические экскурсии 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действующих-предпринимателей.</a:t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3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74" y="4718791"/>
            <a:ext cx="8668548" cy="190225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98" y="224056"/>
            <a:ext cx="3451391" cy="25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Заголовок 1"/>
          <p:cNvSpPr txBox="1">
            <a:spLocks/>
          </p:cNvSpPr>
          <p:nvPr/>
        </p:nvSpPr>
        <p:spPr>
          <a:xfrm>
            <a:off x="1752626" y="166875"/>
            <a:ext cx="589808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Предварительные результаты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8" y="4321191"/>
            <a:ext cx="2933700" cy="22002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63" y="1716508"/>
            <a:ext cx="2783473" cy="2781299"/>
          </a:xfrm>
          <a:prstGeom prst="rect">
            <a:avLst/>
          </a:prstGeom>
        </p:spPr>
      </p:pic>
      <p:sp>
        <p:nvSpPr>
          <p:cNvPr id="62" name="Объект 2"/>
          <p:cNvSpPr txBox="1">
            <a:spLocks/>
          </p:cNvSpPr>
          <p:nvPr/>
        </p:nvSpPr>
        <p:spPr>
          <a:xfrm>
            <a:off x="145268" y="1724027"/>
            <a:ext cx="4380888" cy="439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сегодняшнему дню у нас прошли блоки</a:t>
            </a:r>
            <a:b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ты?</a:t>
            </a:r>
            <a:b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Команда</a:t>
            </a:r>
            <a:b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Одним из заданий в блоке «Кто ты?» было составить список из 30  своих достижений и умений и навыков.</a:t>
            </a:r>
          </a:p>
          <a:p>
            <a:pPr>
              <a:lnSpc>
                <a:spcPct val="110000"/>
              </a:lnSpc>
            </a:pPr>
            <a: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800" b="1" dirty="0" err="1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Самопрезентация</a:t>
            </a:r>
            <a:r>
              <a:rPr lang="ru-RU" sz="3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показала ребятам, что у них есть широкий  потенциал для личного </a:t>
            </a:r>
            <a:r>
              <a:rPr lang="ru-RU" sz="3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3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79111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7" name="Объект 2"/>
          <p:cNvSpPr txBox="1">
            <a:spLocks/>
          </p:cNvSpPr>
          <p:nvPr/>
        </p:nvSpPr>
        <p:spPr>
          <a:xfrm>
            <a:off x="1911104" y="314369"/>
            <a:ext cx="5537410" cy="1014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12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Бизнес – идеи, принятые к разработке</a:t>
            </a:r>
            <a:r>
              <a:rPr lang="ru-RU" sz="11200" dirty="0" smtClean="0"/>
              <a:t/>
            </a:r>
            <a:br>
              <a:rPr lang="ru-RU" sz="11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79" y="3876834"/>
            <a:ext cx="3206406" cy="2404805"/>
          </a:xfrm>
          <a:prstGeom prst="snip2DiagRect">
            <a:avLst/>
          </a:prstGeom>
          <a:solidFill>
            <a:srgbClr val="CCE7F8"/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6" name="Объект 2"/>
          <p:cNvSpPr txBox="1">
            <a:spLocks/>
          </p:cNvSpPr>
          <p:nvPr/>
        </p:nvSpPr>
        <p:spPr>
          <a:xfrm>
            <a:off x="298117" y="1667206"/>
            <a:ext cx="5833850" cy="4543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5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5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Агентство </a:t>
            </a:r>
            <a:r>
              <a:rPr lang="ru-RU" sz="5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детских праздников. Где работают и участвуют только дети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59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Украшения </a:t>
            </a:r>
            <a:r>
              <a:rPr lang="ru-RU" sz="59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ручной работы для домашних питомцев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59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Леденцы </a:t>
            </a:r>
            <a:r>
              <a:rPr lang="ru-RU" sz="59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здоровья </a:t>
            </a:r>
            <a:r>
              <a:rPr lang="ru-RU" sz="59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зубов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8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Заголовок 1"/>
          <p:cNvSpPr txBox="1">
            <a:spLocks/>
          </p:cNvSpPr>
          <p:nvPr/>
        </p:nvSpPr>
        <p:spPr>
          <a:xfrm>
            <a:off x="1810639" y="101362"/>
            <a:ext cx="5898081" cy="1925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Участие </a:t>
            </a:r>
            <a:r>
              <a:rPr lang="ru-RU" sz="3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во Всероссийском семейном фестивале финансовой грамотности </a:t>
            </a:r>
            <a:r>
              <a:rPr lang="ru-RU" sz="32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31.10-01.11.2020</a:t>
            </a:r>
            <a:endParaRPr lang="ru-RU" sz="32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Объект 2"/>
          <p:cNvSpPr txBox="1">
            <a:spLocks/>
          </p:cNvSpPr>
          <p:nvPr/>
        </p:nvSpPr>
        <p:spPr>
          <a:xfrm>
            <a:off x="292386" y="2639141"/>
            <a:ext cx="8398353" cy="397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Ребята прошли все локации, поучаствовал в финансовом  </a:t>
            </a:r>
            <a:r>
              <a:rPr lang="ru-RU" sz="2100" b="1" dirty="0" err="1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квизе</a:t>
            </a:r>
            <a:r>
              <a:rPr lang="ru-RU" sz="21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который шел в прямом эфире.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Формат командной игры придавал азарт в достижении цели и дополнительный интерес к изучению информации.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итогу: из зарегистрированных 1400 команд наша ребята заняли 260 место и с нетерпением ждут новый фестиваль, что бы с новыми знаниями побороться за более высокие позиции.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 </a:t>
            </a:r>
            <a:r>
              <a:rPr lang="ru-RU" sz="21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диплома</a:t>
            </a:r>
          </a:p>
        </p:txBody>
      </p:sp>
    </p:spTree>
    <p:extLst>
      <p:ext uri="{BB962C8B-B14F-4D97-AF65-F5344CB8AC3E}">
        <p14:creationId xmlns:p14="http://schemas.microsoft.com/office/powerpoint/2010/main" val="30838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57596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Заголовок 1"/>
          <p:cNvSpPr txBox="1">
            <a:spLocks/>
          </p:cNvSpPr>
          <p:nvPr/>
        </p:nvSpPr>
        <p:spPr>
          <a:xfrm>
            <a:off x="1901925" y="705691"/>
            <a:ext cx="5898081" cy="537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Ожидаемые </a:t>
            </a:r>
            <a:r>
              <a:rPr lang="ru-RU" sz="3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результаты</a:t>
            </a:r>
          </a:p>
        </p:txBody>
      </p:sp>
      <p:sp>
        <p:nvSpPr>
          <p:cNvPr id="58" name="Объект 2"/>
          <p:cNvSpPr txBox="1">
            <a:spLocks/>
          </p:cNvSpPr>
          <p:nvPr/>
        </p:nvSpPr>
        <p:spPr>
          <a:xfrm>
            <a:off x="225911" y="1887632"/>
            <a:ext cx="7015786" cy="3955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Освоят необходимы минимум знаний для продвижения и продажи продуктов и услуг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практике создадут бизнес-проекты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7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Уметь</a:t>
            </a:r>
            <a:endParaRPr lang="ru-RU" sz="27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оценивать </a:t>
            </a: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бизнес- идеи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7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оставлять </a:t>
            </a: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бизнес-план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7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троить </a:t>
            </a: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бизнес-процессы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создавать  и управлять командой</a:t>
            </a:r>
            <a:b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700" b="1" dirty="0" smtClean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7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Владеть</a:t>
            </a:r>
            <a:endParaRPr lang="ru-RU" sz="27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27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авыками </a:t>
            </a: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создания УТП и его продвижения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r>
              <a:rPr lang="ru-RU" sz="27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ехниками </a:t>
            </a:r>
            <a:r>
              <a:rPr lang="ru-RU" sz="27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самореализации и личной эффективности </a:t>
            </a:r>
          </a:p>
          <a:p>
            <a:pPr algn="l">
              <a:buFontTx/>
              <a:buChar char="-"/>
            </a:pPr>
            <a:endParaRPr lang="ru-RU" dirty="0" smtClean="0"/>
          </a:p>
          <a:p>
            <a:pPr algn="l">
              <a:buFontTx/>
              <a:buChar char="-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25" y="2561189"/>
            <a:ext cx="3321459" cy="2491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E7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8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710773" y="1779852"/>
            <a:ext cx="666135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  <a:bevelB w="69850" h="69850" prst="divot"/>
            </a:sp3d>
          </a:bodyPr>
          <a:lstStyle/>
          <a:p>
            <a:pPr algn="ctr"/>
            <a:r>
              <a:rPr lang="ru-RU" sz="3600" b="1" dirty="0" err="1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Метапредметный</a:t>
            </a:r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курс</a:t>
            </a:r>
          </a:p>
        </p:txBody>
      </p:sp>
      <p:sp>
        <p:nvSpPr>
          <p:cNvPr id="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5997" y="2612752"/>
            <a:ext cx="6858000" cy="1655762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Основы финансовой грамотности</a:t>
            </a:r>
            <a:r>
              <a:rPr lang="ru-RU" sz="4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84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Мой бизнес</a:t>
            </a:r>
            <a:r>
              <a:rPr lang="ru-RU" sz="4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2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5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8" name="Объект 2"/>
          <p:cNvSpPr txBox="1">
            <a:spLocks/>
          </p:cNvSpPr>
          <p:nvPr/>
        </p:nvSpPr>
        <p:spPr>
          <a:xfrm>
            <a:off x="90605" y="16891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Бизнес — это поиск заказчика, решение его проблем, формирование команды, налаживание системы производства и продаж, получение прибыли.</a:t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школе такому не научат – скажете вы. </a:t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мы попробуем не согласиться, </a:t>
            </a:r>
            <a:r>
              <a:rPr lang="ru-RU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доказать обратное. 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40" y="4184178"/>
            <a:ext cx="3154742" cy="22835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23" y="4119973"/>
            <a:ext cx="2680139" cy="22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14" y="2594776"/>
            <a:ext cx="3755898" cy="2503170"/>
          </a:xfrm>
          <a:prstGeom prst="rect">
            <a:avLst/>
          </a:prstGeom>
        </p:spPr>
      </p:pic>
      <p:sp>
        <p:nvSpPr>
          <p:cNvPr id="57" name="Объект 2"/>
          <p:cNvSpPr txBox="1">
            <a:spLocks/>
          </p:cNvSpPr>
          <p:nvPr/>
        </p:nvSpPr>
        <p:spPr>
          <a:xfrm>
            <a:off x="365621" y="1912001"/>
            <a:ext cx="4228534" cy="370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Сегодня подростки очень рано начинают работать на себя. </a:t>
            </a:r>
            <a:endParaRPr lang="en-US" sz="2300" b="1" dirty="0" smtClean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3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300" b="1" dirty="0" err="1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Instagram</a:t>
            </a:r>
            <a:endParaRPr lang="en-US" sz="23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tic-</a:t>
            </a:r>
            <a:r>
              <a:rPr lang="en-US" sz="2300" b="1" dirty="0" err="1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tok</a:t>
            </a:r>
            <a:endParaRPr lang="ru-RU" sz="2300" b="1" dirty="0" smtClean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300" b="1" dirty="0" err="1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Vkontakte</a:t>
            </a:r>
            <a:endParaRPr lang="en-US" sz="2300" b="1" dirty="0" smtClean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300" b="1" dirty="0" err="1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Telegramm</a:t>
            </a:r>
            <a:r>
              <a:rPr lang="en-US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др.</a:t>
            </a:r>
            <a:endParaRPr lang="ru-RU" sz="23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8" name="Объект 2"/>
          <p:cNvSpPr txBox="1">
            <a:spLocks/>
          </p:cNvSpPr>
          <p:nvPr/>
        </p:nvSpPr>
        <p:spPr>
          <a:xfrm>
            <a:off x="199262" y="1520242"/>
            <a:ext cx="6432766" cy="2728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Истории 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известно немало примеров, </a:t>
            </a:r>
            <a:r>
              <a:rPr lang="en-US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ru-RU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успешные бизнесмены и предприниматели делали первые шаги в построении карьеры в раннем юношеском возрасте. Кумир «поколения </a:t>
            </a:r>
            <a:r>
              <a:rPr lang="ru-RU" sz="2300" b="1" dirty="0" err="1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Apple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», Стив Джобс, в  16 лет создал свой первый бизнес. </a:t>
            </a:r>
          </a:p>
          <a:p>
            <a:pPr>
              <a:lnSpc>
                <a:spcPct val="100000"/>
              </a:lnSpc>
            </a:pPr>
            <a:endParaRPr lang="ru-RU" sz="23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8" y="4563361"/>
            <a:ext cx="2812411" cy="141028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94" y="2215965"/>
            <a:ext cx="2334578" cy="1841573"/>
          </a:xfrm>
          <a:prstGeom prst="rect">
            <a:avLst/>
          </a:prstGeom>
        </p:spPr>
      </p:pic>
      <p:sp>
        <p:nvSpPr>
          <p:cNvPr id="62" name="Объект 2"/>
          <p:cNvSpPr txBox="1">
            <a:spLocks/>
          </p:cNvSpPr>
          <p:nvPr/>
        </p:nvSpPr>
        <p:spPr>
          <a:xfrm>
            <a:off x="3072903" y="4165461"/>
            <a:ext cx="5905224" cy="2249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23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Даниил Мишин в 16 лет создал сеть хостелов</a:t>
            </a:r>
          </a:p>
          <a:p>
            <a:pPr>
              <a:lnSpc>
                <a:spcPct val="100000"/>
              </a:lnSpc>
            </a:pP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err="1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Bear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err="1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Hostels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К 20 годам он уже получал </a:t>
            </a:r>
          </a:p>
          <a:p>
            <a:pPr>
              <a:lnSpc>
                <a:spcPct val="100000"/>
              </a:lnSpc>
            </a:pP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годовой оборот в 2 миллиона долларов.</a:t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3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34675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193" y="388451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Объект 2"/>
          <p:cNvSpPr txBox="1">
            <a:spLocks/>
          </p:cNvSpPr>
          <p:nvPr/>
        </p:nvSpPr>
        <p:spPr>
          <a:xfrm>
            <a:off x="368726" y="1265929"/>
            <a:ext cx="4964390" cy="277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23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3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 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курс нацелен подвести к мысли о собственном деле и поддержать развитие предпринимательских навыков у учеников. 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00" y="1843833"/>
            <a:ext cx="3133626" cy="2350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E7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75" y="4526044"/>
            <a:ext cx="3093863" cy="2034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E7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350" y="4547213"/>
            <a:ext cx="3189427" cy="2013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E7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905" y="3619836"/>
            <a:ext cx="2614084" cy="2405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E7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1943377" y="520086"/>
            <a:ext cx="5391650" cy="798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ПРОГРАММА</a:t>
            </a:r>
            <a:endParaRPr lang="ru-RU" sz="48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Объект 2"/>
          <p:cNvSpPr txBox="1">
            <a:spLocks/>
          </p:cNvSpPr>
          <p:nvPr/>
        </p:nvSpPr>
        <p:spPr>
          <a:xfrm>
            <a:off x="384269" y="2098069"/>
            <a:ext cx="8509865" cy="3670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</a:pPr>
            <a:r>
              <a:rPr lang="ru-RU" b="1" dirty="0">
                <a:solidFill>
                  <a:srgbClr val="BD2B3E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Кто ты? Амбиции, компетенции</a:t>
            </a:r>
            <a:br>
              <a:rPr lang="ru-RU" b="1" dirty="0">
                <a:solidFill>
                  <a:srgbClr val="BD2B3E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Команда. Учимся формировать и управлять.</a:t>
            </a:r>
            <a:br>
              <a:rPr lang="ru-RU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D761D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Как найти бизнес-идею?</a:t>
            </a:r>
            <a:br>
              <a:rPr lang="ru-RU" b="1" dirty="0">
                <a:solidFill>
                  <a:srgbClr val="ED761D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6ACAF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Что хотят клиенты? Целевая аудитория.</a:t>
            </a:r>
            <a:br>
              <a:rPr lang="ru-RU" b="1" dirty="0">
                <a:solidFill>
                  <a:srgbClr val="06ACAF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BD2B3E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Продукт. Позиционирование</a:t>
            </a:r>
            <a:br>
              <a:rPr lang="ru-RU" b="1" dirty="0">
                <a:solidFill>
                  <a:srgbClr val="BD2B3E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8F29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Разбор конкурентов. Не боремся, а </a:t>
            </a:r>
            <a:r>
              <a:rPr lang="ru-RU" b="1" dirty="0" smtClean="0">
                <a:solidFill>
                  <a:srgbClr val="FF8F29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ищем</a:t>
            </a:r>
            <a:r>
              <a:rPr lang="ru-RU" b="1" dirty="0">
                <a:solidFill>
                  <a:srgbClr val="FF8F29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solidFill>
                  <a:srgbClr val="FF8F29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8F29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чего нет.</a:t>
            </a:r>
            <a:br>
              <a:rPr lang="ru-RU" b="1" dirty="0">
                <a:solidFill>
                  <a:srgbClr val="FF8F29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Выгодное ли дело? Условия, при которых работаем в плюс.</a:t>
            </a:r>
            <a:br>
              <a:rPr lang="ru-RU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24656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Реклама.</a:t>
            </a:r>
            <a:br>
              <a:rPr lang="ru-RU" b="1" dirty="0">
                <a:solidFill>
                  <a:srgbClr val="F24656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6ACAF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 Защита </a:t>
            </a:r>
            <a:r>
              <a:rPr lang="ru-RU" b="1" dirty="0" smtClean="0">
                <a:solidFill>
                  <a:srgbClr val="06ACAF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бизнес-проекта</a:t>
            </a:r>
            <a:r>
              <a:rPr lang="ru-RU" b="1" dirty="0">
                <a:solidFill>
                  <a:srgbClr val="06ACAF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68240" y="1560321"/>
            <a:ext cx="3309304" cy="3477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Для более успешной разработки в внедрения курса прошла курсы в </a:t>
            </a:r>
            <a:r>
              <a:rPr lang="ru-RU" sz="2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маркетинговом </a:t>
            </a:r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агентстве </a:t>
            </a:r>
            <a:r>
              <a:rPr lang="ru-RU" sz="2800" b="1" dirty="0" err="1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г.Пензы</a:t>
            </a:r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«5</a:t>
            </a:r>
            <a:r>
              <a:rPr lang="en-US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CATS</a:t>
            </a:r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»</a:t>
            </a:r>
          </a:p>
        </p:txBody>
      </p:sp>
      <p:pic>
        <p:nvPicPr>
          <p:cNvPr id="5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0485" y="1277360"/>
            <a:ext cx="5183879" cy="3905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7622" y="3524977"/>
            <a:ext cx="2841893" cy="29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7" name="Объект 2"/>
          <p:cNvSpPr txBox="1">
            <a:spLocks/>
          </p:cNvSpPr>
          <p:nvPr/>
        </p:nvSpPr>
        <p:spPr>
          <a:xfrm>
            <a:off x="1286673" y="751519"/>
            <a:ext cx="6487770" cy="2248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 курс строится в форме </a:t>
            </a:r>
            <a:r>
              <a:rPr lang="ru-RU" sz="2300" b="1" dirty="0" err="1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квеста</a:t>
            </a: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каждый блок начисляются баллы</a:t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защиты бизнес-проектов будет проводится перед предпринимателями Пензы</a:t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лучшие проекты будут награждены спонсорами</a:t>
            </a:r>
            <a:br>
              <a:rPr lang="ru-RU" sz="23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3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99782" y="3512274"/>
            <a:ext cx="3044414" cy="3331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998698" y="2756497"/>
            <a:ext cx="3054727" cy="3249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45" y="4206467"/>
            <a:ext cx="3250310" cy="24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308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23</cp:revision>
  <dcterms:created xsi:type="dcterms:W3CDTF">2020-11-05T20:29:29Z</dcterms:created>
  <dcterms:modified xsi:type="dcterms:W3CDTF">2020-11-09T19:23:40Z</dcterms:modified>
</cp:coreProperties>
</file>