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303" r:id="rId4"/>
    <p:sldId id="304" r:id="rId5"/>
    <p:sldId id="305" r:id="rId6"/>
    <p:sldId id="276" r:id="rId7"/>
    <p:sldId id="267" r:id="rId8"/>
    <p:sldId id="268" r:id="rId9"/>
    <p:sldId id="269" r:id="rId10"/>
    <p:sldId id="270" r:id="rId11"/>
    <p:sldId id="271" r:id="rId12"/>
    <p:sldId id="274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0D25-B024-4E61-B8CF-531F2BB250BA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FE8A-0315-4364-B3FB-7238BEDEA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0D25-B024-4E61-B8CF-531F2BB250BA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FE8A-0315-4364-B3FB-7238BEDEA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0D25-B024-4E61-B8CF-531F2BB250BA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FE8A-0315-4364-B3FB-7238BEDEA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0D25-B024-4E61-B8CF-531F2BB250BA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FE8A-0315-4364-B3FB-7238BEDEA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0D25-B024-4E61-B8CF-531F2BB250BA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FE8A-0315-4364-B3FB-7238BEDEA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0D25-B024-4E61-B8CF-531F2BB250BA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FE8A-0315-4364-B3FB-7238BEDEA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0D25-B024-4E61-B8CF-531F2BB250BA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FE8A-0315-4364-B3FB-7238BEDEA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0D25-B024-4E61-B8CF-531F2BB250BA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FE8A-0315-4364-B3FB-7238BEDEA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0D25-B024-4E61-B8CF-531F2BB250BA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FE8A-0315-4364-B3FB-7238BEDEA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0D25-B024-4E61-B8CF-531F2BB250BA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FE8A-0315-4364-B3FB-7238BEDEA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0D25-B024-4E61-B8CF-531F2BB250BA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FE8A-0315-4364-B3FB-7238BEDEA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0D25-B024-4E61-B8CF-531F2BB250BA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FE8A-0315-4364-B3FB-7238BEDEAF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Повышение читательской активности и информационной культуры</a:t>
            </a:r>
            <a:endParaRPr lang="ru-RU" sz="4800" b="1" dirty="0"/>
          </a:p>
        </p:txBody>
      </p:sp>
      <p:pic>
        <p:nvPicPr>
          <p:cNvPr id="6" name="Picture 10" descr="j04348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645024"/>
            <a:ext cx="2881312" cy="2881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95536" y="5072410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Науширбанова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Г.А.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Педагог-библиотекарь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ГБОУ Сибайская гимназия-интернат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9388" y="1341438"/>
            <a:ext cx="8785225" cy="53276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755576" y="2420888"/>
            <a:ext cx="6264696" cy="4189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638" indent="-274638">
              <a:lnSpc>
                <a:spcPct val="150000"/>
              </a:lnSpc>
              <a:buFontTx/>
              <a:buChar char="•"/>
            </a:pPr>
            <a:r>
              <a:rPr lang="ru-RU" sz="2000" b="1" dirty="0">
                <a:latin typeface="a_Helver Bashkir" pitchFamily="34" charset="0"/>
              </a:rPr>
              <a:t>презентация</a:t>
            </a:r>
          </a:p>
          <a:p>
            <a:pPr marL="274638" indent="-274638">
              <a:lnSpc>
                <a:spcPct val="150000"/>
              </a:lnSpc>
              <a:buFontTx/>
              <a:buChar char="•"/>
            </a:pPr>
            <a:r>
              <a:rPr lang="ru-RU" sz="2000" b="1" dirty="0">
                <a:latin typeface="a_Helver Bashkir" pitchFamily="34" charset="0"/>
              </a:rPr>
              <a:t>игра по типу телевизионной</a:t>
            </a:r>
          </a:p>
          <a:p>
            <a:pPr marL="274638" indent="-274638">
              <a:lnSpc>
                <a:spcPct val="150000"/>
              </a:lnSpc>
              <a:buFontTx/>
              <a:buChar char="•"/>
            </a:pPr>
            <a:r>
              <a:rPr lang="ru-RU" sz="2000" b="1" dirty="0">
                <a:latin typeface="a_Helver Bashkir" pitchFamily="34" charset="0"/>
              </a:rPr>
              <a:t>литературно-музыкальный вечер, композиция, гостиная </a:t>
            </a:r>
          </a:p>
          <a:p>
            <a:pPr marL="274638" indent="-274638">
              <a:lnSpc>
                <a:spcPct val="150000"/>
              </a:lnSpc>
              <a:buFontTx/>
              <a:buChar char="•"/>
            </a:pPr>
            <a:r>
              <a:rPr lang="ru-RU" sz="2000" b="1" dirty="0">
                <a:latin typeface="a_Helver Bashkir" pitchFamily="34" charset="0"/>
              </a:rPr>
              <a:t>бенефис читателя,</a:t>
            </a:r>
          </a:p>
          <a:p>
            <a:pPr marL="274638" indent="-274638">
              <a:lnSpc>
                <a:spcPct val="150000"/>
              </a:lnSpc>
            </a:pPr>
            <a:endParaRPr lang="ru-RU" sz="2000" b="1" dirty="0">
              <a:latin typeface="a_Helver Bashkir" pitchFamily="34" charset="0"/>
            </a:endParaRPr>
          </a:p>
          <a:p>
            <a:pPr marL="274638" indent="-274638">
              <a:lnSpc>
                <a:spcPct val="150000"/>
              </a:lnSpc>
            </a:pPr>
            <a:r>
              <a:rPr lang="ru-RU" sz="2000" b="1" dirty="0">
                <a:latin typeface="a_Helver Bashkir" pitchFamily="34" charset="0"/>
              </a:rPr>
              <a:t>а также «некнижные» формы работы:</a:t>
            </a:r>
          </a:p>
          <a:p>
            <a:pPr marL="274638" indent="-274638">
              <a:lnSpc>
                <a:spcPct val="150000"/>
              </a:lnSpc>
              <a:buFontTx/>
              <a:buChar char="•"/>
            </a:pPr>
            <a:r>
              <a:rPr lang="ru-RU" sz="2000" b="1" dirty="0">
                <a:latin typeface="a_Helver Bashkir" pitchFamily="34" charset="0"/>
              </a:rPr>
              <a:t>кинопросмотр </a:t>
            </a:r>
          </a:p>
          <a:p>
            <a:pPr marL="274638" indent="-274638">
              <a:lnSpc>
                <a:spcPct val="150000"/>
              </a:lnSpc>
              <a:buFontTx/>
              <a:buChar char="•"/>
            </a:pPr>
            <a:r>
              <a:rPr lang="ru-RU" sz="2000" b="1" dirty="0">
                <a:latin typeface="a_Helver Bashkir" pitchFamily="34" charset="0"/>
              </a:rPr>
              <a:t>эстафета, турнир и др. 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67544" y="1052736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dirty="0"/>
              <a:t>В работе с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ЮНОШЕСТВОМ</a:t>
            </a:r>
            <a:r>
              <a:rPr lang="ru-RU" sz="2400" b="1" dirty="0"/>
              <a:t> и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МОЛОДЕЖЬЮ</a:t>
            </a:r>
            <a:r>
              <a:rPr lang="ru-RU" sz="2400" b="1" dirty="0"/>
              <a:t> могут быть использованы: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79388" y="1341438"/>
            <a:ext cx="8785225" cy="53276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67544" y="1340768"/>
            <a:ext cx="8424936" cy="52629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638" indent="-274638">
              <a:buFontTx/>
              <a:buChar char="•"/>
            </a:pPr>
            <a:r>
              <a:rPr lang="ru-RU" sz="2400" b="1" dirty="0"/>
              <a:t>беседа</a:t>
            </a:r>
          </a:p>
          <a:p>
            <a:pPr marL="274638" indent="-274638">
              <a:buFontTx/>
              <a:buChar char="•"/>
            </a:pPr>
            <a:r>
              <a:rPr lang="ru-RU" sz="2400" b="1" dirty="0"/>
              <a:t>библиографический обзор литературы </a:t>
            </a:r>
          </a:p>
          <a:p>
            <a:pPr marL="274638" indent="-274638">
              <a:buFontTx/>
              <a:buChar char="•"/>
            </a:pPr>
            <a:r>
              <a:rPr lang="ru-RU" sz="2400" b="1" dirty="0"/>
              <a:t>библиографический список литературы, указатель</a:t>
            </a:r>
          </a:p>
          <a:p>
            <a:pPr marL="274638" indent="-274638">
              <a:buFontTx/>
              <a:buChar char="•"/>
            </a:pPr>
            <a:r>
              <a:rPr lang="ru-RU" sz="2400" b="1" dirty="0"/>
              <a:t>встреча со специалистом</a:t>
            </a:r>
          </a:p>
          <a:p>
            <a:pPr marL="274638" indent="-274638">
              <a:buFontTx/>
              <a:buChar char="•"/>
            </a:pPr>
            <a:r>
              <a:rPr lang="ru-RU" sz="2400" b="1" dirty="0" smtClean="0"/>
              <a:t>День </a:t>
            </a:r>
            <a:r>
              <a:rPr lang="ru-RU" sz="2400" b="1" dirty="0"/>
              <a:t>открытых дверей</a:t>
            </a:r>
          </a:p>
          <a:p>
            <a:pPr marL="274638" indent="-274638">
              <a:buFontTx/>
              <a:buChar char="•"/>
            </a:pPr>
            <a:r>
              <a:rPr lang="ru-RU" sz="2400" b="1" dirty="0"/>
              <a:t>игра, конкурс, </a:t>
            </a:r>
            <a:r>
              <a:rPr lang="ru-RU" sz="2400" b="1" dirty="0" smtClean="0"/>
              <a:t>викторина</a:t>
            </a:r>
          </a:p>
          <a:p>
            <a:pPr marL="274638" indent="-274638">
              <a:buFontTx/>
              <a:buChar char="•"/>
            </a:pPr>
            <a:r>
              <a:rPr lang="ru-RU" sz="2400" b="1" dirty="0" smtClean="0"/>
              <a:t>информационный стенд, плакат</a:t>
            </a:r>
          </a:p>
          <a:p>
            <a:pPr marL="274638" indent="-274638">
              <a:buFontTx/>
              <a:buChar char="•"/>
            </a:pPr>
            <a:r>
              <a:rPr lang="ru-RU" sz="2400" b="1" dirty="0" smtClean="0"/>
              <a:t>клуб, школа, кружок по интересам</a:t>
            </a:r>
          </a:p>
          <a:p>
            <a:pPr marL="274638" indent="-274638">
              <a:buFontTx/>
              <a:buChar char="•"/>
            </a:pPr>
            <a:r>
              <a:rPr lang="ru-RU" sz="2400" b="1" dirty="0" smtClean="0"/>
              <a:t>книжная выставка, стол просмотра</a:t>
            </a:r>
          </a:p>
          <a:p>
            <a:pPr marL="274638" indent="-274638">
              <a:buFontTx/>
              <a:buChar char="•"/>
            </a:pPr>
            <a:r>
              <a:rPr lang="ru-RU" sz="2400" b="1" dirty="0" smtClean="0"/>
              <a:t>презентация</a:t>
            </a:r>
          </a:p>
          <a:p>
            <a:pPr marL="274638" indent="-274638">
              <a:buFontTx/>
              <a:buChar char="•"/>
            </a:pPr>
            <a:r>
              <a:rPr lang="ru-RU" sz="2400" b="1" dirty="0" smtClean="0"/>
              <a:t>тематическая неделя</a:t>
            </a:r>
          </a:p>
          <a:p>
            <a:pPr marL="274638" indent="-274638">
              <a:buFontTx/>
              <a:buChar char="•"/>
            </a:pPr>
            <a:r>
              <a:rPr lang="ru-RU" sz="2400" b="1" dirty="0" smtClean="0"/>
              <a:t>тематическое и персональное чтения</a:t>
            </a:r>
          </a:p>
          <a:p>
            <a:pPr marL="274638" indent="-274638">
              <a:buFontTx/>
              <a:buChar char="•"/>
            </a:pPr>
            <a:r>
              <a:rPr lang="ru-RU" sz="2400" b="1" dirty="0" smtClean="0"/>
              <a:t>экскурсия и др.</a:t>
            </a:r>
          </a:p>
          <a:p>
            <a:pPr marL="274638" indent="-274638">
              <a:buFontTx/>
              <a:buChar char="•"/>
            </a:pPr>
            <a:endParaRPr lang="ru-RU" sz="2400" b="1" dirty="0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95536" y="548680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dirty="0"/>
              <a:t>Общими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ДЛЯ ВСЕХ ГРУПП ПОЛЬЗОВАТЕЛЕЙ</a:t>
            </a:r>
            <a:r>
              <a:rPr lang="ru-RU" sz="2400" b="1" dirty="0"/>
              <a:t>, независимо от возраста являются: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79388" y="1341438"/>
            <a:ext cx="8785225" cy="53276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07504" y="692696"/>
            <a:ext cx="86423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Инновационные формы работы: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67544" y="2492896"/>
            <a:ext cx="5040560" cy="35394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638" indent="-274638"/>
            <a:r>
              <a:rPr lang="ru-RU" sz="2400" b="1" dirty="0" smtClean="0"/>
              <a:t>крупномасштабные мероприятия: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 smtClean="0"/>
              <a:t>марафон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 smtClean="0"/>
              <a:t>мастер-класс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 smtClean="0"/>
              <a:t>парад / шествие литературных героев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 smtClean="0"/>
              <a:t>тематический рейд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 smtClean="0"/>
              <a:t>фестиваль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 err="1" smtClean="0"/>
              <a:t>флеш-моб</a:t>
            </a:r>
            <a:r>
              <a:rPr lang="ru-RU" sz="2000" b="1" dirty="0" smtClean="0"/>
              <a:t> 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 smtClean="0"/>
              <a:t>чемпионат 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 smtClean="0"/>
              <a:t>ярмарка и др.</a:t>
            </a:r>
          </a:p>
          <a:p>
            <a:pPr marL="274638" indent="-274638">
              <a:buFont typeface="Wingdings" pitchFamily="2" charset="2"/>
              <a:buChar char="ü"/>
            </a:pPr>
            <a:endParaRPr lang="ru-RU" sz="2000" b="1" dirty="0" smtClean="0"/>
          </a:p>
          <a:p>
            <a:pPr marL="274638" indent="-274638"/>
            <a:endParaRPr lang="ru-RU" sz="2000" b="1" dirty="0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67544" y="1196752"/>
            <a:ext cx="748823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buFontTx/>
              <a:buChar char="•"/>
            </a:pPr>
            <a:r>
              <a:rPr lang="ru-RU" sz="2400" b="1" dirty="0"/>
              <a:t>целевые программы </a:t>
            </a:r>
          </a:p>
          <a:p>
            <a:pPr marL="274638" indent="-274638">
              <a:buFontTx/>
              <a:buChar char="•"/>
            </a:pPr>
            <a:r>
              <a:rPr lang="ru-RU" sz="2400" b="1" dirty="0"/>
              <a:t>проекты</a:t>
            </a:r>
          </a:p>
          <a:p>
            <a:pPr marL="274638" indent="-274638">
              <a:buFontTx/>
              <a:buChar char="•"/>
            </a:pPr>
            <a:r>
              <a:rPr lang="ru-RU" sz="2400" b="1" dirty="0" smtClean="0"/>
              <a:t>массовые </a:t>
            </a:r>
            <a:r>
              <a:rPr lang="ru-RU" sz="2400" b="1" dirty="0"/>
              <a:t>мероприятия локального характера:</a:t>
            </a:r>
          </a:p>
        </p:txBody>
      </p:sp>
      <p:pic>
        <p:nvPicPr>
          <p:cNvPr id="8193" name="Picture 1" descr="C:\Users\B1\Desktop\fDaZYP2Jt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149080"/>
            <a:ext cx="3600113" cy="2395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188640"/>
            <a:ext cx="8642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Инновационные формы работы: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23528" y="2348880"/>
            <a:ext cx="3455987" cy="253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buFont typeface="Wingdings" pitchFamily="2" charset="2"/>
              <a:buChar char="ü"/>
            </a:pPr>
            <a:r>
              <a:rPr lang="ru-RU" sz="2000" b="1" dirty="0"/>
              <a:t>ассамблея 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/>
              <a:t>бал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/>
              <a:t>виртуальный / дистанционный урок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 err="1"/>
              <a:t>дисколекция</a:t>
            </a:r>
            <a:endParaRPr lang="ru-RU" sz="2000" b="1" dirty="0"/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/>
              <a:t>живая газета 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/>
              <a:t>защита проекта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/>
              <a:t>информационная биржа 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11560" y="620688"/>
            <a:ext cx="7488237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buFontTx/>
              <a:buChar char="•"/>
            </a:pPr>
            <a:r>
              <a:rPr lang="ru-RU" sz="2400" b="1" dirty="0"/>
              <a:t>целевые программы </a:t>
            </a:r>
          </a:p>
          <a:p>
            <a:pPr marL="274638" indent="-274638">
              <a:buFontTx/>
              <a:buChar char="•"/>
            </a:pPr>
            <a:r>
              <a:rPr lang="ru-RU" sz="2400" b="1" dirty="0"/>
              <a:t>проекты</a:t>
            </a:r>
          </a:p>
          <a:p>
            <a:pPr marL="274638" indent="-274638">
              <a:buFontTx/>
              <a:buChar char="•"/>
            </a:pPr>
            <a:r>
              <a:rPr lang="ru-RU" sz="2400" b="1" dirty="0"/>
              <a:t>крупномасштабные мероприятия</a:t>
            </a:r>
          </a:p>
          <a:p>
            <a:pPr marL="274638" indent="-274638">
              <a:buFontTx/>
              <a:buChar char="•"/>
            </a:pPr>
            <a:r>
              <a:rPr lang="ru-RU" sz="2400" b="1" dirty="0"/>
              <a:t>массовые мероприятия локального характера: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211960" y="2348880"/>
            <a:ext cx="3744912" cy="2246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buFont typeface="Wingdings" pitchFamily="2" charset="2"/>
              <a:buChar char="ü"/>
            </a:pPr>
            <a:r>
              <a:rPr lang="ru-RU" sz="2000" b="1" dirty="0"/>
              <a:t>карнавал (маскарад)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 err="1" smtClean="0"/>
              <a:t>медиа-час</a:t>
            </a:r>
            <a:endParaRPr lang="ru-RU" sz="2000" b="1" dirty="0"/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 err="1"/>
              <a:t>мультимедийная</a:t>
            </a:r>
            <a:r>
              <a:rPr lang="ru-RU" sz="2000" b="1" dirty="0"/>
              <a:t> презентация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/>
              <a:t>салон 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/>
              <a:t>театр книги </a:t>
            </a:r>
          </a:p>
          <a:p>
            <a:pPr marL="274638" indent="-274638">
              <a:buFont typeface="Wingdings" pitchFamily="2" charset="2"/>
              <a:buChar char="ü"/>
            </a:pPr>
            <a:r>
              <a:rPr lang="ru-RU" sz="2000" b="1" dirty="0"/>
              <a:t>ток-шоу и др. </a:t>
            </a:r>
          </a:p>
        </p:txBody>
      </p:sp>
      <p:pic>
        <p:nvPicPr>
          <p:cNvPr id="36868" name="Picture 4" descr="C:\Users\B1\Pictures\апр 10 2012\Конференция\нач. шк\3в Бабыкин Максим-самый юный уч..JPG"/>
          <p:cNvPicPr>
            <a:picLocks noChangeAspect="1" noChangeArrowheads="1"/>
          </p:cNvPicPr>
          <p:nvPr/>
        </p:nvPicPr>
        <p:blipFill>
          <a:blip r:embed="rId2" cstate="print"/>
          <a:srcRect l="19932" t="34250"/>
          <a:stretch>
            <a:fillRect/>
          </a:stretch>
        </p:blipFill>
        <p:spPr bwMode="auto">
          <a:xfrm>
            <a:off x="6444208" y="4437112"/>
            <a:ext cx="2480340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996952"/>
            <a:ext cx="72214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не ходите в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библиотеку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Раздражает тишина в библиотеке, когда говорят "Тихо", "Не трогать", "Сюда нельзя!"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вид библиотек удручающий, старая мебель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своя домашняя библиотека или читаю электронные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книги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66.7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b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 в библиотеках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33.3%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безнадёжно отстали во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63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5612" y="404664"/>
            <a:ext cx="806489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sz="2400" dirty="0"/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формате любишь читать книги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Анонимное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голосование?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бумажном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r>
              <a:rPr lang="ru-RU" sz="24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924944"/>
            <a:ext cx="86409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Каким писателям отдаете предпочтение?</a:t>
            </a:r>
          </a:p>
          <a:p>
            <a:endParaRPr lang="ru-RU" dirty="0"/>
          </a:p>
          <a:p>
            <a:r>
              <a:rPr lang="ru-RU" sz="2400" dirty="0"/>
              <a:t>В основном </a:t>
            </a:r>
            <a:r>
              <a:rPr lang="ru-RU" sz="2400" dirty="0" smtClean="0"/>
              <a:t>башкирским</a:t>
            </a:r>
            <a:r>
              <a:rPr lang="en-US" sz="2400" dirty="0" smtClean="0"/>
              <a:t>                              </a:t>
            </a:r>
            <a:r>
              <a:rPr lang="ru-RU" sz="2400" b="1" dirty="0" smtClean="0"/>
              <a:t>40.4%</a:t>
            </a:r>
            <a:endParaRPr lang="en-US" sz="2400" b="1" dirty="0" smtClean="0"/>
          </a:p>
          <a:p>
            <a:endParaRPr lang="ru-RU" sz="2400" dirty="0"/>
          </a:p>
          <a:p>
            <a:r>
              <a:rPr lang="ru-RU" sz="2400" dirty="0" smtClean="0"/>
              <a:t>Всем российским</a:t>
            </a:r>
            <a:r>
              <a:rPr lang="en-US" sz="2400" dirty="0" smtClean="0"/>
              <a:t>                                            </a:t>
            </a:r>
            <a:r>
              <a:rPr lang="ru-RU" sz="2400" b="1" dirty="0" smtClean="0"/>
              <a:t>25</a:t>
            </a:r>
            <a:r>
              <a:rPr lang="ru-RU" sz="2400" b="1" dirty="0"/>
              <a:t>%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Зарубежным</a:t>
            </a:r>
            <a:r>
              <a:rPr lang="en-US" sz="2400" dirty="0" smtClean="0"/>
              <a:t>                                                   </a:t>
            </a:r>
            <a:r>
              <a:rPr lang="ru-RU" sz="2400" b="1" dirty="0" smtClean="0"/>
              <a:t>34.6</a:t>
            </a:r>
            <a:r>
              <a:rPr lang="ru-RU" sz="2400" b="1" dirty="0"/>
              <a:t>%</a:t>
            </a:r>
            <a:endParaRPr lang="ru-RU" sz="2400" dirty="0"/>
          </a:p>
          <a:p>
            <a:endParaRPr lang="ru-RU" sz="2400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41115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17693"/>
            <a:ext cx="86764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Какие книги больше нравятся</a:t>
            </a:r>
            <a:r>
              <a:rPr lang="ru-RU" sz="2400" b="1" dirty="0" smtClean="0">
                <a:solidFill>
                  <a:srgbClr val="FF0000"/>
                </a:solidFill>
              </a:rPr>
              <a:t>?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r>
              <a:rPr lang="ru-RU" dirty="0"/>
              <a:t>«Гарри Поттер» Джоан </a:t>
            </a:r>
            <a:r>
              <a:rPr lang="ru-RU" dirty="0" smtClean="0"/>
              <a:t>Роулинг</a:t>
            </a:r>
            <a:r>
              <a:rPr lang="en-US" dirty="0" smtClean="0"/>
              <a:t>                                                 </a:t>
            </a:r>
            <a:r>
              <a:rPr lang="ru-RU" b="1" dirty="0" smtClean="0"/>
              <a:t>26.4%</a:t>
            </a:r>
            <a:endParaRPr lang="en-US" b="1" dirty="0" smtClean="0"/>
          </a:p>
          <a:p>
            <a:endParaRPr lang="ru-RU" dirty="0"/>
          </a:p>
          <a:p>
            <a:r>
              <a:rPr lang="ru-RU" dirty="0" smtClean="0"/>
              <a:t>«</a:t>
            </a:r>
            <a:r>
              <a:rPr lang="ru-RU" dirty="0"/>
              <a:t>Властелин колец» Дж. Р. Р. </a:t>
            </a:r>
            <a:r>
              <a:rPr lang="ru-RU" dirty="0" err="1"/>
              <a:t>Толкин</a:t>
            </a:r>
            <a:r>
              <a:rPr lang="ru-RU" dirty="0"/>
              <a:t> +</a:t>
            </a:r>
            <a:r>
              <a:rPr lang="ru-RU" dirty="0" err="1" smtClean="0"/>
              <a:t>Хоббит</a:t>
            </a:r>
            <a:r>
              <a:rPr lang="en-US" dirty="0"/>
              <a:t> </a:t>
            </a:r>
            <a:r>
              <a:rPr lang="en-US" dirty="0" smtClean="0"/>
              <a:t>                        </a:t>
            </a:r>
            <a:r>
              <a:rPr lang="ru-RU" b="1" dirty="0" smtClean="0"/>
              <a:t>8.2</a:t>
            </a:r>
            <a:r>
              <a:rPr lang="ru-RU" b="1" dirty="0"/>
              <a:t>%</a:t>
            </a:r>
            <a:endParaRPr lang="ru-RU" dirty="0"/>
          </a:p>
          <a:p>
            <a:endParaRPr lang="ru-RU" dirty="0"/>
          </a:p>
          <a:p>
            <a:r>
              <a:rPr lang="ru-RU" dirty="0"/>
              <a:t>«Голодные игры» Сьюзен </a:t>
            </a:r>
            <a:r>
              <a:rPr lang="ru-RU" dirty="0" err="1" smtClean="0"/>
              <a:t>Колинз</a:t>
            </a:r>
            <a:r>
              <a:rPr lang="en-US" dirty="0"/>
              <a:t> </a:t>
            </a:r>
            <a:r>
              <a:rPr lang="en-US" dirty="0" smtClean="0"/>
              <a:t>                                             </a:t>
            </a:r>
            <a:r>
              <a:rPr lang="ru-RU" b="1" dirty="0" smtClean="0"/>
              <a:t>11.8%</a:t>
            </a:r>
            <a:endParaRPr lang="en-US" b="1" dirty="0" smtClean="0"/>
          </a:p>
          <a:p>
            <a:endParaRPr lang="ru-RU" dirty="0"/>
          </a:p>
          <a:p>
            <a:r>
              <a:rPr lang="ru-RU" dirty="0"/>
              <a:t>«Академия вампиров» Рейчел </a:t>
            </a:r>
            <a:r>
              <a:rPr lang="ru-RU" dirty="0" err="1" smtClean="0"/>
              <a:t>Мид</a:t>
            </a:r>
            <a:r>
              <a:rPr lang="en-US" dirty="0"/>
              <a:t> </a:t>
            </a:r>
            <a:r>
              <a:rPr lang="en-US" dirty="0" smtClean="0"/>
              <a:t>                                         </a:t>
            </a:r>
            <a:r>
              <a:rPr lang="ru-RU" b="1" dirty="0" smtClean="0"/>
              <a:t>2.7</a:t>
            </a:r>
            <a:r>
              <a:rPr lang="ru-RU" b="1" dirty="0"/>
              <a:t>%</a:t>
            </a:r>
            <a:endParaRPr lang="ru-RU" dirty="0"/>
          </a:p>
          <a:p>
            <a:endParaRPr lang="ru-RU" dirty="0"/>
          </a:p>
          <a:p>
            <a:r>
              <a:rPr lang="ru-RU" dirty="0"/>
              <a:t>«Бегущий в лабиринте» Джеймс </a:t>
            </a:r>
            <a:r>
              <a:rPr lang="ru-RU" dirty="0" err="1" smtClean="0"/>
              <a:t>Дашнер</a:t>
            </a:r>
            <a:r>
              <a:rPr lang="en-US" dirty="0" smtClean="0"/>
              <a:t>                               </a:t>
            </a:r>
            <a:r>
              <a:rPr lang="ru-RU" b="1" dirty="0" smtClean="0"/>
              <a:t>21.8</a:t>
            </a:r>
            <a:r>
              <a:rPr lang="ru-RU" b="1" dirty="0"/>
              <a:t>%</a:t>
            </a:r>
            <a:endParaRPr lang="ru-RU" dirty="0"/>
          </a:p>
          <a:p>
            <a:endParaRPr lang="ru-RU" dirty="0"/>
          </a:p>
          <a:p>
            <a:r>
              <a:rPr lang="ru-RU" dirty="0"/>
              <a:t>«</a:t>
            </a:r>
            <a:r>
              <a:rPr lang="ru-RU" dirty="0" err="1"/>
              <a:t>Эрагон</a:t>
            </a:r>
            <a:r>
              <a:rPr lang="ru-RU" dirty="0"/>
              <a:t>» Кристофер </a:t>
            </a:r>
            <a:r>
              <a:rPr lang="ru-RU" dirty="0" err="1" smtClean="0"/>
              <a:t>Паолини</a:t>
            </a:r>
            <a:r>
              <a:rPr lang="en-US" dirty="0" smtClean="0"/>
              <a:t>                                                    </a:t>
            </a:r>
            <a:r>
              <a:rPr lang="ru-RU" b="1" dirty="0" smtClean="0"/>
              <a:t>0.9%</a:t>
            </a:r>
            <a:endParaRPr lang="en-US" b="1" dirty="0" smtClean="0"/>
          </a:p>
          <a:p>
            <a:endParaRPr lang="ru-RU" dirty="0"/>
          </a:p>
          <a:p>
            <a:r>
              <a:rPr lang="ru-RU" dirty="0"/>
              <a:t>«Хорошо быть тихоней» Стивен </a:t>
            </a:r>
            <a:r>
              <a:rPr lang="ru-RU" dirty="0" err="1" smtClean="0"/>
              <a:t>Чбоски</a:t>
            </a:r>
            <a:r>
              <a:rPr lang="en-US" dirty="0" smtClean="0"/>
              <a:t>                                   </a:t>
            </a:r>
            <a:r>
              <a:rPr lang="ru-RU" b="1" dirty="0" smtClean="0"/>
              <a:t>4.5</a:t>
            </a:r>
            <a:r>
              <a:rPr lang="ru-RU" b="1" dirty="0"/>
              <a:t>%</a:t>
            </a:r>
            <a:endParaRPr lang="ru-RU" dirty="0"/>
          </a:p>
          <a:p>
            <a:endParaRPr lang="ru-RU" dirty="0"/>
          </a:p>
          <a:p>
            <a:r>
              <a:rPr lang="ru-RU" dirty="0"/>
              <a:t>Свой </a:t>
            </a:r>
            <a:r>
              <a:rPr lang="ru-RU" dirty="0" smtClean="0"/>
              <a:t>вариант</a:t>
            </a:r>
            <a:r>
              <a:rPr lang="en-US" dirty="0" smtClean="0"/>
              <a:t>                                                                                   </a:t>
            </a:r>
            <a:r>
              <a:rPr lang="ru-RU" b="1" dirty="0" smtClean="0"/>
              <a:t>23.6</a:t>
            </a:r>
            <a:r>
              <a:rPr lang="ru-RU" b="1" dirty="0"/>
              <a:t>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57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Какие художественные книги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закупить </a:t>
            </a:r>
            <a:r>
              <a:rPr lang="ru-RU" sz="2400" b="1" dirty="0">
                <a:solidFill>
                  <a:srgbClr val="FF0000"/>
                </a:solidFill>
              </a:rPr>
              <a:t>в ближайшем будущем</a:t>
            </a:r>
            <a:r>
              <a:rPr lang="ru-RU" sz="2400" b="1" dirty="0" smtClean="0">
                <a:solidFill>
                  <a:srgbClr val="FF0000"/>
                </a:solidFill>
              </a:rPr>
              <a:t>?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  <a:p>
            <a:endParaRPr lang="ru-RU" dirty="0"/>
          </a:p>
          <a:p>
            <a:pPr>
              <a:lnSpc>
                <a:spcPct val="150000"/>
              </a:lnSpc>
            </a:pPr>
            <a:r>
              <a:rPr lang="ru-RU" dirty="0" err="1"/>
              <a:t>фэнтези</a:t>
            </a:r>
            <a:r>
              <a:rPr lang="ru-RU" dirty="0"/>
              <a:t> (⊃｡•́‿•̀｡)</a:t>
            </a:r>
            <a:r>
              <a:rPr lang="ru-RU" dirty="0" smtClean="0"/>
              <a:t>⊃━✿✿✿✿✿✿</a:t>
            </a:r>
            <a:r>
              <a:rPr lang="en-US" dirty="0" smtClean="0"/>
              <a:t>                                         </a:t>
            </a:r>
            <a:r>
              <a:rPr lang="ru-RU" b="1" dirty="0" smtClean="0"/>
              <a:t>11.5</a:t>
            </a:r>
            <a:r>
              <a:rPr lang="ru-RU" b="1" dirty="0"/>
              <a:t>%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фантастика </a:t>
            </a:r>
            <a:r>
              <a:rPr lang="ru-RU" dirty="0"/>
              <a:t>( ´-ω･)︻┻┳══━</a:t>
            </a:r>
            <a:r>
              <a:rPr lang="ru-RU" dirty="0" smtClean="0"/>
              <a:t>一</a:t>
            </a:r>
            <a:r>
              <a:rPr lang="en-US" dirty="0" smtClean="0"/>
              <a:t>                                                </a:t>
            </a:r>
            <a:r>
              <a:rPr lang="ru-RU" b="1" dirty="0" smtClean="0"/>
              <a:t>21.2</a:t>
            </a:r>
            <a:r>
              <a:rPr lang="ru-RU" b="1" dirty="0"/>
              <a:t>%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детективы </a:t>
            </a:r>
            <a:r>
              <a:rPr lang="ru-RU" dirty="0"/>
              <a:t>(→</a:t>
            </a:r>
            <a:r>
              <a:rPr lang="ru-RU" dirty="0" smtClean="0"/>
              <a:t>_</a:t>
            </a: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</a:t>
            </a:r>
            <a:r>
              <a:rPr lang="ru-RU" b="1" dirty="0" smtClean="0"/>
              <a:t>13.3</a:t>
            </a:r>
            <a:r>
              <a:rPr lang="ru-RU" b="1" dirty="0"/>
              <a:t>%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приключения </a:t>
            </a:r>
            <a:r>
              <a:rPr lang="ru-RU" dirty="0"/>
              <a:t>(=O*_*)=O Q(*_*</a:t>
            </a:r>
            <a:r>
              <a:rPr lang="ru-RU" dirty="0" smtClean="0"/>
              <a:t>Q)</a:t>
            </a:r>
            <a:r>
              <a:rPr lang="en-US" dirty="0" smtClean="0"/>
              <a:t>                                              </a:t>
            </a:r>
            <a:r>
              <a:rPr lang="ru-RU" b="1" dirty="0" smtClean="0"/>
              <a:t>13.3</a:t>
            </a:r>
            <a:r>
              <a:rPr lang="ru-RU" b="1" dirty="0"/>
              <a:t>%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исторические </a:t>
            </a:r>
            <a:r>
              <a:rPr lang="ru-RU" dirty="0"/>
              <a:t>[̲̅$̲̅(̲̅ ͡° ͜ʖ ͡°̲̅)̲̅$̲̅</a:t>
            </a:r>
            <a:r>
              <a:rPr lang="ru-RU" dirty="0" smtClean="0"/>
              <a:t>]</a:t>
            </a:r>
            <a:r>
              <a:rPr lang="en-US" dirty="0" smtClean="0"/>
              <a:t>                                                                </a:t>
            </a:r>
            <a:r>
              <a:rPr lang="ru-RU" b="1" dirty="0" smtClean="0"/>
              <a:t>8</a:t>
            </a:r>
            <a:r>
              <a:rPr lang="ru-RU" b="1" dirty="0"/>
              <a:t>%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психология </a:t>
            </a:r>
            <a:r>
              <a:rPr lang="ru-RU" dirty="0"/>
              <a:t>....φ(︶▽︶)φ</a:t>
            </a:r>
            <a:r>
              <a:rPr lang="ru-RU" dirty="0" smtClean="0"/>
              <a:t>....</a:t>
            </a:r>
            <a:r>
              <a:rPr lang="en-US" dirty="0" smtClean="0"/>
              <a:t>                                                        </a:t>
            </a:r>
            <a:r>
              <a:rPr lang="ru-RU" b="1" dirty="0" smtClean="0"/>
              <a:t>6.2</a:t>
            </a:r>
            <a:r>
              <a:rPr lang="ru-RU" b="1" dirty="0"/>
              <a:t>%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романы </a:t>
            </a:r>
            <a:r>
              <a:rPr lang="ru-RU" dirty="0"/>
              <a:t>для девочек ♡＼(￣▽￣)／</a:t>
            </a:r>
            <a:r>
              <a:rPr lang="ru-RU" dirty="0" smtClean="0"/>
              <a:t>♡</a:t>
            </a:r>
            <a:r>
              <a:rPr lang="en-US" dirty="0" smtClean="0"/>
              <a:t>                                      </a:t>
            </a:r>
            <a:r>
              <a:rPr lang="ru-RU" b="1" dirty="0" smtClean="0"/>
              <a:t>16.8</a:t>
            </a:r>
            <a:r>
              <a:rPr lang="ru-RU" b="1" dirty="0"/>
              <a:t>%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Свой вариант</a:t>
            </a:r>
            <a:r>
              <a:rPr lang="en-US" dirty="0" smtClean="0"/>
              <a:t>                                                                                    </a:t>
            </a:r>
            <a:r>
              <a:rPr lang="ru-RU" b="1" dirty="0" smtClean="0"/>
              <a:t>9.7%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32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4810546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«Новая модель» чтения предполагает: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-наличие </a:t>
            </a:r>
            <a:r>
              <a:rPr lang="ru-RU" sz="2800" b="1" dirty="0" err="1" smtClean="0"/>
              <a:t>медиасреды</a:t>
            </a:r>
            <a:r>
              <a:rPr lang="ru-RU" sz="2800" b="1" dirty="0" smtClean="0"/>
              <a:t>, контролируемой родителями, педагогами;</a:t>
            </a:r>
            <a:br>
              <a:rPr lang="ru-RU" sz="2800" b="1" dirty="0" smtClean="0"/>
            </a:br>
            <a:r>
              <a:rPr lang="ru-RU" sz="2800" b="1" dirty="0" smtClean="0"/>
              <a:t>-популяризацию семейного чтения (в том числе в рамках БИЦ);</a:t>
            </a:r>
            <a:br>
              <a:rPr lang="ru-RU" sz="2800" b="1" dirty="0" smtClean="0"/>
            </a:br>
            <a:r>
              <a:rPr lang="ru-RU" sz="2800" b="1" dirty="0" smtClean="0"/>
              <a:t>-составление списка «полезных» сайтов совместно с учащимися;</a:t>
            </a:r>
            <a:br>
              <a:rPr lang="ru-RU" sz="2800" b="1" dirty="0" smtClean="0"/>
            </a:br>
            <a:r>
              <a:rPr lang="ru-RU" sz="2800" b="1" dirty="0" smtClean="0"/>
              <a:t>-изучение основ информационной грамотности и информационной культуры в рамках факультативных занятий.</a:t>
            </a:r>
            <a:br>
              <a:rPr lang="ru-RU" sz="2800" b="1" dirty="0" smtClean="0"/>
            </a:b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9388" y="1341438"/>
            <a:ext cx="8785225" cy="53276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79512" y="260648"/>
            <a:ext cx="86423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/>
              <a:t>Как организовать </a:t>
            </a:r>
          </a:p>
          <a:p>
            <a:pPr algn="ctr"/>
            <a:r>
              <a:rPr lang="ru-RU" sz="2800" b="1" u="sng" dirty="0"/>
              <a:t>индивидуальную и массовую работу?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39552" y="1772816"/>
            <a:ext cx="381622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err="1"/>
              <a:t>Культурно-досуговая</a:t>
            </a:r>
            <a:r>
              <a:rPr lang="ru-RU" sz="2400" b="1" dirty="0"/>
              <a:t> работа библиотеки должна осуществляться дифференцированно с учетом возрастной психологии пользователей. </a:t>
            </a:r>
          </a:p>
        </p:txBody>
      </p:sp>
      <p:pic>
        <p:nvPicPr>
          <p:cNvPr id="9226" name="Picture 10" descr="j043932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916832"/>
            <a:ext cx="4105275" cy="3190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79388" y="1341438"/>
            <a:ext cx="8785225" cy="53276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51520" y="2348880"/>
            <a:ext cx="4824413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4638" indent="-274638">
              <a:buFontTx/>
              <a:buChar char="•"/>
            </a:pPr>
            <a:r>
              <a:rPr lang="ru-RU" sz="2000" b="1" dirty="0"/>
              <a:t>обсуждение</a:t>
            </a:r>
          </a:p>
          <a:p>
            <a:pPr marL="274638" indent="-274638">
              <a:buFontTx/>
              <a:buChar char="•"/>
            </a:pPr>
            <a:r>
              <a:rPr lang="ru-RU" sz="2000" b="1" dirty="0"/>
              <a:t>творческий конкурс (рисунков, иллюстрированных книг, сочинений, чтецов, рукописной книги и т.п.)</a:t>
            </a:r>
          </a:p>
          <a:p>
            <a:pPr marL="274638" indent="-274638">
              <a:buFontTx/>
              <a:buChar char="•"/>
            </a:pPr>
            <a:r>
              <a:rPr lang="ru-RU" sz="2000" b="1" dirty="0"/>
              <a:t>викторина</a:t>
            </a:r>
          </a:p>
          <a:p>
            <a:pPr marL="274638" indent="-274638">
              <a:buFontTx/>
              <a:buChar char="•"/>
            </a:pPr>
            <a:r>
              <a:rPr lang="ru-RU" sz="2000" b="1" dirty="0"/>
              <a:t>турнир</a:t>
            </a:r>
          </a:p>
          <a:p>
            <a:pPr marL="274638" indent="-274638">
              <a:buFontTx/>
              <a:buChar char="•"/>
            </a:pPr>
            <a:r>
              <a:rPr lang="ru-RU" sz="2000" b="1" dirty="0"/>
              <a:t>КВН</a:t>
            </a:r>
          </a:p>
          <a:p>
            <a:pPr marL="274638" indent="-274638">
              <a:buFontTx/>
              <a:buChar char="•"/>
            </a:pPr>
            <a:r>
              <a:rPr lang="ru-RU" sz="2000" b="1" dirty="0"/>
              <a:t>познавательный час и др.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23528" y="908720"/>
            <a:ext cx="83518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457200" algn="l"/>
              </a:tabLst>
              <a:defRPr/>
            </a:pPr>
            <a:r>
              <a:rPr lang="ru-RU" sz="2800" b="1" dirty="0"/>
              <a:t>При организации </a:t>
            </a:r>
            <a:r>
              <a:rPr lang="ru-RU" sz="2800" b="1" dirty="0" smtClean="0"/>
              <a:t>работы с </a:t>
            </a: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младшими школьниками</a:t>
            </a:r>
            <a:r>
              <a:rPr lang="ru-RU" sz="2800" b="1" dirty="0" smtClean="0"/>
              <a:t> могут </a:t>
            </a:r>
            <a:r>
              <a:rPr lang="ru-RU" sz="2800" b="1" dirty="0"/>
              <a:t>быть использованы 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pic>
        <p:nvPicPr>
          <p:cNvPr id="12289" name="Picture 1" descr="C:\Users\B1\Pictures\апр 10 2012\библиотека\библиотека1\1P10006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84984"/>
            <a:ext cx="3910417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9512" y="836712"/>
            <a:ext cx="8785225" cy="53276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23528" y="2348880"/>
            <a:ext cx="4629150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buFontTx/>
              <a:buChar char="•"/>
            </a:pPr>
            <a:r>
              <a:rPr lang="ru-RU" sz="2000" b="1" dirty="0"/>
              <a:t>диспут</a:t>
            </a:r>
          </a:p>
          <a:p>
            <a:pPr marL="274638" indent="-274638">
              <a:buFontTx/>
              <a:buChar char="•"/>
            </a:pPr>
            <a:r>
              <a:rPr lang="ru-RU" sz="2000" b="1" dirty="0"/>
              <a:t>диалог</a:t>
            </a:r>
          </a:p>
          <a:p>
            <a:pPr marL="274638" indent="-274638">
              <a:buFontTx/>
              <a:buChar char="•"/>
            </a:pPr>
            <a:r>
              <a:rPr lang="ru-RU" sz="2000" b="1" dirty="0"/>
              <a:t>«открытый микрофон» </a:t>
            </a:r>
          </a:p>
          <a:p>
            <a:pPr marL="274638" indent="-274638">
              <a:buFontTx/>
              <a:buChar char="•"/>
            </a:pPr>
            <a:r>
              <a:rPr lang="ru-RU" sz="2000" b="1" dirty="0"/>
              <a:t>круглый стол</a:t>
            </a:r>
          </a:p>
          <a:p>
            <a:pPr marL="274638" indent="-274638">
              <a:buFontTx/>
              <a:buChar char="•"/>
            </a:pPr>
            <a:r>
              <a:rPr lang="ru-RU" sz="2000" b="1" dirty="0"/>
              <a:t>читательская конференция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323528" y="908720"/>
            <a:ext cx="828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dirty="0"/>
              <a:t>Для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ПОДРОСТКОВ</a:t>
            </a:r>
            <a:r>
              <a:rPr lang="ru-RU" sz="2400" b="1" dirty="0"/>
              <a:t> в библиотеке </a:t>
            </a:r>
            <a:r>
              <a:rPr lang="ru-RU" sz="2400" b="1" dirty="0" smtClean="0"/>
              <a:t>создаются условия </a:t>
            </a:r>
            <a:r>
              <a:rPr lang="ru-RU" sz="2400" b="1" dirty="0"/>
              <a:t>для свободного, самостоятельного выбора книг и </a:t>
            </a:r>
            <a:r>
              <a:rPr lang="ru-RU" sz="2400" b="1" dirty="0" smtClean="0"/>
              <a:t>применяется </a:t>
            </a:r>
            <a:r>
              <a:rPr lang="ru-RU" sz="2400" b="1" dirty="0"/>
              <a:t>преимущественно дискуссионные формы работы: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4788024" y="2420888"/>
            <a:ext cx="338455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/>
            <a:r>
              <a:rPr lang="ru-RU" b="1" dirty="0"/>
              <a:t>а также:</a:t>
            </a:r>
          </a:p>
          <a:p>
            <a:pPr marL="265113" indent="-265113">
              <a:buFontTx/>
              <a:buChar char="•"/>
            </a:pPr>
            <a:r>
              <a:rPr lang="ru-RU" sz="2000" b="1" dirty="0"/>
              <a:t>агитбригада</a:t>
            </a:r>
          </a:p>
          <a:p>
            <a:pPr marL="265113" indent="-265113">
              <a:buFontTx/>
              <a:buChar char="•"/>
            </a:pPr>
            <a:r>
              <a:rPr lang="ru-RU" sz="2000" b="1" dirty="0"/>
              <a:t>сюжетно-ролевая игра </a:t>
            </a:r>
          </a:p>
          <a:p>
            <a:pPr marL="265113" indent="-265113">
              <a:buFontTx/>
              <a:buChar char="•"/>
            </a:pPr>
            <a:r>
              <a:rPr lang="ru-RU" sz="2000" b="1" dirty="0"/>
              <a:t>устный журнал</a:t>
            </a:r>
          </a:p>
          <a:p>
            <a:pPr marL="265113" indent="-265113">
              <a:buFontTx/>
              <a:buChar char="•"/>
            </a:pPr>
            <a:r>
              <a:rPr lang="ru-RU" sz="2000" b="1" dirty="0"/>
              <a:t>урок ББЗ.</a:t>
            </a:r>
          </a:p>
        </p:txBody>
      </p:sp>
      <p:pic>
        <p:nvPicPr>
          <p:cNvPr id="11265" name="Picture 1" descr="C:\Users\B1\Pictures\апр 10 2012\фото библиотеки-медиацентра\DSC01182.JPG"/>
          <p:cNvPicPr>
            <a:picLocks noChangeAspect="1" noChangeArrowheads="1"/>
          </p:cNvPicPr>
          <p:nvPr/>
        </p:nvPicPr>
        <p:blipFill>
          <a:blip r:embed="rId2" cstate="print"/>
          <a:srcRect r="22174"/>
          <a:stretch>
            <a:fillRect/>
          </a:stretch>
        </p:blipFill>
        <p:spPr bwMode="auto">
          <a:xfrm>
            <a:off x="3203848" y="4653135"/>
            <a:ext cx="2520280" cy="2016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470</Words>
  <Application>Microsoft Office PowerPoint</Application>
  <PresentationFormat>Экран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Повышение читательской активности и информационной культуры</vt:lpstr>
      <vt:lpstr>Почему вы не ходите в библиотеку   Раздражает тишина в библиотеке, когда говорят "Тихо", "Не трогать", "Сюда нельзя!" и т.д.                                                                                                       0%  Внутренний вид библиотек удручающий, старая мебель и т.д.                      0%  Есть своя домашняя библиотека или читаю электронные книги           66.7%   Выбор книг в библиотеках невелик                                                               33.3%   Библиотеки безнадёжно отстали во времени                                                    0%    </vt:lpstr>
      <vt:lpstr>Презентация PowerPoint</vt:lpstr>
      <vt:lpstr>Презентация PowerPoint</vt:lpstr>
      <vt:lpstr>Презентация PowerPoint</vt:lpstr>
      <vt:lpstr>«Новая модель» чтения предполагает:  -наличие медиасреды, контролируемой родителями, педагогами; -популяризацию семейного чтения (в том числе в рамках БИЦ); -составление списка «полезных» сайтов совместно с учащимися; -изучение основ информационной грамотности и информационной культуры в рамках факультативных занятий.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формы и методы привлечения к чтению</dc:title>
  <dc:creator>B1</dc:creator>
  <cp:lastModifiedBy>HP-876-7</cp:lastModifiedBy>
  <cp:revision>150</cp:revision>
  <dcterms:created xsi:type="dcterms:W3CDTF">2014-12-22T06:44:17Z</dcterms:created>
  <dcterms:modified xsi:type="dcterms:W3CDTF">2016-12-21T13:05:03Z</dcterms:modified>
</cp:coreProperties>
</file>