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</p:sldMasterIdLst>
  <p:notesMasterIdLst>
    <p:notesMasterId r:id="rId24"/>
  </p:notesMasterIdLst>
  <p:sldIdLst>
    <p:sldId id="256" r:id="rId6"/>
    <p:sldId id="258" r:id="rId7"/>
    <p:sldId id="284" r:id="rId8"/>
    <p:sldId id="294" r:id="rId9"/>
    <p:sldId id="295" r:id="rId10"/>
    <p:sldId id="297" r:id="rId11"/>
    <p:sldId id="298" r:id="rId12"/>
    <p:sldId id="300" r:id="rId13"/>
    <p:sldId id="301" r:id="rId14"/>
    <p:sldId id="304" r:id="rId15"/>
    <p:sldId id="302" r:id="rId16"/>
    <p:sldId id="287" r:id="rId17"/>
    <p:sldId id="285" r:id="rId18"/>
    <p:sldId id="289" r:id="rId19"/>
    <p:sldId id="288" r:id="rId20"/>
    <p:sldId id="305" r:id="rId21"/>
    <p:sldId id="286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65" autoAdjust="0"/>
    <p:restoredTop sz="94660"/>
  </p:normalViewPr>
  <p:slideViewPr>
    <p:cSldViewPr>
      <p:cViewPr>
        <p:scale>
          <a:sx n="76" d="100"/>
          <a:sy n="76" d="100"/>
        </p:scale>
        <p:origin x="-1992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232AC-A1CB-46CA-985B-19A775D578C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15260-98BE-4BED-B7D9-A51FB9B47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187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5260-98BE-4BED-B7D9-A51FB9B474C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0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5260-98BE-4BED-B7D9-A51FB9B474C5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0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87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24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565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421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102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822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545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6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706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852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068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428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96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771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091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573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435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60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046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20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100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576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560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310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5380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444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471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98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961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015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04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8804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5191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3407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7130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1673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904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20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0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6998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8518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4466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8669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54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96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12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0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31BC7-25D2-4A01-8146-FA6DDB6592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C18BF-300A-4DF9-BAAB-AF97EF8E91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17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88640"/>
            <a:ext cx="6838528" cy="455327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Читающий ученик- залог успешности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445224"/>
            <a:ext cx="5544616" cy="1008112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hmer UI" panose="020B0502040204020203" pitchFamily="34" charset="0"/>
            </a:endParaRPr>
          </a:p>
          <a:p>
            <a:pPr algn="r"/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hmer UI" panose="020B05020402040202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5" y="908720"/>
            <a:ext cx="3096344" cy="226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62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Читательский дневник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727408747"/>
              </p:ext>
            </p:extLst>
          </p:nvPr>
        </p:nvGraphicFramePr>
        <p:xfrm>
          <a:off x="323528" y="1556793"/>
          <a:ext cx="8496944" cy="1152127"/>
        </p:xfrm>
        <a:graphic>
          <a:graphicData uri="http://schemas.openxmlformats.org/drawingml/2006/table">
            <a:tbl>
              <a:tblPr firstRow="1" firstCol="1" bandRow="1"/>
              <a:tblGrid>
                <a:gridCol w="288032"/>
                <a:gridCol w="1584176"/>
                <a:gridCol w="936104"/>
                <a:gridCol w="1393950"/>
                <a:gridCol w="1310667"/>
                <a:gridCol w="1111807"/>
                <a:gridCol w="936104"/>
                <a:gridCol w="936104"/>
              </a:tblGrid>
              <a:tr h="83191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Название произведения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Осознанность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+ 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Правильность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+ 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слов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Подпись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родителя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Подпись учителя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213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http://babadu.ru/academy/uploads/images/wysiwyg/b64a9b4c158a37866739681b0687f85d47f8c8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018" y="2996952"/>
            <a:ext cx="6564310" cy="334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74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I:\cd1\Формат рекламы книг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50" y="304800"/>
            <a:ext cx="8397875" cy="5835650"/>
          </a:xfrm>
          <a:prstGeom prst="rect">
            <a:avLst/>
          </a:prstGeom>
          <a:noFill/>
          <a:ln w="28575">
            <a:solidFill>
              <a:srgbClr val="C4652D">
                <a:lumMod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39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3200" cap="none" dirty="0" smtClean="0">
                <a:solidFill>
                  <a:srgbClr val="B13F9A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cap="none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приемы работы с текстом.</a:t>
            </a:r>
            <a:br>
              <a:rPr lang="ru-RU" sz="3200" cap="none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Упражнения </a:t>
            </a:r>
            <a:r>
              <a:rPr lang="ru-RU" sz="3200" cap="none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cap="none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</a:t>
            </a:r>
            <a:br>
              <a:rPr lang="ru-RU" sz="3200" cap="none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внимания и памяти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629128"/>
          </a:xfrm>
        </p:spPr>
        <p:txBody>
          <a:bodyPr>
            <a:normAutofit/>
          </a:bodyPr>
          <a:lstStyle/>
          <a:p>
            <a:pPr marL="82550" lvl="0" indent="0" fontAlgn="base">
              <a:spcAft>
                <a:spcPct val="0"/>
              </a:spcAft>
              <a:buClr>
                <a:srgbClr val="B83D68"/>
              </a:buClr>
              <a:buSzPct val="80000"/>
              <a:buNone/>
            </a:pP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-подчеркнуть 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ряду буквы</a:t>
            </a:r>
          </a:p>
          <a:p>
            <a:pPr marL="82550" lvl="0" indent="0" fontAlgn="base">
              <a:spcAft>
                <a:spcPct val="0"/>
              </a:spcAft>
              <a:buClr>
                <a:srgbClr val="B83D68"/>
              </a:buClr>
              <a:buSzPct val="80000"/>
              <a:buNone/>
            </a:pP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среди буквенного набора слова, подчеркнуть их</a:t>
            </a:r>
          </a:p>
          <a:p>
            <a:pPr marL="82550" lvl="0" indent="0" fontAlgn="base">
              <a:spcAft>
                <a:spcPct val="0"/>
              </a:spcAft>
              <a:buClr>
                <a:srgbClr val="B83D68"/>
              </a:buClr>
              <a:buSzPct val="80000"/>
              <a:buNone/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-найти 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понятие для  слов каждого ряда</a:t>
            </a:r>
          </a:p>
          <a:p>
            <a:pPr marL="82550" lvl="0" indent="0" fontAlgn="base">
              <a:spcAft>
                <a:spcPct val="0"/>
              </a:spcAft>
              <a:buClr>
                <a:srgbClr val="B83D68"/>
              </a:buClr>
              <a:buSzPct val="80000"/>
              <a:buNone/>
            </a:pP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-прочитай 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налево</a:t>
            </a:r>
          </a:p>
          <a:p>
            <a:pPr marL="82550" lvl="0" indent="0" fontAlgn="base">
              <a:spcAft>
                <a:spcPct val="0"/>
              </a:spcAft>
              <a:buClr>
                <a:srgbClr val="B83D68"/>
              </a:buClr>
              <a:buSzPct val="80000"/>
              <a:buNone/>
            </a:pP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-чтение 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отрывка через слово</a:t>
            </a:r>
          </a:p>
          <a:p>
            <a:pPr marL="82550" lvl="0" indent="0" fontAlgn="base">
              <a:spcAft>
                <a:spcPct val="0"/>
              </a:spcAft>
              <a:buClr>
                <a:srgbClr val="B83D68"/>
              </a:buClr>
              <a:buSzPct val="80000"/>
              <a:buNone/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отрывка в перевернутом виде </a:t>
            </a:r>
            <a:endParaRPr lang="ru-RU" alt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lvl="0" indent="0" fontAlgn="base">
              <a:spcAft>
                <a:spcPct val="0"/>
              </a:spcAft>
              <a:buClr>
                <a:srgbClr val="B83D68"/>
              </a:buClr>
              <a:buSzPct val="80000"/>
              <a:buNone/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восполнение 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пропусков букв в словах</a:t>
            </a:r>
          </a:p>
          <a:p>
            <a:pPr marL="82550" lvl="0" indent="0" fontAlgn="base">
              <a:spcAft>
                <a:spcPct val="0"/>
              </a:spcAft>
              <a:buClr>
                <a:srgbClr val="B83D68"/>
              </a:buClr>
              <a:buSzPct val="80000"/>
              <a:buNone/>
            </a:pP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-поиск 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заданных слов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38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692696"/>
            <a:ext cx="6172200" cy="1440160"/>
          </a:xfrm>
        </p:spPr>
        <p:txBody>
          <a:bodyPr/>
          <a:lstStyle/>
          <a:p>
            <a:r>
              <a:rPr lang="ru-RU" sz="3200" cap="none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Задания творческого характера речевой деятельности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348880"/>
            <a:ext cx="6910536" cy="4026042"/>
          </a:xfrm>
        </p:spPr>
        <p:txBody>
          <a:bodyPr>
            <a:normAutofit lnSpcReduction="10000"/>
          </a:bodyPr>
          <a:lstStyle/>
          <a:p>
            <a:pPr marL="365760" lvl="0" indent="-283464">
              <a:buClr>
                <a:srgbClr val="B83D68"/>
              </a:buClr>
              <a:buSzPct val="80000"/>
              <a:buFont typeface="Wingdings 2"/>
              <a:buChar char=""/>
              <a:defRPr/>
            </a:pPr>
            <a:r>
              <a:rPr lang="ru-RU" sz="2800" b="0" dirty="0" smtClean="0">
                <a:solidFill>
                  <a:prstClr val="black"/>
                </a:solidFill>
                <a:latin typeface="Corbel"/>
              </a:rPr>
              <a:t>Составление вопросов по содержанию текста для своих одноклассников </a:t>
            </a:r>
            <a:endParaRPr lang="ru-RU" sz="2800" b="0" dirty="0">
              <a:solidFill>
                <a:prstClr val="black"/>
              </a:solidFill>
              <a:latin typeface="Corbel"/>
            </a:endParaRPr>
          </a:p>
          <a:p>
            <a:pPr marL="365760" lvl="0" indent="-283464">
              <a:buClr>
                <a:srgbClr val="B83D68"/>
              </a:buClr>
              <a:buSzPct val="80000"/>
              <a:buFont typeface="Wingdings 2"/>
              <a:buChar char=""/>
              <a:defRPr/>
            </a:pPr>
            <a:r>
              <a:rPr lang="ru-RU" sz="2800" b="0" dirty="0">
                <a:solidFill>
                  <a:prstClr val="black"/>
                </a:solidFill>
                <a:latin typeface="Corbel"/>
              </a:rPr>
              <a:t>Творческое  </a:t>
            </a:r>
            <a:r>
              <a:rPr lang="ru-RU" sz="2800" b="0" dirty="0" err="1">
                <a:solidFill>
                  <a:prstClr val="black"/>
                </a:solidFill>
                <a:latin typeface="Corbel"/>
              </a:rPr>
              <a:t>пересказывание</a:t>
            </a:r>
            <a:endParaRPr lang="ru-RU" sz="2800" b="0" dirty="0">
              <a:solidFill>
                <a:prstClr val="black"/>
              </a:solidFill>
              <a:latin typeface="Corbel"/>
            </a:endParaRPr>
          </a:p>
          <a:p>
            <a:pPr marL="365760" lvl="0" indent="-283464">
              <a:buClr>
                <a:srgbClr val="B83D68"/>
              </a:buClr>
              <a:buSzPct val="80000"/>
              <a:buFont typeface="Wingdings 2"/>
              <a:buChar char=""/>
              <a:defRPr/>
            </a:pPr>
            <a:r>
              <a:rPr lang="ru-RU" sz="2800" b="0" dirty="0">
                <a:solidFill>
                  <a:prstClr val="black"/>
                </a:solidFill>
                <a:latin typeface="Corbel"/>
              </a:rPr>
              <a:t>Продолжение произведения (придумывание конца)  </a:t>
            </a:r>
          </a:p>
          <a:p>
            <a:pPr marL="365760" lvl="0" indent="-283464">
              <a:buClr>
                <a:srgbClr val="B83D68"/>
              </a:buClr>
              <a:buSzPct val="80000"/>
              <a:buFont typeface="Wingdings 2"/>
              <a:buChar char=""/>
              <a:defRPr/>
            </a:pPr>
            <a:r>
              <a:rPr lang="ru-RU" sz="2800" b="0" dirty="0">
                <a:solidFill>
                  <a:prstClr val="black"/>
                </a:solidFill>
                <a:latin typeface="Corbel"/>
              </a:rPr>
              <a:t>Творческое сочинение</a:t>
            </a:r>
          </a:p>
          <a:p>
            <a:pPr marL="365760" lvl="0" indent="-283464">
              <a:buClr>
                <a:srgbClr val="B83D68"/>
              </a:buClr>
              <a:buSzPct val="80000"/>
              <a:buFont typeface="Wingdings 2"/>
              <a:buChar char=""/>
              <a:defRPr/>
            </a:pPr>
            <a:r>
              <a:rPr lang="ru-RU" sz="2800" b="0" dirty="0" smtClean="0">
                <a:solidFill>
                  <a:prstClr val="black"/>
                </a:solidFill>
                <a:latin typeface="Corbel"/>
              </a:rPr>
              <a:t>Письмо </a:t>
            </a:r>
            <a:r>
              <a:rPr lang="ru-RU" sz="2800" b="0" dirty="0">
                <a:solidFill>
                  <a:prstClr val="black"/>
                </a:solidFill>
                <a:latin typeface="Corbel"/>
              </a:rPr>
              <a:t>литературному герою. Письма любимым </a:t>
            </a:r>
            <a:r>
              <a:rPr lang="ru-RU" sz="2800" b="0" dirty="0" smtClean="0">
                <a:solidFill>
                  <a:prstClr val="black"/>
                </a:solidFill>
                <a:latin typeface="Corbel"/>
              </a:rPr>
              <a:t>предметам</a:t>
            </a:r>
          </a:p>
          <a:p>
            <a:pPr marL="365760" lvl="0" indent="-283464">
              <a:buClr>
                <a:srgbClr val="B83D68"/>
              </a:buClr>
              <a:buSzPct val="80000"/>
              <a:buFont typeface="Wingdings 2"/>
              <a:buChar char=""/>
              <a:defRPr/>
            </a:pPr>
            <a:r>
              <a:rPr lang="ru-RU" sz="2600" b="0" dirty="0" smtClean="0">
                <a:solidFill>
                  <a:prstClr val="black"/>
                </a:solidFill>
                <a:latin typeface="Corbel"/>
              </a:rPr>
              <a:t>Работа </a:t>
            </a:r>
            <a:r>
              <a:rPr lang="ru-RU" sz="2600" b="0" dirty="0">
                <a:solidFill>
                  <a:prstClr val="black"/>
                </a:solidFill>
                <a:latin typeface="Corbel"/>
              </a:rPr>
              <a:t>с читательским </a:t>
            </a:r>
            <a:r>
              <a:rPr lang="ru-RU" sz="2600" b="0" dirty="0" smtClean="0">
                <a:solidFill>
                  <a:prstClr val="black"/>
                </a:solidFill>
                <a:latin typeface="Corbel"/>
              </a:rPr>
              <a:t>дневником</a:t>
            </a:r>
            <a:endParaRPr lang="ru-RU" sz="2800" b="0" dirty="0">
              <a:solidFill>
                <a:prstClr val="black"/>
              </a:solidFill>
              <a:latin typeface="Corbe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31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cap="none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определение смысловой структуры текста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82296" lvl="0" indent="0">
              <a:buClr>
                <a:srgbClr val="B83D68"/>
              </a:buClr>
              <a:buSzPct val="80000"/>
              <a:buNone/>
              <a:defRPr/>
            </a:pP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к каждому заголовку (пункту плана) соответствующую часть текста (определить, где она заканчивается)</a:t>
            </a:r>
          </a:p>
          <a:p>
            <a:pPr marL="82296" lvl="0" indent="0">
              <a:buClr>
                <a:srgbClr val="B83D68"/>
              </a:buClr>
              <a:buSzPct val="80000"/>
              <a:buNone/>
              <a:defRPr/>
            </a:pP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деформированным текстом</a:t>
            </a:r>
          </a:p>
          <a:p>
            <a:pPr marL="365760" lvl="0" indent="-283464">
              <a:buClr>
                <a:srgbClr val="B83D68"/>
              </a:buClr>
              <a:buSzPct val="80000"/>
              <a:buNone/>
              <a:defRPr/>
            </a:pP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собери рассыпанные слова в предложение</a:t>
            </a:r>
          </a:p>
          <a:p>
            <a:pPr marL="365760" lvl="0" indent="-283464">
              <a:buClr>
                <a:srgbClr val="B83D68"/>
              </a:buClr>
              <a:buSzPct val="80000"/>
              <a:buNone/>
              <a:defRPr/>
            </a:pP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собери предложения (пословицы) из частей</a:t>
            </a:r>
          </a:p>
          <a:p>
            <a:pPr marL="82296" lvl="0" indent="0">
              <a:buClr>
                <a:srgbClr val="B83D68"/>
              </a:buClr>
              <a:buSzPct val="80000"/>
              <a:buNone/>
              <a:defRPr/>
            </a:pP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Разбей текст на смысловые части. Выдели главную мысль в каждой  смысловой части текста.</a:t>
            </a:r>
          </a:p>
          <a:p>
            <a:pPr marL="82296" lvl="0" indent="0">
              <a:buClr>
                <a:srgbClr val="B83D68"/>
              </a:buClr>
              <a:buSzPct val="80000"/>
              <a:buNone/>
              <a:defRPr/>
            </a:pP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 предложение…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79" y="0"/>
            <a:ext cx="2482164" cy="412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79712" y="116632"/>
            <a:ext cx="6840760" cy="64807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dirty="0"/>
              <a:t>	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«Знаю, узнал, хочу узнать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как на стадии  объяснения нового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на стадии закрепления. Например, при изучении творчества А.С. Пушкина дети самостоятельно записывают в таблицу, что знали о Пушкине и его произведениях, что узнали нового, какие его стихи и что хотели бы узнать. Работа с этим приемом чаще всего выходит за рамки одного урока. Графа «Хочу узнать» дает повод к поиску новой информации, работе с дополнительной литературой.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Приём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«Мозговой штурм» </a:t>
            </a: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младших школьников,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разрешить проблему, формирует нестандартное мышление. Такая методика не ставит ребёнка в рамки правильных и неправильных ответов. Ученики могут высказывать любое мнение, которое поможет найти выход из затруднительной ситуации. 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«Уголки» можно использовать на уроках литературного чтения при 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составлении характеристики героев какого-либо произведения. Класс делится на две группы. Одна группа готовит доказательства положительных качеств героя, используя текст и свой жизненный опыт, другая - отрицательных, подкрепляя свой ответ цитатами из текста. Данный прием используется после чтения всего произведения. В конце урока делается совместный вывод. </a:t>
            </a:r>
          </a:p>
          <a:p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6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27501"/>
            <a:ext cx="1907704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51720" y="188640"/>
            <a:ext cx="6696744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«Написание творческих работ»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зарекомендовал себя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этапе 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закрепления изученной темы. Например, детям предлагается написать продолжение понравившегося произведения из раздела или самому написать сказку или стихотворение. Эта работа выполняется детьми, в зависимости от их уровня развития.                                                 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Приём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викторины».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темы или нескольких тем дети 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самостоятельно, пользуясь учебными текстами, готовят вопросы для викторины, потом объединяются в группы, и проводят соревнование. Можно предложить каждой группе выбирать лучшего – «знатока», а потом задать ему вопросы(участвуют все желающие).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Приём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«Логическая цепочка».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прочтения текста учащимся предлагается 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события в логической последовательности. Данная стратегия помогает при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текстов. Этот приём можно использовать при подготовке к пересказу большого по объёму произведения.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1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615553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РАЗВИТИЕ ЧИТАТЕЛЬСКОГО ИНТЕРЕСА У ДЕТЕЙ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Прививайте ребенку интерес к чтению с раннего детства.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Покупая книги, выбирайте яркие по оформлению и интересные по содержанию.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Систематически читайте ребенку. Это сформирует у него привычку ежедневного общения с книгой.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Обсуждайте прочитанную детскую книгу среди членов своей семьи.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Рассказывайте ребенку об авторе прочитанной книги.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Если вы читаете ребенку книгу, старайтесь прервать чтение на самом увлекательном эпизоде.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Вспоминая с ребенком содержание ранее прочитанного, намеренно его искажайте, чтобы проверить, как он запомнил ранее прочитанный текст.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Рекомендуйте своему ребенку книги своего детства, делитесь своими детскими впечатлениями от чтения той или иной книги, сопоставляйте ваши и его впечатления.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Устраивайте дома дискуссии по прочитанным книгам.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Покупайте, по возможности, книги полюбившихся ребенку авторов, оформляйте его личную библиотеку.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Дарите ребенку книгу с дарственной надписью, теплыми пожеланиями. Спустя годы это станет счастливым напоминанием о родном доме, его традициях, дорогих и близких людях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7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85689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62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" y="2996952"/>
            <a:ext cx="2915283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920880" cy="5565232"/>
          </a:xfrm>
        </p:spPr>
        <p:txBody>
          <a:bodyPr/>
          <a:lstStyle/>
          <a:p>
            <a:pPr algn="r"/>
            <a:r>
              <a:rPr lang="ru-RU" b="1" i="1" dirty="0" smtClean="0">
                <a:cs typeface="AngsanaUPC" panose="02020603050405020304" pitchFamily="18" charset="-34"/>
              </a:rPr>
              <a:t>«</a:t>
            </a:r>
            <a:r>
              <a:rPr lang="ru-RU" b="1" i="1" dirty="0">
                <a:cs typeface="AngsanaUPC" panose="02020603050405020304" pitchFamily="18" charset="-34"/>
              </a:rPr>
              <a:t>Чтение - это окошко, через которое дети видят и познают мир и самих себя. Оно открывается перед ребенком лишь тогда, когда наряду с чтением, одновременно с ним и даже раньше, чем впервые раскрыта книга, начинается кропотливая работа над словом</a:t>
            </a:r>
            <a:r>
              <a:rPr lang="ru-RU" b="1" i="1" dirty="0" smtClean="0">
                <a:cs typeface="AngsanaUPC" panose="02020603050405020304" pitchFamily="18" charset="-34"/>
              </a:rPr>
              <a:t>.» </a:t>
            </a:r>
            <a:r>
              <a:rPr lang="ru-RU" b="1" dirty="0" smtClean="0">
                <a:cs typeface="AngsanaUPC" panose="02020603050405020304" pitchFamily="18" charset="-34"/>
              </a:rPr>
              <a:t>                      </a:t>
            </a:r>
          </a:p>
          <a:p>
            <a:pPr marL="0" indent="0" algn="r">
              <a:buNone/>
            </a:pPr>
            <a:r>
              <a:rPr lang="ru-RU" b="1" dirty="0" smtClean="0"/>
              <a:t>(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В.А.Сухомлинский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r"/>
            <a:endParaRPr lang="ru-RU" b="1" i="1" dirty="0" smtClean="0">
              <a:latin typeface="Century Schoolbook (Основной текст)"/>
            </a:endParaRPr>
          </a:p>
          <a:p>
            <a:pPr algn="r"/>
            <a:r>
              <a:rPr lang="ru-RU" b="1" i="1" dirty="0" smtClean="0">
                <a:latin typeface="Century Schoolbook (Основной текст)"/>
              </a:rPr>
              <a:t>«</a:t>
            </a:r>
            <a:r>
              <a:rPr lang="ru-RU" b="1" i="1" dirty="0"/>
              <a:t>Люди перестают мыслить, </a:t>
            </a:r>
            <a:r>
              <a:rPr lang="ru-RU" b="1" i="1" dirty="0" smtClean="0"/>
              <a:t>   когда </a:t>
            </a:r>
            <a:r>
              <a:rPr lang="ru-RU" b="1" i="1" dirty="0"/>
              <a:t>перестают читать</a:t>
            </a:r>
            <a:r>
              <a:rPr lang="ru-RU" b="1" i="1" dirty="0" smtClean="0"/>
              <a:t>»</a:t>
            </a:r>
            <a:r>
              <a:rPr lang="ru-RU" b="1" i="1" dirty="0" smtClean="0">
                <a:latin typeface="Century Schoolbook (Основной текст)"/>
              </a:rPr>
              <a:t>.                                   </a:t>
            </a:r>
          </a:p>
          <a:p>
            <a:pPr marL="0" indent="0" algn="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(Основной текст)"/>
              </a:rPr>
              <a:t>  </a:t>
            </a:r>
          </a:p>
          <a:p>
            <a:pPr marL="0" indent="0" algn="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(Основной текст)"/>
              </a:rPr>
              <a:t>(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(Основной текст)"/>
              </a:rPr>
              <a:t>Д.Дидро</a:t>
            </a:r>
            <a:r>
              <a:rPr lang="ru-RU" b="1" dirty="0" smtClean="0">
                <a:latin typeface="Century Schoolbook (Основной текст)"/>
              </a:rPr>
              <a:t>)</a:t>
            </a:r>
            <a:endParaRPr lang="ru-RU" b="1" dirty="0">
              <a:latin typeface="Century Schoolbook (Основной текст)"/>
            </a:endParaRPr>
          </a:p>
          <a:p>
            <a:pPr algn="r"/>
            <a:endParaRPr lang="ru-RU" dirty="0">
              <a:latin typeface="Century Schoolbook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0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548680"/>
            <a:ext cx="6838528" cy="504056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28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</a:br>
            <a:r>
              <a:rPr lang="ru-RU" sz="24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 Значение </a:t>
            </a:r>
            <a:r>
              <a:rPr lang="ru-RU" sz="24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книги в жизни человека огромно. В век компьютеров и высоких технологий человек не может обойтись без чтения</a:t>
            </a:r>
            <a:r>
              <a:rPr lang="ru-RU" sz="24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ru-RU" sz="24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Чтение</a:t>
            </a:r>
            <a:r>
              <a:rPr lang="ru-RU" sz="24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заложено в основу обучения и является одним из самых необходимых навыков в жизни. Люди, которые умеют хорошо читать, вносят вклад в создание процветающего, трудоспособного общества. В то же время они сами живут более насыщенной </a:t>
            </a:r>
            <a:r>
              <a:rPr lang="ru-RU" sz="24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жизнью.</a:t>
            </a:r>
            <a:r>
              <a:rPr lang="ru-RU" sz="2400" b="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Выразительное, правильное и осознанное чтение – самый важный шаг к получению хорошего образования.</a:t>
            </a:r>
            <a:r>
              <a:rPr lang="ru-RU" sz="28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445224"/>
            <a:ext cx="5544616" cy="1008112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hmer UI" panose="020B0502040204020203" pitchFamily="34" charset="0"/>
            </a:endParaRPr>
          </a:p>
          <a:p>
            <a:pPr algn="r"/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hmer UI" panose="020B05020402040202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5" y="908720"/>
            <a:ext cx="2096553" cy="226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13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00108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ts val="600"/>
              </a:spcBef>
            </a:pPr>
            <a:r>
              <a:rPr lang="ru-RU" sz="3200" b="1" dirty="0">
                <a:solidFill>
                  <a:srgbClr val="575F6D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575F6D"/>
                </a:solidFill>
                <a:latin typeface="Times New Roman"/>
                <a:ea typeface="Calibri"/>
                <a:cs typeface="Times New Roman"/>
              </a:rPr>
              <a:t>                 </a:t>
            </a:r>
            <a:br>
              <a:rPr lang="ru-RU" sz="3200" b="1" dirty="0" smtClean="0">
                <a:solidFill>
                  <a:srgbClr val="575F6D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solidFill>
                  <a:srgbClr val="575F6D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rgbClr val="575F6D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575F6D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rgbClr val="575F6D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solidFill>
                  <a:srgbClr val="575F6D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rgbClr val="575F6D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575F6D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rgbClr val="575F6D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Первый год  2 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 класс работает над проектом: «Читающий ученик- залог успешного обучения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»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Цель проекта: повышение престижа и качества чтения среди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учащихся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cap="none" dirty="0" smtClean="0">
                <a:solidFill>
                  <a:prstClr val="black"/>
                </a:solidFill>
                <a:ea typeface="+mn-ea"/>
                <a:cs typeface="+mn-cs"/>
              </a:rPr>
              <a:t>Для реализации этого проекта были разработаны следующие мероприятия: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648770068"/>
              </p:ext>
            </p:extLst>
          </p:nvPr>
        </p:nvGraphicFramePr>
        <p:xfrm>
          <a:off x="285720" y="1152636"/>
          <a:ext cx="8643998" cy="4856838"/>
        </p:xfrm>
        <a:graphic>
          <a:graphicData uri="http://schemas.openxmlformats.org/drawingml/2006/table">
            <a:tbl>
              <a:tblPr firstRow="1" firstCol="1" bandRow="1"/>
              <a:tblGrid>
                <a:gridCol w="482278"/>
                <a:gridCol w="5120831"/>
                <a:gridCol w="3040889"/>
              </a:tblGrid>
              <a:tr h="207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Мероприятия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Время проведения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Информационные листы о чтении, о библиотеке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«Клуба читателей»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Оформление читательских </a:t>
                      </a: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дневнико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Анкетирование «Чтение в моей семье»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Прайс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листы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Мы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читающая семья»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Родительское собрание «Чтение-дело семейное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 чтения «Бабушкины сказки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плакатов: «Самая интересная книга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фотографии «Пойман за чтением»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книжно-журнальных выставок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«Лидер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чтения»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Акция «Я рекомендую почитать»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Подведение итогов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52525" y="1716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0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Самая читающая семья: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5" name="Picture 11" descr="C:\Users\Мусины\Desktop\самая читающая семья\картинки книга\book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558" y="0"/>
            <a:ext cx="9185558" cy="6858000"/>
          </a:xfrm>
          <a:prstGeom prst="rect">
            <a:avLst/>
          </a:prstGeom>
          <a:noFill/>
        </p:spPr>
      </p:pic>
      <p:pic>
        <p:nvPicPr>
          <p:cNvPr id="5122" name="Picture 2" descr="C:\Users\Мусины\Desktop\самая читающая семья\Новая папка\IMG_4865.JPG"/>
          <p:cNvPicPr>
            <a:picLocks noChangeAspect="1" noChangeArrowheads="1"/>
          </p:cNvPicPr>
          <p:nvPr/>
        </p:nvPicPr>
        <p:blipFill>
          <a:blip r:embed="rId3" cstate="print"/>
          <a:srcRect l="4444" t="11852" r="13333" b="17037"/>
          <a:stretch>
            <a:fillRect/>
          </a:stretch>
        </p:blipFill>
        <p:spPr bwMode="auto">
          <a:xfrm>
            <a:off x="5364088" y="3573016"/>
            <a:ext cx="3546394" cy="2300364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Users\Мусины\Desktop\самая читающая семья\Новая папка\IMG_4920.JPG"/>
          <p:cNvPicPr>
            <a:picLocks noChangeAspect="1" noChangeArrowheads="1"/>
          </p:cNvPicPr>
          <p:nvPr/>
        </p:nvPicPr>
        <p:blipFill>
          <a:blip r:embed="rId4" cstate="print"/>
          <a:srcRect l="6694" t="4463" r="21342" b="12974"/>
          <a:stretch>
            <a:fillRect/>
          </a:stretch>
        </p:blipFill>
        <p:spPr bwMode="auto">
          <a:xfrm>
            <a:off x="467544" y="188640"/>
            <a:ext cx="3096344" cy="2664296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5" name="Picture 5" descr="C:\Users\Мусины\Desktop\самая читающая семья\Новая папка\IMG_4872.JPG"/>
          <p:cNvPicPr>
            <a:picLocks noChangeAspect="1" noChangeArrowheads="1"/>
          </p:cNvPicPr>
          <p:nvPr/>
        </p:nvPicPr>
        <p:blipFill>
          <a:blip r:embed="rId5" cstate="print"/>
          <a:srcRect l="17793" t="29283" r="31054"/>
          <a:stretch>
            <a:fillRect/>
          </a:stretch>
        </p:blipFill>
        <p:spPr bwMode="auto">
          <a:xfrm>
            <a:off x="1187624" y="3140968"/>
            <a:ext cx="3312368" cy="3434373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6" name="Picture 6" descr="C:\Users\Мусины\Desktop\самая читающая семья\Новая папка\IMG_4871.JPG"/>
          <p:cNvPicPr>
            <a:picLocks noChangeAspect="1" noChangeArrowheads="1"/>
          </p:cNvPicPr>
          <p:nvPr/>
        </p:nvPicPr>
        <p:blipFill>
          <a:blip r:embed="rId6" cstate="print"/>
          <a:srcRect t="12857" r="11429" b="27143"/>
          <a:stretch>
            <a:fillRect/>
          </a:stretch>
        </p:blipFill>
        <p:spPr bwMode="auto">
          <a:xfrm>
            <a:off x="4932040" y="332656"/>
            <a:ext cx="2880320" cy="2601581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6008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сины\Desktop\самая читающая семья\Новая папка\IMG_4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C:\Users\Мусины\AppData\Local\Microsoft\Windows\Temporary Internet Files\Content.Word\100_31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6672"/>
            <a:ext cx="237626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Мусины\Desktop\самая читающая семья\Новая папка\IMG_4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136" y="4223280"/>
            <a:ext cx="4176464" cy="2612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Мусины\Desktop\самая читающая семья\Новая папка\DSC_3369.jpg"/>
          <p:cNvPicPr>
            <a:picLocks noChangeAspect="1" noChangeArrowheads="1"/>
          </p:cNvPicPr>
          <p:nvPr/>
        </p:nvPicPr>
        <p:blipFill>
          <a:blip r:embed="rId5" cstate="print"/>
          <a:srcRect t="5103" r="19628" b="8147"/>
          <a:stretch>
            <a:fillRect/>
          </a:stretch>
        </p:blipFill>
        <p:spPr bwMode="auto">
          <a:xfrm>
            <a:off x="6335688" y="260648"/>
            <a:ext cx="280831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Мусины\Desktop\самая читающая семья\Новая папка\DSC_34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924944"/>
            <a:ext cx="2664296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Мусины\Desktop\самая читающая семья\картинки книга\img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869160"/>
            <a:ext cx="1944216" cy="1467253"/>
          </a:xfrm>
          <a:prstGeom prst="rect">
            <a:avLst/>
          </a:prstGeom>
          <a:noFill/>
        </p:spPr>
      </p:pic>
      <p:pic>
        <p:nvPicPr>
          <p:cNvPr id="2056" name="Picture 8" descr="C:\Users\Мусины\Desktop\самая читающая семья\Новая папка\IMG_46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3819188"/>
            <a:ext cx="2016224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269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сины\Desktop\самая читающая семья\Новая папка\IMG_4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Мусины\Desktop\самая читающая семья\Новая папка\IMG_4608.JPG"/>
          <p:cNvPicPr>
            <a:picLocks noChangeAspect="1" noChangeArrowheads="1"/>
          </p:cNvPicPr>
          <p:nvPr/>
        </p:nvPicPr>
        <p:blipFill>
          <a:blip r:embed="rId3" cstate="print"/>
          <a:srcRect l="-1887" t="4762" b="28571"/>
          <a:stretch>
            <a:fillRect/>
          </a:stretch>
        </p:blipFill>
        <p:spPr bwMode="auto">
          <a:xfrm>
            <a:off x="539552" y="476672"/>
            <a:ext cx="388843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Мусины\Desktop\самая читающая семья\Новая папка\IMG_4610.JPG"/>
          <p:cNvPicPr>
            <a:picLocks noChangeAspect="1" noChangeArrowheads="1"/>
          </p:cNvPicPr>
          <p:nvPr/>
        </p:nvPicPr>
        <p:blipFill>
          <a:blip r:embed="rId4" cstate="print"/>
          <a:srcRect l="5322" t="7097" r="655" b="-6442"/>
          <a:stretch>
            <a:fillRect/>
          </a:stretch>
        </p:blipFill>
        <p:spPr bwMode="auto">
          <a:xfrm>
            <a:off x="467544" y="328498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594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сины\Desktop\самая читающая семья\Новая папка\IMG_4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7" name="Picture 3" descr="C:\Users\Мусины\Desktop\самая читающая семья\Новая папка\IMG_4849.JPG"/>
          <p:cNvPicPr>
            <a:picLocks noChangeAspect="1" noChangeArrowheads="1"/>
          </p:cNvPicPr>
          <p:nvPr/>
        </p:nvPicPr>
        <p:blipFill>
          <a:blip r:embed="rId3" cstate="print"/>
          <a:srcRect l="16364" t="10063" r="5455" b="4402"/>
          <a:stretch>
            <a:fillRect/>
          </a:stretch>
        </p:blipFill>
        <p:spPr bwMode="auto">
          <a:xfrm>
            <a:off x="4644008" y="404664"/>
            <a:ext cx="403244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Мусины\Desktop\самая читающая семья\Новая папка\IMG_4909.JPG"/>
          <p:cNvPicPr>
            <a:picLocks noChangeAspect="1" noChangeArrowheads="1"/>
          </p:cNvPicPr>
          <p:nvPr/>
        </p:nvPicPr>
        <p:blipFill>
          <a:blip r:embed="rId4" cstate="print"/>
          <a:srcRect l="10174" t="22893" r="13517" b="27507"/>
          <a:stretch>
            <a:fillRect/>
          </a:stretch>
        </p:blipFill>
        <p:spPr bwMode="auto">
          <a:xfrm>
            <a:off x="4572000" y="3140968"/>
            <a:ext cx="41044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493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Самая читающая семья: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усины\Desktop\самая читающая семья\картинки книга\post-76674-1222088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Мусины\Desktop\самая читающая семья\Новая папка\img0.jpg"/>
          <p:cNvPicPr>
            <a:picLocks noChangeAspect="1" noChangeArrowheads="1"/>
          </p:cNvPicPr>
          <p:nvPr/>
        </p:nvPicPr>
        <p:blipFill>
          <a:blip r:embed="rId3" cstate="print"/>
          <a:srcRect t="20865" b="3935"/>
          <a:stretch>
            <a:fillRect/>
          </a:stretch>
        </p:blipFill>
        <p:spPr bwMode="auto">
          <a:xfrm>
            <a:off x="1115616" y="332656"/>
            <a:ext cx="6768752" cy="4121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11560" y="4581128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517232"/>
            <a:ext cx="8892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rgbClr val="00B050"/>
                </a:solidFill>
                <a:effectLst/>
              </a:rPr>
              <a:t>С уважением семья Мусиных</a:t>
            </a:r>
            <a:r>
              <a:rPr lang="ru-RU" sz="3600" b="1" cap="none" spc="0" dirty="0" smtClean="0">
                <a:ln/>
                <a:solidFill>
                  <a:srgbClr val="00B050"/>
                </a:solidFill>
                <a:effectLst/>
                <a:sym typeface="Wingdings" pitchFamily="2" charset="2"/>
              </a:rPr>
              <a:t></a:t>
            </a:r>
            <a:endParaRPr lang="ru-RU" sz="36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6093296"/>
            <a:ext cx="23762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Ноябрь 2016</a:t>
            </a:r>
            <a:endParaRPr lang="ru-RU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6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437</TotalTime>
  <Words>541</Words>
  <Application>Microsoft Office PowerPoint</Application>
  <PresentationFormat>Экран (4:3)</PresentationFormat>
  <Paragraphs>122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Эркер</vt:lpstr>
      <vt:lpstr>Тема Office</vt:lpstr>
      <vt:lpstr>1_Тема Office</vt:lpstr>
      <vt:lpstr>2_Тема Office</vt:lpstr>
      <vt:lpstr>4_Тема Office</vt:lpstr>
      <vt:lpstr>Читающий ученик- залог успешности</vt:lpstr>
      <vt:lpstr>Слайд 2</vt:lpstr>
      <vt:lpstr>    Значение книги в жизни человека огромно. В век компьютеров и высоких технологий человек не может обойтись без чтения.       Чтение… заложено в основу обучения и является одним из самых необходимых навыков в жизни. Люди, которые умеют хорошо читать, вносят вклад в создание процветающего, трудоспособного общества. В то же время они сами живут более насыщенной жизнью. Выразительное, правильное и осознанное чтение – самый важный шаг к получению хорошего образования.  </vt:lpstr>
      <vt:lpstr>                        Первый год  2  в класс работает над проектом: «Читающий ученик- залог успешного обучения»  Цель проекта: повышение престижа и качества чтения среди учащихся Для реализации этого проекта были разработаны следующие мероприятия:</vt:lpstr>
      <vt:lpstr>Самая читающая семья:</vt:lpstr>
      <vt:lpstr>Слайд 6</vt:lpstr>
      <vt:lpstr>Слайд 7</vt:lpstr>
      <vt:lpstr>Слайд 8</vt:lpstr>
      <vt:lpstr>Самая читающая семья:</vt:lpstr>
      <vt:lpstr>           Читательский дневник</vt:lpstr>
      <vt:lpstr>Слайд 11</vt:lpstr>
      <vt:lpstr>      Некоторые приемы работы с текстом.          Упражнения на повышение уровня                      внимания и памяти</vt:lpstr>
      <vt:lpstr>Задания творческого характера речевой деятельности </vt:lpstr>
      <vt:lpstr>Упражнения на определение смысловой структуры текста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55</cp:revision>
  <dcterms:created xsi:type="dcterms:W3CDTF">2016-01-31T07:22:59Z</dcterms:created>
  <dcterms:modified xsi:type="dcterms:W3CDTF">2021-04-28T10:46:34Z</dcterms:modified>
</cp:coreProperties>
</file>