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26.11.2020</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26.11.2020</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26.11.2020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24745"/>
            <a:ext cx="7772400" cy="2475706"/>
          </a:xfrm>
        </p:spPr>
        <p:txBody>
          <a:bodyPr>
            <a:normAutofit/>
          </a:bodyPr>
          <a:lstStyle/>
          <a:p>
            <a:r>
              <a:rPr lang="ru-RU" sz="6000" b="1" dirty="0" smtClean="0">
                <a:solidFill>
                  <a:srgbClr val="FF0000"/>
                </a:solidFill>
              </a:rPr>
              <a:t>АКВАРЕЛЬ </a:t>
            </a:r>
            <a:r>
              <a:rPr lang="ru-RU" sz="6000" b="1" dirty="0">
                <a:solidFill>
                  <a:srgbClr val="FF0000"/>
                </a:solidFill>
              </a:rPr>
              <a:t>СВОИМИ </a:t>
            </a:r>
            <a:r>
              <a:rPr lang="ru-RU" sz="6000" b="1" dirty="0" smtClean="0">
                <a:solidFill>
                  <a:srgbClr val="FF0000"/>
                </a:solidFill>
              </a:rPr>
              <a:t>РУКАМИ</a:t>
            </a:r>
            <a:endParaRPr lang="ru-RU" sz="6000" b="1" dirty="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400665391"/>
              </p:ext>
            </p:extLst>
          </p:nvPr>
        </p:nvGraphicFramePr>
        <p:xfrm>
          <a:off x="5724128" y="3861048"/>
          <a:ext cx="2592288" cy="1731388"/>
        </p:xfrm>
        <a:graphic>
          <a:graphicData uri="http://schemas.openxmlformats.org/drawingml/2006/table">
            <a:tbl>
              <a:tblPr firstRow="1" firstCol="1" bandRow="1">
                <a:tableStyleId>{5C22544A-7EE6-4342-B048-85BDC9FD1C3A}</a:tableStyleId>
              </a:tblPr>
              <a:tblGrid>
                <a:gridCol w="2592288"/>
              </a:tblGrid>
              <a:tr h="571366">
                <a:tc>
                  <a:txBody>
                    <a:bodyPr/>
                    <a:lstStyle/>
                    <a:p>
                      <a:pPr algn="r">
                        <a:lnSpc>
                          <a:spcPct val="115000"/>
                        </a:lnSpc>
                        <a:spcAft>
                          <a:spcPts val="0"/>
                        </a:spcAft>
                      </a:pPr>
                      <a:endParaRPr lang="ru-RU" sz="1100" dirty="0">
                        <a:solidFill>
                          <a:schemeClr val="bg1"/>
                        </a:solidFill>
                        <a:effectLst/>
                        <a:latin typeface="Calibri"/>
                        <a:ea typeface="Times New Roman"/>
                        <a:cs typeface="Times New Roman"/>
                      </a:endParaRPr>
                    </a:p>
                  </a:txBody>
                  <a:tcPr marL="68580" marR="68580" marT="0" marB="0">
                    <a:noFill/>
                  </a:tcPr>
                </a:tc>
              </a:tr>
              <a:tr h="1160022">
                <a:tc>
                  <a:txBody>
                    <a:bodyPr/>
                    <a:lstStyle/>
                    <a:p>
                      <a:pPr algn="ctr">
                        <a:lnSpc>
                          <a:spcPct val="115000"/>
                        </a:lnSpc>
                        <a:spcAft>
                          <a:spcPts val="0"/>
                        </a:spcAft>
                      </a:pPr>
                      <a:r>
                        <a:rPr lang="ru-RU" sz="1400" dirty="0" err="1">
                          <a:solidFill>
                            <a:schemeClr val="bg1"/>
                          </a:solidFill>
                          <a:effectLst/>
                        </a:rPr>
                        <a:t>Пантеева</a:t>
                      </a:r>
                      <a:r>
                        <a:rPr lang="ru-RU" sz="1400" dirty="0">
                          <a:solidFill>
                            <a:schemeClr val="bg1"/>
                          </a:solidFill>
                          <a:effectLst/>
                        </a:rPr>
                        <a:t> Елена </a:t>
                      </a:r>
                      <a:r>
                        <a:rPr lang="ru-RU" sz="1400" dirty="0" smtClean="0">
                          <a:solidFill>
                            <a:schemeClr val="bg1"/>
                          </a:solidFill>
                          <a:effectLst/>
                        </a:rPr>
                        <a:t>Николаевна</a:t>
                      </a:r>
                      <a:endParaRPr lang="ru-RU" sz="1100" dirty="0" smtClean="0">
                        <a:solidFill>
                          <a:schemeClr val="bg1"/>
                        </a:solidFill>
                        <a:effectLst/>
                      </a:endParaRPr>
                    </a:p>
                    <a:p>
                      <a:pPr algn="ctr">
                        <a:lnSpc>
                          <a:spcPct val="115000"/>
                        </a:lnSpc>
                        <a:spcAft>
                          <a:spcPts val="0"/>
                        </a:spcAft>
                      </a:pPr>
                      <a:r>
                        <a:rPr lang="ru-RU" sz="1400" dirty="0" smtClean="0">
                          <a:solidFill>
                            <a:schemeClr val="bg1"/>
                          </a:solidFill>
                          <a:effectLst/>
                        </a:rPr>
                        <a:t>учитель </a:t>
                      </a:r>
                      <a:r>
                        <a:rPr lang="ru-RU" sz="1400" dirty="0">
                          <a:solidFill>
                            <a:schemeClr val="bg1"/>
                          </a:solidFill>
                          <a:effectLst/>
                        </a:rPr>
                        <a:t>химии </a:t>
                      </a:r>
                      <a:endParaRPr lang="ru-RU" sz="1100" dirty="0" smtClean="0">
                        <a:solidFill>
                          <a:schemeClr val="bg1"/>
                        </a:solidFill>
                        <a:effectLst/>
                      </a:endParaRPr>
                    </a:p>
                  </a:txBody>
                  <a:tcPr marL="68580" marR="68580" marT="0" marB="0">
                    <a:noFill/>
                  </a:tcPr>
                </a:tc>
              </a:tr>
            </a:tbl>
          </a:graphicData>
        </a:graphic>
      </p:graphicFrame>
    </p:spTree>
    <p:extLst>
      <p:ext uri="{BB962C8B-B14F-4D97-AF65-F5344CB8AC3E}">
        <p14:creationId xmlns:p14="http://schemas.microsoft.com/office/powerpoint/2010/main" val="181943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b="1" dirty="0" smtClean="0">
                <a:solidFill>
                  <a:srgbClr val="FF0000"/>
                </a:solidFill>
              </a:rPr>
              <a:t>Рисуем картины</a:t>
            </a:r>
            <a:endParaRPr lang="ru-RU" b="1" dirty="0">
              <a:solidFill>
                <a:srgbClr val="FF0000"/>
              </a:solidFill>
            </a:endParaRPr>
          </a:p>
        </p:txBody>
      </p:sp>
      <p:pic>
        <p:nvPicPr>
          <p:cNvPr id="8194" name="Picture 2" descr="C:\Users\Лена\Desktop\Новая папка (8)\20191030_1248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84784"/>
            <a:ext cx="3984104" cy="298807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Лена\Desktop\Новая папка (8)\20191030_1248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01008"/>
            <a:ext cx="4030755" cy="302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3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b="1" dirty="0">
                <a:solidFill>
                  <a:srgbClr val="FF0000"/>
                </a:solidFill>
              </a:rPr>
              <a:t>Наши работы</a:t>
            </a:r>
            <a:endParaRPr lang="ru-RU" dirty="0"/>
          </a:p>
        </p:txBody>
      </p:sp>
      <p:pic>
        <p:nvPicPr>
          <p:cNvPr id="4" name="Picture 3" descr="C:\Users\Лена\Desktop\Новая папка (8)\20191126_151407.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750" t="4905" r="2346" b="7947"/>
          <a:stretch/>
        </p:blipFill>
        <p:spPr bwMode="auto">
          <a:xfrm>
            <a:off x="971600" y="1429565"/>
            <a:ext cx="7056784" cy="486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1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b="1" dirty="0">
                <a:solidFill>
                  <a:srgbClr val="FF0000"/>
                </a:solidFill>
              </a:rPr>
              <a:t>Наши работы</a:t>
            </a:r>
          </a:p>
        </p:txBody>
      </p:sp>
      <p:pic>
        <p:nvPicPr>
          <p:cNvPr id="4" name="Объект 3" descr="C:\Users\Лена\Desktop\КРАСКИ РИС\9B20A45C-C819-4225-9F1E-D413BE06ABA9.jpeg"/>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bright="10000" contrast="7000"/>
                    </a14:imgEffect>
                  </a14:imgLayer>
                </a14:imgProps>
              </a:ext>
              <a:ext uri="{28A0092B-C50C-407E-A947-70E740481C1C}">
                <a14:useLocalDpi xmlns:a14="http://schemas.microsoft.com/office/drawing/2010/main" val="0"/>
              </a:ext>
            </a:extLst>
          </a:blip>
          <a:srcRect l="2328" t="11551" r="6251" b="10000"/>
          <a:stretch/>
        </p:blipFill>
        <p:spPr bwMode="auto">
          <a:xfrm>
            <a:off x="1187624" y="1700808"/>
            <a:ext cx="6552728" cy="43924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434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dirty="0">
                <a:solidFill>
                  <a:srgbClr val="FF0000"/>
                </a:solidFill>
              </a:rPr>
              <a:t>П</a:t>
            </a:r>
            <a:r>
              <a:rPr lang="ru-RU" dirty="0" smtClean="0">
                <a:solidFill>
                  <a:srgbClr val="FF0000"/>
                </a:solidFill>
              </a:rPr>
              <a:t>ри </a:t>
            </a:r>
            <a:r>
              <a:rPr lang="ru-RU" dirty="0">
                <a:solidFill>
                  <a:srgbClr val="FF0000"/>
                </a:solidFill>
              </a:rPr>
              <a:t>рисовании почти все маленькие дети тайком от взрослых пробуют краски на вкус. На упаковках красок в составе указано много различных компонентов, наверняка, не очень полезных. Мы задумались – можно ли получить в домашних условиях безопасные краски? Из чего их приготовить? Можно ли для этого использовать природные красители? Можно ли приготовить экологически чистые краски и нарисовать ими рисунок? </a:t>
            </a:r>
          </a:p>
        </p:txBody>
      </p:sp>
      <p:sp>
        <p:nvSpPr>
          <p:cNvPr id="2" name="Заголовок 1"/>
          <p:cNvSpPr>
            <a:spLocks noGrp="1"/>
          </p:cNvSpPr>
          <p:nvPr>
            <p:ph type="title"/>
          </p:nvPr>
        </p:nvSpPr>
        <p:spPr/>
        <p:txBody>
          <a:bodyPr/>
          <a:lstStyle/>
          <a:p>
            <a:pPr algn="ctr"/>
            <a:r>
              <a:rPr lang="ru-RU" b="1" dirty="0" smtClean="0">
                <a:solidFill>
                  <a:srgbClr val="002060"/>
                </a:solidFill>
              </a:rPr>
              <a:t>Актуальность</a:t>
            </a:r>
            <a:endParaRPr lang="ru-RU" b="1" dirty="0">
              <a:solidFill>
                <a:srgbClr val="002060"/>
              </a:solidFill>
            </a:endParaRPr>
          </a:p>
        </p:txBody>
      </p:sp>
    </p:spTree>
    <p:extLst>
      <p:ext uri="{BB962C8B-B14F-4D97-AF65-F5344CB8AC3E}">
        <p14:creationId xmlns:p14="http://schemas.microsoft.com/office/powerpoint/2010/main" val="313083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b="1" dirty="0">
                <a:solidFill>
                  <a:srgbClr val="002060"/>
                </a:solidFill>
              </a:rPr>
              <a:t>Задачи</a:t>
            </a:r>
            <a:r>
              <a:rPr lang="ru-RU" dirty="0">
                <a:solidFill>
                  <a:srgbClr val="002060"/>
                </a:solidFill>
              </a:rPr>
              <a:t>:                                                                                                                                           1.Изучить состав и свойства акварельных красок при помощи литературы.                                                               2.Выяснить функциональное значение различных компонентов красок.                                                                       3.Приготовить основу акварельных красок из растительного сырья и получить растительные пигменты из различных частей растений нашей местности.                                                                                                                           4.Нарисовать картины приготовленными красками. </a:t>
            </a:r>
          </a:p>
        </p:txBody>
      </p:sp>
      <p:sp>
        <p:nvSpPr>
          <p:cNvPr id="2" name="Заголовок 1"/>
          <p:cNvSpPr>
            <a:spLocks noGrp="1"/>
          </p:cNvSpPr>
          <p:nvPr>
            <p:ph type="title"/>
          </p:nvPr>
        </p:nvSpPr>
        <p:spPr/>
        <p:txBody>
          <a:bodyPr>
            <a:normAutofit fontScale="90000"/>
          </a:bodyPr>
          <a:lstStyle/>
          <a:p>
            <a:r>
              <a:rPr lang="ru-RU" sz="3600" b="1" dirty="0">
                <a:solidFill>
                  <a:srgbClr val="FF0000"/>
                </a:solidFill>
              </a:rPr>
              <a:t>Цель</a:t>
            </a:r>
            <a:r>
              <a:rPr lang="ru-RU" sz="3600" b="1" dirty="0" smtClean="0">
                <a:solidFill>
                  <a:srgbClr val="FF0000"/>
                </a:solidFill>
              </a:rPr>
              <a:t>: изготовить </a:t>
            </a:r>
            <a:r>
              <a:rPr lang="ru-RU" sz="3600" b="1" dirty="0">
                <a:solidFill>
                  <a:srgbClr val="FF0000"/>
                </a:solidFill>
              </a:rPr>
              <a:t>акварельные краски из природных </a:t>
            </a:r>
            <a:r>
              <a:rPr lang="ru-RU" sz="3600" b="1" dirty="0" smtClean="0">
                <a:solidFill>
                  <a:srgbClr val="FF0000"/>
                </a:solidFill>
              </a:rPr>
              <a:t> растительных  компонентов</a:t>
            </a:r>
            <a:endParaRPr lang="ru-RU" sz="3600" b="1" dirty="0">
              <a:solidFill>
                <a:srgbClr val="FF0000"/>
              </a:solidFill>
            </a:endParaRPr>
          </a:p>
        </p:txBody>
      </p:sp>
    </p:spTree>
    <p:extLst>
      <p:ext uri="{BB962C8B-B14F-4D97-AF65-F5344CB8AC3E}">
        <p14:creationId xmlns:p14="http://schemas.microsoft.com/office/powerpoint/2010/main" val="249072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rPr>
              <a:t>Основные  компоненты </a:t>
            </a:r>
            <a:r>
              <a:rPr lang="ru-RU" b="1" dirty="0" smtClean="0">
                <a:solidFill>
                  <a:srgbClr val="FF0000"/>
                </a:solidFill>
              </a:rPr>
              <a:t>красок</a:t>
            </a:r>
            <a:endParaRPr lang="ru-RU" b="1" dirty="0">
              <a:solidFill>
                <a:srgbClr val="FF0000"/>
              </a:solidFill>
            </a:endParaRPr>
          </a:p>
        </p:txBody>
      </p:sp>
      <p:sp>
        <p:nvSpPr>
          <p:cNvPr id="4" name="Овал 3"/>
          <p:cNvSpPr/>
          <p:nvPr/>
        </p:nvSpPr>
        <p:spPr>
          <a:xfrm>
            <a:off x="1331640" y="1916832"/>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FF0000"/>
                </a:solidFill>
              </a:rPr>
              <a:t>Гуммиарабик</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645023"/>
            <a:ext cx="2414225"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061" y="3717032"/>
            <a:ext cx="241458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060" y="1913485"/>
            <a:ext cx="2414587" cy="125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812544" y="2235569"/>
            <a:ext cx="1283621" cy="369332"/>
          </a:xfrm>
          <a:prstGeom prst="rect">
            <a:avLst/>
          </a:prstGeom>
        </p:spPr>
        <p:txBody>
          <a:bodyPr wrap="none">
            <a:spAutoFit/>
          </a:bodyPr>
          <a:lstStyle/>
          <a:p>
            <a:r>
              <a:rPr lang="ru-RU" b="1" dirty="0">
                <a:solidFill>
                  <a:srgbClr val="FF0000"/>
                </a:solidFill>
              </a:rPr>
              <a:t>Глицерин</a:t>
            </a:r>
          </a:p>
        </p:txBody>
      </p:sp>
      <p:sp>
        <p:nvSpPr>
          <p:cNvPr id="7" name="Прямоугольник 6"/>
          <p:cNvSpPr/>
          <p:nvPr/>
        </p:nvSpPr>
        <p:spPr>
          <a:xfrm>
            <a:off x="1979712" y="4067665"/>
            <a:ext cx="1377300" cy="369332"/>
          </a:xfrm>
          <a:prstGeom prst="rect">
            <a:avLst/>
          </a:prstGeom>
        </p:spPr>
        <p:txBody>
          <a:bodyPr wrap="none">
            <a:spAutoFit/>
          </a:bodyPr>
          <a:lstStyle/>
          <a:p>
            <a:r>
              <a:rPr lang="ru-RU" b="1" dirty="0">
                <a:solidFill>
                  <a:srgbClr val="FF0000"/>
                </a:solidFill>
              </a:rPr>
              <a:t>Пигменты</a:t>
            </a:r>
          </a:p>
        </p:txBody>
      </p:sp>
      <p:sp>
        <p:nvSpPr>
          <p:cNvPr id="8" name="Прямоугольник 7"/>
          <p:cNvSpPr/>
          <p:nvPr/>
        </p:nvSpPr>
        <p:spPr>
          <a:xfrm>
            <a:off x="5952615" y="3962220"/>
            <a:ext cx="1003480" cy="646331"/>
          </a:xfrm>
          <a:prstGeom prst="rect">
            <a:avLst/>
          </a:prstGeom>
        </p:spPr>
        <p:txBody>
          <a:bodyPr wrap="none">
            <a:spAutoFit/>
          </a:bodyPr>
          <a:lstStyle/>
          <a:p>
            <a:r>
              <a:rPr lang="ru-RU" b="1" dirty="0" smtClean="0">
                <a:solidFill>
                  <a:srgbClr val="FF0000"/>
                </a:solidFill>
              </a:rPr>
              <a:t>Патока</a:t>
            </a:r>
          </a:p>
          <a:p>
            <a:pPr algn="ctr"/>
            <a:r>
              <a:rPr lang="ru-RU" b="1" dirty="0" smtClean="0">
                <a:solidFill>
                  <a:srgbClr val="FF0000"/>
                </a:solidFill>
              </a:rPr>
              <a:t>мёд</a:t>
            </a:r>
            <a:endParaRPr lang="ru-RU" b="1" dirty="0">
              <a:solidFill>
                <a:srgbClr val="FF0000"/>
              </a:solidFill>
            </a:endParaRPr>
          </a:p>
        </p:txBody>
      </p:sp>
      <p:cxnSp>
        <p:nvCxnSpPr>
          <p:cNvPr id="10" name="Прямая со стрелкой 9"/>
          <p:cNvCxnSpPr/>
          <p:nvPr/>
        </p:nvCxnSpPr>
        <p:spPr>
          <a:xfrm flipH="1">
            <a:off x="3371292" y="1321169"/>
            <a:ext cx="673224" cy="59566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669524" y="1315649"/>
            <a:ext cx="838580" cy="247339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3371292" y="1315649"/>
            <a:ext cx="1132209" cy="240138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5340660" y="1321168"/>
            <a:ext cx="611955" cy="59566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76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836712"/>
            <a:ext cx="8229600" cy="4572000"/>
          </a:xfrm>
        </p:spPr>
        <p:txBody>
          <a:bodyPr>
            <a:normAutofit/>
          </a:bodyPr>
          <a:lstStyle/>
          <a:p>
            <a:pPr marL="0" indent="0">
              <a:buNone/>
            </a:pPr>
            <a:r>
              <a:rPr lang="ru-RU" sz="2000" b="1" dirty="0">
                <a:solidFill>
                  <a:srgbClr val="002060"/>
                </a:solidFill>
              </a:rPr>
              <a:t>Опыт 1: Получение водной вытяжки из  ягод и растений.</a:t>
            </a:r>
            <a:r>
              <a:rPr lang="ru-RU" sz="2000" dirty="0">
                <a:solidFill>
                  <a:srgbClr val="002060"/>
                </a:solidFill>
              </a:rPr>
              <a:t> </a:t>
            </a:r>
          </a:p>
        </p:txBody>
      </p:sp>
      <p:sp>
        <p:nvSpPr>
          <p:cNvPr id="3" name="Заголовок 2"/>
          <p:cNvSpPr>
            <a:spLocks noGrp="1"/>
          </p:cNvSpPr>
          <p:nvPr>
            <p:ph type="title"/>
          </p:nvPr>
        </p:nvSpPr>
        <p:spPr>
          <a:xfrm>
            <a:off x="467544" y="33365"/>
            <a:ext cx="8229600" cy="756320"/>
          </a:xfrm>
        </p:spPr>
        <p:txBody>
          <a:bodyPr/>
          <a:lstStyle/>
          <a:p>
            <a:pPr algn="ctr"/>
            <a:r>
              <a:rPr lang="ru-RU" b="1" dirty="0">
                <a:solidFill>
                  <a:srgbClr val="FF0000"/>
                </a:solidFill>
              </a:rPr>
              <a:t>Практическая </a:t>
            </a:r>
            <a:r>
              <a:rPr lang="ru-RU" b="1" dirty="0" smtClean="0">
                <a:solidFill>
                  <a:srgbClr val="FF0000"/>
                </a:solidFill>
              </a:rPr>
              <a:t>часть</a:t>
            </a:r>
            <a:endParaRPr lang="ru-RU" b="1" dirty="0">
              <a:solidFill>
                <a:srgbClr val="FF0000"/>
              </a:solidFill>
            </a:endParaRPr>
          </a:p>
        </p:txBody>
      </p:sp>
      <p:pic>
        <p:nvPicPr>
          <p:cNvPr id="7170" name="Picture 2" descr="C:\Users\Лена\Desktop\30-11-2019_21-47-25\5F54EE96-9CF1-4DC6-916F-25A66EFA275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2880320" cy="276150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Лена\Desktop\30-11-2019_21-47-25\33E53DE3-A091-4A59-B524-176A31E4AB5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56287" y="4067765"/>
            <a:ext cx="2502834" cy="28803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Лена\Desktop\30-11-2019_21-47-25\507DD0BF-0150-4266-8E12-3B9EBAA90FAE.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08"/>
          <a:stretch/>
        </p:blipFill>
        <p:spPr bwMode="auto">
          <a:xfrm>
            <a:off x="6516216" y="1360824"/>
            <a:ext cx="2003538" cy="279103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Лена\Desktop\30-11-2019_21-47-25\D4FFB9D3-35B3-4F72-A845-0B8855D71B67.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1367882"/>
            <a:ext cx="2099750" cy="27769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Лена\Desktop\30-11-2019_21-47-25\5CE3FB64-8006-45D8-B0D0-B710D40C92C2.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37" b="5031"/>
          <a:stretch/>
        </p:blipFill>
        <p:spPr bwMode="auto">
          <a:xfrm>
            <a:off x="3707904" y="4410872"/>
            <a:ext cx="2911582" cy="219410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Лена\Desktop\30-11-2019_21-47-25\E0EB5FED-D13A-439F-A47A-F5DD7C94050F.jpe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799" b="9453"/>
          <a:stretch/>
        </p:blipFill>
        <p:spPr bwMode="auto">
          <a:xfrm>
            <a:off x="6804248" y="4150908"/>
            <a:ext cx="2064900" cy="249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3826768" cy="4572000"/>
          </a:xfrm>
        </p:spPr>
        <p:txBody>
          <a:bodyPr/>
          <a:lstStyle/>
          <a:p>
            <a:pPr marL="0" indent="0">
              <a:buNone/>
            </a:pPr>
            <a:r>
              <a:rPr lang="ru-RU" sz="1800" b="1" dirty="0">
                <a:solidFill>
                  <a:srgbClr val="002060"/>
                </a:solidFill>
              </a:rPr>
              <a:t>Опыт 2. Изучение полученных образцов водных вытяжек. </a:t>
            </a:r>
            <a:r>
              <a:rPr lang="ru-RU" sz="1400" b="1" dirty="0">
                <a:solidFill>
                  <a:srgbClr val="002060"/>
                </a:solidFill>
              </a:rPr>
              <a:t>Выводы: Так как бумага </a:t>
            </a:r>
            <a:r>
              <a:rPr lang="ru-RU" sz="1400" b="1" dirty="0" smtClean="0">
                <a:solidFill>
                  <a:srgbClr val="002060"/>
                </a:solidFill>
              </a:rPr>
              <a:t>для </a:t>
            </a:r>
            <a:r>
              <a:rPr lang="ru-RU" sz="1400" b="1" dirty="0">
                <a:solidFill>
                  <a:srgbClr val="002060"/>
                </a:solidFill>
              </a:rPr>
              <a:t>принтера плохо впитывает воду, то водные вытяжки красок на ней высыхали долго. За это время некоторые из них изменили цвет, вероятно они окислились кислородом воздуха. Изменился цвет всех растений которые дали красный или розовый цвет – черный виноград, малина красная, барбарис и </a:t>
            </a:r>
            <a:r>
              <a:rPr lang="ru-RU" sz="1400" b="1" dirty="0" err="1">
                <a:solidFill>
                  <a:srgbClr val="002060"/>
                </a:solidFill>
              </a:rPr>
              <a:t>каркаде</a:t>
            </a:r>
            <a:r>
              <a:rPr lang="ru-RU" sz="1400" b="1" dirty="0">
                <a:solidFill>
                  <a:srgbClr val="002060"/>
                </a:solidFill>
              </a:rPr>
              <a:t>. Вытяжка </a:t>
            </a:r>
            <a:r>
              <a:rPr lang="ru-RU" sz="1400" b="1" dirty="0" err="1">
                <a:solidFill>
                  <a:srgbClr val="002060"/>
                </a:solidFill>
              </a:rPr>
              <a:t>сальвии</a:t>
            </a:r>
            <a:r>
              <a:rPr lang="ru-RU" sz="1400" b="1" dirty="0">
                <a:solidFill>
                  <a:srgbClr val="002060"/>
                </a:solidFill>
              </a:rPr>
              <a:t> из красной стала бордовой. Остальные вытяжки растений не изменили свои цвета.</a:t>
            </a:r>
            <a:endParaRPr lang="ru-RU" sz="1400" dirty="0">
              <a:solidFill>
                <a:srgbClr val="002060"/>
              </a:solidFill>
            </a:endParaRPr>
          </a:p>
          <a:p>
            <a:endParaRPr lang="ru-RU" dirty="0"/>
          </a:p>
        </p:txBody>
      </p:sp>
      <p:sp>
        <p:nvSpPr>
          <p:cNvPr id="3" name="Заголовок 2"/>
          <p:cNvSpPr>
            <a:spLocks noGrp="1"/>
          </p:cNvSpPr>
          <p:nvPr>
            <p:ph type="title"/>
          </p:nvPr>
        </p:nvSpPr>
        <p:spPr/>
        <p:txBody>
          <a:bodyPr/>
          <a:lstStyle/>
          <a:p>
            <a:pPr algn="ctr"/>
            <a:r>
              <a:rPr lang="ru-RU" b="1" dirty="0">
                <a:solidFill>
                  <a:srgbClr val="FF0000"/>
                </a:solidFill>
              </a:rPr>
              <a:t>Практическая часть</a:t>
            </a:r>
            <a:endParaRPr lang="ru-RU" dirty="0"/>
          </a:p>
        </p:txBody>
      </p:sp>
      <p:pic>
        <p:nvPicPr>
          <p:cNvPr id="3074" name="Picture 2" descr="C:\Users\Лена\Desktop\Новая папка (8)\20191120_1600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1" t="3296" r="13042" b="4774"/>
          <a:stretch/>
        </p:blipFill>
        <p:spPr bwMode="auto">
          <a:xfrm>
            <a:off x="4355976" y="1772816"/>
            <a:ext cx="4390846" cy="362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1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4042792" cy="4572000"/>
          </a:xfrm>
        </p:spPr>
        <p:txBody>
          <a:bodyPr>
            <a:normAutofit fontScale="85000" lnSpcReduction="20000"/>
          </a:bodyPr>
          <a:lstStyle/>
          <a:p>
            <a:pPr marL="0" indent="0">
              <a:buNone/>
            </a:pPr>
            <a:r>
              <a:rPr lang="ru-RU" sz="1900" b="1" dirty="0">
                <a:solidFill>
                  <a:srgbClr val="002060"/>
                </a:solidFill>
              </a:rPr>
              <a:t>Опыт 3: добавление химических веществ к водным вытяжкам. Н</a:t>
            </a:r>
            <a:r>
              <a:rPr lang="ru-RU" sz="1900" b="1" dirty="0" smtClean="0">
                <a:solidFill>
                  <a:srgbClr val="002060"/>
                </a:solidFill>
              </a:rPr>
              <a:t>екоторые </a:t>
            </a:r>
            <a:r>
              <a:rPr lang="ru-RU" sz="1900" b="1" dirty="0">
                <a:solidFill>
                  <a:srgbClr val="002060"/>
                </a:solidFill>
              </a:rPr>
              <a:t>химические вещества изменяют цвет природных красителей. Мы решили провести эксперимент с соком черноплодной рябины, так как у нас его было больше всего. </a:t>
            </a:r>
            <a:r>
              <a:rPr lang="ru-RU" sz="1900" b="1" dirty="0" smtClean="0">
                <a:solidFill>
                  <a:srgbClr val="002060"/>
                </a:solidFill>
              </a:rPr>
              <a:t>Мы </a:t>
            </a:r>
            <a:r>
              <a:rPr lang="ru-RU" sz="1900" b="1" dirty="0">
                <a:solidFill>
                  <a:srgbClr val="002060"/>
                </a:solidFill>
              </a:rPr>
              <a:t>добавили к нему несколько крупинок железного купороса и цвет стал черным. Отвар содержит дубильные вещества типа танина, в присутствии солей двухвалентного железа они становятся черными. К другой части добавили несколько крупинок медного купороса и цвет стал фиолетовым. К еще одной части добавили немного питьевой соды, цвет стал серо-синий. К еще одной части добавили немного уксусной кислоты, цвет стал красный, но на воздухе синеет.</a:t>
            </a:r>
            <a:endParaRPr lang="ru-RU" sz="1900" dirty="0">
              <a:solidFill>
                <a:srgbClr val="002060"/>
              </a:solidFill>
            </a:endParaRPr>
          </a:p>
          <a:p>
            <a:endParaRPr lang="ru-RU" dirty="0">
              <a:solidFill>
                <a:srgbClr val="002060"/>
              </a:solidFill>
            </a:endParaRPr>
          </a:p>
        </p:txBody>
      </p:sp>
      <p:sp>
        <p:nvSpPr>
          <p:cNvPr id="3" name="Заголовок 2"/>
          <p:cNvSpPr>
            <a:spLocks noGrp="1"/>
          </p:cNvSpPr>
          <p:nvPr>
            <p:ph type="title"/>
          </p:nvPr>
        </p:nvSpPr>
        <p:spPr/>
        <p:txBody>
          <a:bodyPr/>
          <a:lstStyle/>
          <a:p>
            <a:pPr algn="ctr"/>
            <a:r>
              <a:rPr lang="ru-RU" b="1" dirty="0">
                <a:solidFill>
                  <a:srgbClr val="FF0000"/>
                </a:solidFill>
              </a:rPr>
              <a:t>Практическая часть</a:t>
            </a:r>
            <a:endParaRPr lang="ru-RU" dirty="0"/>
          </a:p>
        </p:txBody>
      </p:sp>
      <p:pic>
        <p:nvPicPr>
          <p:cNvPr id="4098" name="Picture 2" descr="C:\Users\Лена\Desktop\Новая папка (8)\20191121_13321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val="0"/>
              </a:ext>
            </a:extLst>
          </a:blip>
          <a:srcRect l="11600" r="23482"/>
          <a:stretch/>
        </p:blipFill>
        <p:spPr bwMode="auto">
          <a:xfrm>
            <a:off x="4800651" y="1556792"/>
            <a:ext cx="3769743" cy="4355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2080" y="2564904"/>
            <a:ext cx="2376100" cy="369332"/>
          </a:xfrm>
          <a:prstGeom prst="rect">
            <a:avLst/>
          </a:prstGeom>
          <a:noFill/>
        </p:spPr>
        <p:txBody>
          <a:bodyPr wrap="none" rtlCol="0">
            <a:spAutoFit/>
          </a:bodyPr>
          <a:lstStyle/>
          <a:p>
            <a:r>
              <a:rPr lang="ru-RU" dirty="0" smtClean="0">
                <a:solidFill>
                  <a:srgbClr val="FF0000"/>
                </a:solidFill>
              </a:rPr>
              <a:t>С уксусной кислотой</a:t>
            </a:r>
            <a:endParaRPr lang="ru-RU" dirty="0">
              <a:solidFill>
                <a:srgbClr val="FF0000"/>
              </a:solidFill>
            </a:endParaRPr>
          </a:p>
        </p:txBody>
      </p:sp>
      <p:sp>
        <p:nvSpPr>
          <p:cNvPr id="6" name="TextBox 5"/>
          <p:cNvSpPr txBox="1"/>
          <p:nvPr/>
        </p:nvSpPr>
        <p:spPr>
          <a:xfrm>
            <a:off x="5444480" y="3741405"/>
            <a:ext cx="2640210" cy="369332"/>
          </a:xfrm>
          <a:prstGeom prst="rect">
            <a:avLst/>
          </a:prstGeom>
          <a:noFill/>
        </p:spPr>
        <p:txBody>
          <a:bodyPr wrap="none" rtlCol="0">
            <a:spAutoFit/>
          </a:bodyPr>
          <a:lstStyle/>
          <a:p>
            <a:r>
              <a:rPr lang="ru-RU" dirty="0" smtClean="0">
                <a:solidFill>
                  <a:srgbClr val="FF0000"/>
                </a:solidFill>
              </a:rPr>
              <a:t>С железным купоросом</a:t>
            </a:r>
            <a:endParaRPr lang="ru-RU" dirty="0">
              <a:solidFill>
                <a:srgbClr val="FF0000"/>
              </a:solidFill>
            </a:endParaRPr>
          </a:p>
        </p:txBody>
      </p:sp>
      <p:sp>
        <p:nvSpPr>
          <p:cNvPr id="7" name="TextBox 6"/>
          <p:cNvSpPr txBox="1"/>
          <p:nvPr/>
        </p:nvSpPr>
        <p:spPr>
          <a:xfrm>
            <a:off x="5444480" y="4797152"/>
            <a:ext cx="2418354" cy="369332"/>
          </a:xfrm>
          <a:prstGeom prst="rect">
            <a:avLst/>
          </a:prstGeom>
          <a:noFill/>
        </p:spPr>
        <p:txBody>
          <a:bodyPr wrap="none" rtlCol="0">
            <a:spAutoFit/>
          </a:bodyPr>
          <a:lstStyle/>
          <a:p>
            <a:r>
              <a:rPr lang="ru-RU" dirty="0" smtClean="0">
                <a:solidFill>
                  <a:srgbClr val="FF0000"/>
                </a:solidFill>
              </a:rPr>
              <a:t>С медным купоросом</a:t>
            </a:r>
            <a:endParaRPr lang="ru-RU" dirty="0">
              <a:solidFill>
                <a:srgbClr val="FF0000"/>
              </a:solidFill>
            </a:endParaRPr>
          </a:p>
        </p:txBody>
      </p:sp>
      <p:sp>
        <p:nvSpPr>
          <p:cNvPr id="8" name="TextBox 7"/>
          <p:cNvSpPr txBox="1"/>
          <p:nvPr/>
        </p:nvSpPr>
        <p:spPr>
          <a:xfrm>
            <a:off x="5437546" y="5727340"/>
            <a:ext cx="2029979" cy="369332"/>
          </a:xfrm>
          <a:prstGeom prst="rect">
            <a:avLst/>
          </a:prstGeom>
          <a:noFill/>
        </p:spPr>
        <p:txBody>
          <a:bodyPr wrap="none" rtlCol="0">
            <a:spAutoFit/>
          </a:bodyPr>
          <a:lstStyle/>
          <a:p>
            <a:r>
              <a:rPr lang="ru-RU" dirty="0" smtClean="0">
                <a:solidFill>
                  <a:srgbClr val="FF0000"/>
                </a:solidFill>
              </a:rPr>
              <a:t>С питьевой содой</a:t>
            </a:r>
            <a:endParaRPr lang="ru-RU" dirty="0">
              <a:solidFill>
                <a:srgbClr val="FF0000"/>
              </a:solidFill>
            </a:endParaRPr>
          </a:p>
        </p:txBody>
      </p:sp>
    </p:spTree>
    <p:extLst>
      <p:ext uri="{BB962C8B-B14F-4D97-AF65-F5344CB8AC3E}">
        <p14:creationId xmlns:p14="http://schemas.microsoft.com/office/powerpoint/2010/main" val="272835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1672" y="980728"/>
            <a:ext cx="8229600" cy="4572000"/>
          </a:xfrm>
        </p:spPr>
        <p:txBody>
          <a:bodyPr/>
          <a:lstStyle/>
          <a:p>
            <a:pPr marL="0" indent="0">
              <a:buNone/>
            </a:pPr>
            <a:r>
              <a:rPr lang="ru-RU" b="1" dirty="0">
                <a:solidFill>
                  <a:srgbClr val="002060"/>
                </a:solidFill>
              </a:rPr>
              <a:t>Опыт 4: получение древесного клея.</a:t>
            </a:r>
            <a:endParaRPr lang="ru-RU" dirty="0">
              <a:solidFill>
                <a:srgbClr val="002060"/>
              </a:solidFill>
            </a:endParaRPr>
          </a:p>
          <a:p>
            <a:endParaRPr lang="ru-RU" dirty="0"/>
          </a:p>
        </p:txBody>
      </p:sp>
      <p:sp>
        <p:nvSpPr>
          <p:cNvPr id="3" name="Заголовок 2"/>
          <p:cNvSpPr>
            <a:spLocks noGrp="1"/>
          </p:cNvSpPr>
          <p:nvPr>
            <p:ph type="title"/>
          </p:nvPr>
        </p:nvSpPr>
        <p:spPr>
          <a:xfrm>
            <a:off x="457200" y="152400"/>
            <a:ext cx="8229600" cy="828328"/>
          </a:xfrm>
        </p:spPr>
        <p:txBody>
          <a:bodyPr/>
          <a:lstStyle/>
          <a:p>
            <a:pPr algn="ctr"/>
            <a:r>
              <a:rPr lang="ru-RU" b="1" dirty="0">
                <a:solidFill>
                  <a:srgbClr val="FF0000"/>
                </a:solidFill>
              </a:rPr>
              <a:t>Практическая часть</a:t>
            </a:r>
            <a:endParaRPr lang="ru-RU" dirty="0"/>
          </a:p>
        </p:txBody>
      </p:sp>
      <p:pic>
        <p:nvPicPr>
          <p:cNvPr id="5122" name="Picture 2" descr="C:\Users\Лена\Desktop\Новая папка (8)\20191030_1014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38"/>
          <a:stretch/>
        </p:blipFill>
        <p:spPr bwMode="auto">
          <a:xfrm>
            <a:off x="539552" y="1484784"/>
            <a:ext cx="3242352" cy="227035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Лена\Desktop\Новая папка (8)\20191030_0922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515" r="18215"/>
          <a:stretch/>
        </p:blipFill>
        <p:spPr bwMode="auto">
          <a:xfrm>
            <a:off x="5705973" y="1628800"/>
            <a:ext cx="3036498" cy="27945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60449" y="4581128"/>
            <a:ext cx="3007362" cy="369332"/>
          </a:xfrm>
          <a:prstGeom prst="rect">
            <a:avLst/>
          </a:prstGeom>
          <a:noFill/>
        </p:spPr>
        <p:txBody>
          <a:bodyPr wrap="none" rtlCol="0">
            <a:spAutoFit/>
          </a:bodyPr>
          <a:lstStyle/>
          <a:p>
            <a:r>
              <a:rPr lang="ru-RU" b="1" dirty="0" smtClean="0">
                <a:solidFill>
                  <a:srgbClr val="002060"/>
                </a:solidFill>
              </a:rPr>
              <a:t>Смола вишневого дерева</a:t>
            </a:r>
            <a:endParaRPr lang="ru-RU" b="1" dirty="0">
              <a:solidFill>
                <a:srgbClr val="002060"/>
              </a:solidFill>
            </a:endParaRPr>
          </a:p>
        </p:txBody>
      </p:sp>
      <p:sp>
        <p:nvSpPr>
          <p:cNvPr id="9" name="TextBox 8"/>
          <p:cNvSpPr txBox="1"/>
          <p:nvPr/>
        </p:nvSpPr>
        <p:spPr>
          <a:xfrm>
            <a:off x="251520" y="3778973"/>
            <a:ext cx="4532844" cy="646331"/>
          </a:xfrm>
          <a:prstGeom prst="rect">
            <a:avLst/>
          </a:prstGeom>
          <a:noFill/>
        </p:spPr>
        <p:txBody>
          <a:bodyPr wrap="none" rtlCol="0">
            <a:spAutoFit/>
          </a:bodyPr>
          <a:lstStyle/>
          <a:p>
            <a:pPr algn="ctr"/>
            <a:r>
              <a:rPr lang="ru-RU" b="1" dirty="0" smtClean="0">
                <a:solidFill>
                  <a:srgbClr val="002060"/>
                </a:solidFill>
              </a:rPr>
              <a:t>Растворение смолы вишневого дерева</a:t>
            </a:r>
          </a:p>
          <a:p>
            <a:pPr algn="ctr"/>
            <a:r>
              <a:rPr lang="ru-RU" b="1" dirty="0" smtClean="0">
                <a:solidFill>
                  <a:srgbClr val="002060"/>
                </a:solidFill>
              </a:rPr>
              <a:t>оказалось непростым процессом</a:t>
            </a:r>
            <a:endParaRPr lang="ru-RU" b="1" dirty="0">
              <a:solidFill>
                <a:srgbClr val="002060"/>
              </a:solidFill>
            </a:endParaRPr>
          </a:p>
        </p:txBody>
      </p:sp>
      <p:pic>
        <p:nvPicPr>
          <p:cNvPr id="5126" name="Picture 6" descr="C:\Users\Лена\Desktop\Новая папка (8)\20191030_111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89" y="4365104"/>
            <a:ext cx="3199410" cy="239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8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973879"/>
            <a:ext cx="8229600" cy="4572000"/>
          </a:xfrm>
        </p:spPr>
        <p:txBody>
          <a:bodyPr/>
          <a:lstStyle/>
          <a:p>
            <a:pPr marL="0" indent="0">
              <a:buNone/>
            </a:pPr>
            <a:r>
              <a:rPr lang="ru-RU" b="1" dirty="0">
                <a:solidFill>
                  <a:srgbClr val="002060"/>
                </a:solidFill>
              </a:rPr>
              <a:t>Опыт 5: получение красок.</a:t>
            </a:r>
            <a:endParaRPr lang="ru-RU" dirty="0">
              <a:solidFill>
                <a:srgbClr val="002060"/>
              </a:solidFill>
            </a:endParaRPr>
          </a:p>
          <a:p>
            <a:endParaRPr lang="ru-RU" dirty="0"/>
          </a:p>
        </p:txBody>
      </p:sp>
      <p:sp>
        <p:nvSpPr>
          <p:cNvPr id="3" name="Заголовок 2"/>
          <p:cNvSpPr>
            <a:spLocks noGrp="1"/>
          </p:cNvSpPr>
          <p:nvPr>
            <p:ph type="title"/>
          </p:nvPr>
        </p:nvSpPr>
        <p:spPr>
          <a:xfrm>
            <a:off x="457200" y="152400"/>
            <a:ext cx="8229600" cy="828328"/>
          </a:xfrm>
        </p:spPr>
        <p:txBody>
          <a:bodyPr/>
          <a:lstStyle/>
          <a:p>
            <a:pPr algn="ctr"/>
            <a:r>
              <a:rPr lang="ru-RU" b="1" dirty="0">
                <a:solidFill>
                  <a:srgbClr val="FF0000"/>
                </a:solidFill>
              </a:rPr>
              <a:t>Практическая часть</a:t>
            </a:r>
            <a:endParaRPr lang="ru-RU" dirty="0"/>
          </a:p>
        </p:txBody>
      </p:sp>
      <p:pic>
        <p:nvPicPr>
          <p:cNvPr id="6146" name="Picture 2" descr="C:\Users\Лена\Desktop\Новая папка (8)\20191030_1137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97056"/>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Лена\Desktop\Новая папка (8)\20191030_1142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036" y="1569497"/>
            <a:ext cx="3334677" cy="25010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Лена\Desktop\Новая папка (8)\20191030_1154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293096"/>
            <a:ext cx="3299520" cy="247464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Лена\Desktop\Новая папка (8)\20191030_1131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5101"/>
          <a:stretch/>
        </p:blipFill>
        <p:spPr bwMode="auto">
          <a:xfrm>
            <a:off x="5028047" y="4293096"/>
            <a:ext cx="3286666" cy="2436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5538" y="3959966"/>
            <a:ext cx="3394840" cy="369332"/>
          </a:xfrm>
          <a:prstGeom prst="rect">
            <a:avLst/>
          </a:prstGeom>
          <a:noFill/>
        </p:spPr>
        <p:txBody>
          <a:bodyPr wrap="none" rtlCol="0">
            <a:spAutoFit/>
          </a:bodyPr>
          <a:lstStyle/>
          <a:p>
            <a:r>
              <a:rPr lang="ru-RU" dirty="0" smtClean="0">
                <a:solidFill>
                  <a:srgbClr val="FF0000"/>
                </a:solidFill>
              </a:rPr>
              <a:t>Соединение всех компонентов</a:t>
            </a:r>
            <a:endParaRPr lang="ru-RU" dirty="0">
              <a:solidFill>
                <a:srgbClr val="FF0000"/>
              </a:solidFill>
            </a:endParaRPr>
          </a:p>
        </p:txBody>
      </p:sp>
    </p:spTree>
    <p:extLst>
      <p:ext uri="{BB962C8B-B14F-4D97-AF65-F5344CB8AC3E}">
        <p14:creationId xmlns:p14="http://schemas.microsoft.com/office/powerpoint/2010/main" val="26870047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TotalTime>
  <Words>388</Words>
  <Application>Microsoft Office PowerPoint</Application>
  <PresentationFormat>Экран (4:3)</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АКВАРЕЛЬ СВОИМИ РУКАМИ</vt:lpstr>
      <vt:lpstr>Актуальность</vt:lpstr>
      <vt:lpstr>Цель: изготовить акварельные краски из природных  растительных  компонентов</vt:lpstr>
      <vt:lpstr>Основные  компоненты красок</vt:lpstr>
      <vt:lpstr>Практическая часть</vt:lpstr>
      <vt:lpstr>Практическая часть</vt:lpstr>
      <vt:lpstr>Практическая часть</vt:lpstr>
      <vt:lpstr>Практическая часть</vt:lpstr>
      <vt:lpstr>Практическая часть</vt:lpstr>
      <vt:lpstr>Рисуем картины</vt:lpstr>
      <vt:lpstr>Наши работы</vt:lpstr>
      <vt:lpstr>Наши работы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АКВАРЕЛЬ СВОИМИ РУКАМИ</dc:title>
  <dc:creator>Лена</dc:creator>
  <cp:lastModifiedBy>Лена</cp:lastModifiedBy>
  <cp:revision>8</cp:revision>
  <dcterms:created xsi:type="dcterms:W3CDTF">2019-11-30T17:10:50Z</dcterms:created>
  <dcterms:modified xsi:type="dcterms:W3CDTF">2020-11-26T16:47:04Z</dcterms:modified>
</cp:coreProperties>
</file>