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39" r:id="rId2"/>
    <p:sldId id="312" r:id="rId3"/>
    <p:sldId id="341" r:id="rId4"/>
    <p:sldId id="334" r:id="rId5"/>
    <p:sldId id="330" r:id="rId6"/>
    <p:sldId id="335" r:id="rId7"/>
    <p:sldId id="333" r:id="rId8"/>
    <p:sldId id="342" r:id="rId9"/>
    <p:sldId id="311" r:id="rId10"/>
    <p:sldId id="337" r:id="rId11"/>
    <p:sldId id="332" r:id="rId12"/>
    <p:sldId id="338" r:id="rId13"/>
    <p:sldId id="340" r:id="rId14"/>
    <p:sldId id="336" r:id="rId15"/>
    <p:sldId id="313" r:id="rId16"/>
    <p:sldId id="343" r:id="rId17"/>
    <p:sldId id="285" r:id="rId18"/>
    <p:sldId id="347" r:id="rId19"/>
    <p:sldId id="271" r:id="rId20"/>
    <p:sldId id="348" r:id="rId21"/>
    <p:sldId id="344" r:id="rId22"/>
    <p:sldId id="345" r:id="rId23"/>
    <p:sldId id="284" r:id="rId24"/>
    <p:sldId id="307" r:id="rId25"/>
    <p:sldId id="328" r:id="rId26"/>
    <p:sldId id="346" r:id="rId27"/>
    <p:sldId id="314" r:id="rId28"/>
    <p:sldId id="315" r:id="rId29"/>
    <p:sldId id="316" r:id="rId30"/>
    <p:sldId id="317" r:id="rId31"/>
    <p:sldId id="319" r:id="rId32"/>
    <p:sldId id="321" r:id="rId33"/>
    <p:sldId id="322" r:id="rId34"/>
    <p:sldId id="323" r:id="rId35"/>
    <p:sldId id="291" r:id="rId36"/>
    <p:sldId id="324" r:id="rId37"/>
    <p:sldId id="325" r:id="rId38"/>
    <p:sldId id="290" r:id="rId39"/>
    <p:sldId id="296" r:id="rId40"/>
    <p:sldId id="297" r:id="rId41"/>
    <p:sldId id="298" r:id="rId42"/>
    <p:sldId id="350" r:id="rId43"/>
    <p:sldId id="263" r:id="rId44"/>
    <p:sldId id="281" r:id="rId45"/>
    <p:sldId id="288" r:id="rId46"/>
    <p:sldId id="320" r:id="rId47"/>
    <p:sldId id="329" r:id="rId48"/>
    <p:sldId id="303" r:id="rId49"/>
    <p:sldId id="304" r:id="rId50"/>
    <p:sldId id="305" r:id="rId51"/>
    <p:sldId id="293" r:id="rId52"/>
    <p:sldId id="295" r:id="rId53"/>
    <p:sldId id="351" r:id="rId54"/>
    <p:sldId id="352" r:id="rId55"/>
    <p:sldId id="353" r:id="rId56"/>
    <p:sldId id="372" r:id="rId57"/>
    <p:sldId id="373" r:id="rId58"/>
    <p:sldId id="374" r:id="rId59"/>
    <p:sldId id="375" r:id="rId60"/>
    <p:sldId id="354" r:id="rId61"/>
    <p:sldId id="355" r:id="rId62"/>
    <p:sldId id="356" r:id="rId63"/>
    <p:sldId id="357" r:id="rId64"/>
    <p:sldId id="358" r:id="rId65"/>
    <p:sldId id="359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1" r:id="rId77"/>
    <p:sldId id="331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8E324-CC54-4DBA-8299-DB3F529558CC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65122-DBD4-49DA-94CE-E029B52AC7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B9B6-485C-410E-A3CE-D72C82C902C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691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D768-B236-40F8-8307-1F46D369417D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7D768-B236-40F8-8307-1F46D369417D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.academic.ru/dic.nsf/enc_literature/5991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Межпредметные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образовательные технологии и методические приемы организации работы с текстом на уроках и во внеурочной деятельности как механизм формирования грамотного читателя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733256"/>
            <a:ext cx="6400800" cy="1752600"/>
          </a:xfrm>
        </p:spPr>
        <p:txBody>
          <a:bodyPr/>
          <a:lstStyle/>
          <a:p>
            <a:r>
              <a:rPr lang="ru-RU" dirty="0" smtClean="0"/>
              <a:t>29 октября – 9 ноября 2018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577e936920c028ccd1566c8814f5f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336704" cy="6336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7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3afc5079faa38d47118ad6897655caaed675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Чтение </a:t>
            </a:r>
            <a:r>
              <a:rPr lang="ru-RU" sz="7200" b="1" dirty="0" smtClean="0"/>
              <a:t>как цель и чтение как средство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gudx6koiacf7a61.d31de6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85825"/>
            <a:ext cx="7620000" cy="50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207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976F114-5162-493E-A3FC-8F0C995F09BB}"/>
              </a:ext>
            </a:extLst>
          </p:cNvPr>
          <p:cNvSpPr/>
          <p:nvPr/>
        </p:nvSpPr>
        <p:spPr>
          <a:xfrm>
            <a:off x="179512" y="117693"/>
            <a:ext cx="871296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Мысль о том, что новое поколение — это поколение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нечитающее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давно уже стала общеизвестной, об этом говорят учителя, пишут журналисты, социологи проводят опросы и подсчитывают их результаты.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приводятся разные, например, такие: 42% школьников читают более 1,5 часов в день (в основном это школьники старших классов и абитуриенты, читающие произведения школьной программы), 30% — менее часа, 20% — менее 30 минут в день после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взрослых читают постоянно (это люди от 30 до 49 лет, с высшим образованием, живущие в крупных городах), 37% не читают вообще (это в основном мужчины старше 50 лет, с образованием ниже среднего), 40% — читают время от времени (это люди со средним образованием, в возрасте до 29 лет).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 данным отдела исследований Российской детской государственной библиотеки, 19% детей не любят читать и почти не читают, но 30% любят это занятие и еще 33% любят читать, но ссылаются на недостаток времени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чтения.</a:t>
            </a:r>
            <a:endParaRPr lang="ru-RU" sz="2400" u="sng" dirty="0"/>
          </a:p>
        </p:txBody>
      </p:sp>
    </p:spTree>
    <p:extLst>
      <p:ext uri="{BB962C8B-B14F-4D97-AF65-F5344CB8AC3E}">
        <p14:creationId xmlns:p14="http://schemas.microsoft.com/office/powerpoint/2010/main" xmlns="" val="368072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Стили и типы текстов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     Стили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речи в русском языке прежде всего делятся на две группы: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     РАЗГОВОРНЫЙ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 КНИЖНЫЕ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     А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книжные в свою очередь делятся на:</a:t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- научный (его можно встретить в учебнике физики, химии и т. д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.), которому свойственно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употребление научных терминов, точных сведений;</a:t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- официально-деловой (вся документация: справки, анкеты, протоколы, квитанции, ордера, акты, заявления, объяснительные и т. д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.);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- публицистический ( журнальные, газетные статьи, репортажи, интервью и т. д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.), в которых, как правило, затрагиваются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актуальные вопросы, темы,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присутствует обращение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к публике;</a:t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-художественный (тот, что мы встречаем при прочтении любого художественного произведения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).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Это особенный стиль, т. к. может сочетать в себе все остальные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!!!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Типы текста:</a:t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-Повествование, в котором повествуется (рассказывается) о чем-либо, излагается материал во временной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последовательности;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- Описание, для этого типа текста характерно большое количество прилагательных и причастий, т. к. описывается какой-либо предмет, явление, человек;</a:t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-Рассуждение, оно имеет определенную структуру: 1) Тезис (утверждение!) ; 2) Доказательства этого утверждения; 3)Вывод.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88900"/>
            <a:ext cx="41910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Текст – это группа </a:t>
            </a:r>
            <a:r>
              <a:rPr lang="ru-RU" altLang="ru-RU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предложений, </a:t>
            </a:r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связанных единой темой, основной </a:t>
            </a:r>
            <a:r>
              <a:rPr lang="ru-RU" altLang="ru-RU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мыслью, соединённых </a:t>
            </a:r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по смыслу и грамматически  </a:t>
            </a:r>
          </a:p>
          <a:p>
            <a:pPr algn="just"/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(справочник «Русский язык»)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979712" y="2852936"/>
            <a:ext cx="46866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3717032"/>
            <a:ext cx="3581400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Признаки текста 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-завершённость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</a:t>
            </a:r>
            <a:r>
              <a:rPr lang="ru-RU" alt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цельность (смысл и </a:t>
            </a:r>
            <a:r>
              <a:rPr lang="ru-RU" alt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стуктура</a:t>
            </a:r>
            <a:r>
              <a:rPr lang="ru-RU" alt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 </a:t>
            </a:r>
            <a:endParaRPr lang="ru-RU" alt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-связность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-последовательность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07704" y="5229200"/>
            <a:ext cx="468660" cy="80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6093296"/>
            <a:ext cx="35814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Сплошные тексты </a:t>
            </a:r>
          </a:p>
        </p:txBody>
      </p:sp>
    </p:spTree>
    <p:extLst>
      <p:ext uri="{BB962C8B-B14F-4D97-AF65-F5344CB8AC3E}">
        <p14:creationId xmlns="" xmlns:p14="http://schemas.microsoft.com/office/powerpoint/2010/main" val="14229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14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495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ng.pngtree.com/element_origin_min_pic/16/12/21/70f6c71b05e9f3f2713b1ad9a49ae7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22" t="11379" r="19561" b="12803"/>
          <a:stretch/>
        </p:blipFill>
        <p:spPr bwMode="auto">
          <a:xfrm rot="21139052">
            <a:off x="899593" y="296199"/>
            <a:ext cx="7416824" cy="6272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1168643">
            <a:off x="1619672" y="620688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	Вместо экскурсии я ходил </a:t>
            </a:r>
            <a:r>
              <a:rPr lang="ru-RU" sz="28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в кино. Кино на Остоженке. Остоженка - одна из самых старых улиц Москвы. Москва - центр всех железнодорожных путей страны. Железные дороги - артерии народного хозяйства.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8549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Кто такой читатель?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797152"/>
            <a:ext cx="4208512" cy="1752600"/>
          </a:xfrm>
        </p:spPr>
        <p:txBody>
          <a:bodyPr/>
          <a:lstStyle/>
          <a:p>
            <a:r>
              <a:rPr lang="ru-RU" b="1" u="sng" dirty="0" smtClean="0">
                <a:hlinkClick r:id="rId2"/>
              </a:rPr>
              <a:t>Читатель</a:t>
            </a:r>
            <a:r>
              <a:rPr lang="ru-RU" dirty="0" smtClean="0"/>
              <a:t> — адресат </a:t>
            </a:r>
            <a:r>
              <a:rPr lang="ru-RU" dirty="0" smtClean="0"/>
              <a:t>книги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88900"/>
            <a:ext cx="41910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Текст – это группа </a:t>
            </a:r>
            <a:r>
              <a:rPr lang="ru-RU" altLang="ru-RU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предложений, </a:t>
            </a:r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связанных единой темой, основной </a:t>
            </a:r>
            <a:r>
              <a:rPr lang="ru-RU" altLang="ru-RU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мыслью, соединённых </a:t>
            </a:r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по смыслу и грамматически  </a:t>
            </a:r>
          </a:p>
          <a:p>
            <a:pPr algn="just"/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(справочник «Русский язык»)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979712" y="2852936"/>
            <a:ext cx="46866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3717032"/>
            <a:ext cx="3581400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Признаки текста 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-завершённость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</a:t>
            </a:r>
            <a:r>
              <a:rPr lang="ru-RU" alt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цельность (смысл и </a:t>
            </a:r>
            <a:r>
              <a:rPr lang="ru-RU" alt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стуктура</a:t>
            </a:r>
            <a:r>
              <a:rPr lang="ru-RU" alt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 </a:t>
            </a:r>
            <a:endParaRPr lang="ru-RU" alt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-связность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-последовательность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07704" y="5229200"/>
            <a:ext cx="468660" cy="80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6093296"/>
            <a:ext cx="35814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Сплошные тексты </a:t>
            </a:r>
          </a:p>
        </p:txBody>
      </p:sp>
    </p:spTree>
    <p:extLst>
      <p:ext uri="{BB962C8B-B14F-4D97-AF65-F5344CB8AC3E}">
        <p14:creationId xmlns="" xmlns:p14="http://schemas.microsoft.com/office/powerpoint/2010/main" val="14229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88900"/>
            <a:ext cx="41910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Текст – это группа </a:t>
            </a:r>
            <a:r>
              <a:rPr lang="ru-RU" altLang="ru-RU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предложений, </a:t>
            </a:r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связанных единой темой, основной </a:t>
            </a:r>
            <a:r>
              <a:rPr lang="ru-RU" altLang="ru-RU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мыслью, соединённых </a:t>
            </a:r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по смыслу и грамматически  </a:t>
            </a:r>
          </a:p>
          <a:p>
            <a:pPr algn="just"/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(справочник «Русский язык»)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979712" y="2852936"/>
            <a:ext cx="46866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3717032"/>
            <a:ext cx="3581400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Признаки текста 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-завершённость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</a:t>
            </a:r>
            <a:r>
              <a:rPr lang="ru-RU" alt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цельность (смысл и </a:t>
            </a:r>
            <a:r>
              <a:rPr lang="ru-RU" alt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стуктура</a:t>
            </a:r>
            <a:r>
              <a:rPr lang="ru-RU" alt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 </a:t>
            </a:r>
            <a:endParaRPr lang="ru-RU" alt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-связность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-последовательность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07704" y="5229200"/>
            <a:ext cx="468660" cy="80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6093296"/>
            <a:ext cx="35814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Сплошные тексты </a:t>
            </a:r>
          </a:p>
        </p:txBody>
      </p:sp>
      <p:pic>
        <p:nvPicPr>
          <p:cNvPr id="12" name="Рисунок 11" descr="2018_10_14 Афи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0648"/>
            <a:ext cx="4372072" cy="6180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29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88900"/>
            <a:ext cx="41910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Текст – это группа </a:t>
            </a:r>
            <a:r>
              <a:rPr lang="ru-RU" altLang="ru-RU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предложений, </a:t>
            </a:r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связанных единой темой, основной </a:t>
            </a:r>
            <a:r>
              <a:rPr lang="ru-RU" altLang="ru-RU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мыслью, соединённых </a:t>
            </a:r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по смыслу и грамматически  </a:t>
            </a:r>
          </a:p>
          <a:p>
            <a:pPr algn="just"/>
            <a:r>
              <a:rPr lang="ru-RU" altLang="ru-RU" sz="2400" dirty="0">
                <a:latin typeface="Arimo" pitchFamily="34" charset="0"/>
                <a:ea typeface="Arimo" pitchFamily="34" charset="0"/>
                <a:cs typeface="Arimo" pitchFamily="34" charset="0"/>
              </a:rPr>
              <a:t>(справочник «Русский язык»)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14900" y="4464050"/>
            <a:ext cx="3581400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latin typeface="Arimo" pitchFamily="34" charset="0"/>
                <a:ea typeface="Arimo" pitchFamily="34" charset="0"/>
                <a:cs typeface="Arimo" pitchFamily="34" charset="0"/>
              </a:rPr>
              <a:t>Текст – это целостный комплекс компонентов (психолингвистика)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979712" y="2852936"/>
            <a:ext cx="46866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536" y="3717032"/>
            <a:ext cx="3581400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Признаки текста 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-завершённость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</a:t>
            </a:r>
            <a:r>
              <a:rPr lang="ru-RU" alt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цельность (смысл и </a:t>
            </a:r>
            <a:r>
              <a:rPr lang="ru-RU" alt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стуктура</a:t>
            </a:r>
            <a:r>
              <a:rPr lang="ru-RU" alt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 </a:t>
            </a:r>
            <a:endParaRPr lang="ru-RU" alt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-связность</a:t>
            </a:r>
          </a:p>
          <a:p>
            <a:pPr algn="just"/>
            <a:r>
              <a:rPr lang="ru-RU" altLang="ru-RU" dirty="0">
                <a:latin typeface="Arimo" pitchFamily="34" charset="0"/>
                <a:ea typeface="Arimo" pitchFamily="34" charset="0"/>
                <a:cs typeface="Arimo" pitchFamily="34" charset="0"/>
              </a:rPr>
              <a:t>-последовательность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907704" y="5229200"/>
            <a:ext cx="468660" cy="807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536" y="6093296"/>
            <a:ext cx="35814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Сплошные тексты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00600" y="138113"/>
            <a:ext cx="3581400" cy="37861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-квитанции</a:t>
            </a: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-расписание поездов</a:t>
            </a: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 -список класса</a:t>
            </a: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-электронные таблицы </a:t>
            </a: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-реклама</a:t>
            </a: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-афиши </a:t>
            </a: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-билеты в театр </a:t>
            </a:r>
          </a:p>
          <a:p>
            <a:pPr algn="ctr"/>
            <a:r>
              <a:rPr lang="ru-RU" alt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-схемы метро</a:t>
            </a:r>
            <a:endParaRPr lang="ru-RU" altLang="ru-RU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-сертификаты</a:t>
            </a: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-объявления  </a:t>
            </a: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-каталоги</a:t>
            </a:r>
          </a:p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-анкеты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400800" y="3930650"/>
            <a:ext cx="609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477000" y="5480050"/>
            <a:ext cx="6096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14900" y="5997575"/>
            <a:ext cx="35814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>
                <a:latin typeface="Arimo" pitchFamily="34" charset="0"/>
                <a:ea typeface="Arimo" pitchFamily="34" charset="0"/>
                <a:cs typeface="Arimo" pitchFamily="34" charset="0"/>
              </a:rPr>
              <a:t>Несплошные тексты </a:t>
            </a:r>
          </a:p>
        </p:txBody>
      </p:sp>
    </p:spTree>
    <p:extLst>
      <p:ext uri="{BB962C8B-B14F-4D97-AF65-F5344CB8AC3E}">
        <p14:creationId xmlns="" xmlns:p14="http://schemas.microsoft.com/office/powerpoint/2010/main" val="14229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164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gd%20p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333375"/>
            <a:ext cx="97536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teat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08050"/>
            <a:ext cx="91440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 descr="moscow_metro_map_2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0"/>
            <a:ext cx="6151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745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chizadathu.ucoz.ru/_nw/1/0545608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6" t="3184" r="-2022" b="62153"/>
          <a:stretch/>
        </p:blipFill>
        <p:spPr bwMode="auto">
          <a:xfrm>
            <a:off x="0" y="836712"/>
            <a:ext cx="9324528" cy="4392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Рисунок 4" descr="http://relasko.ru/_fr/135/827690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8" y="836712"/>
            <a:ext cx="917148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28328" t="28481" r="28019" b="23968"/>
          <a:stretch/>
        </p:blipFill>
        <p:spPr bwMode="auto">
          <a:xfrm>
            <a:off x="-36946" y="836712"/>
            <a:ext cx="9180946" cy="5114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Рисунок 6" descr="http://present5.com/docs/literat_process_images/literat_process_11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46" y="623532"/>
            <a:ext cx="9180946" cy="5760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4.infourok.ru/uploads/ex/02cf/00028756-3f10446d/640/img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064"/>
            <a:ext cx="9036496" cy="5717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fs00.infourok.ru/images/doc/3/2658/hello_html_m127c919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9" t="11049" r="20217" b="4453"/>
          <a:stretch/>
        </p:blipFill>
        <p:spPr bwMode="auto">
          <a:xfrm>
            <a:off x="107504" y="673139"/>
            <a:ext cx="8928992" cy="5711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04821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"/>
            <a:ext cx="8496944" cy="685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СПЛОШНЫЕ ТЕКСТЫ: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описание (художественное и техническое);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повествование (рассказ, </a:t>
            </a:r>
            <a:r>
              <a:rPr lang="ru-RU" sz="22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отчёт</a:t>
            </a: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, репортаж);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объяснение (рассуждение, резюме, интерпретация);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аргументация (научный комментарий, обоснование);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инструкция (указание к выполнению работы, правила, уставы, законы). 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НЕСПЛОШНЫЕ ТЕКСТЫ: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формы (налоговые, визовые, анкеты и др.);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информационные листы (расписания, прейскуранты, каталоги и др.);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расписки (ваучеры, билеты, накладные, квитанции);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сертификаты (ордера, аттестаты, дипломы, контракты и др.);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призывы и объявления (приглашения, повестки и др.);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таблицы и графики;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диаграммы;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таблицы и матрицы;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списки; </a:t>
            </a:r>
          </a:p>
          <a:p>
            <a:pPr marL="342900" indent="-342900">
              <a:buAutoNum type="arabicParenR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карты. </a:t>
            </a:r>
          </a:p>
        </p:txBody>
      </p:sp>
    </p:spTree>
    <p:extLst>
      <p:ext uri="{BB962C8B-B14F-4D97-AF65-F5344CB8AC3E}">
        <p14:creationId xmlns="" xmlns:p14="http://schemas.microsoft.com/office/powerpoint/2010/main" val="402368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2018_10_14 Афи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3" y="0"/>
            <a:ext cx="48513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298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Arimo" pitchFamily="34" charset="0"/>
                <a:ea typeface="Arimo" pitchFamily="34" charset="0"/>
                <a:cs typeface="Arimo" pitchFamily="34" charset="0"/>
              </a:rPr>
              <a:t>САМЫЕ ТРУДНЫЕ ЗАДАНИЯ ДЛЯ РОССИЙСКИХ ШКОЛЬНИКОВ ПО РЕЗУЛЬТАТАМ ТЕСТА </a:t>
            </a:r>
            <a:r>
              <a:rPr lang="en-US" sz="2400" b="1" dirty="0">
                <a:latin typeface="Arimo" pitchFamily="34" charset="0"/>
                <a:ea typeface="Arimo" pitchFamily="34" charset="0"/>
                <a:cs typeface="Arimo" pitchFamily="34" charset="0"/>
              </a:rPr>
              <a:t>PISA</a:t>
            </a:r>
            <a:endParaRPr lang="ru-RU" sz="24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8956576" cy="17526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i="1" dirty="0" err="1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Programme</a:t>
            </a:r>
            <a:r>
              <a:rPr lang="ru-RU" i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for</a:t>
            </a:r>
            <a:r>
              <a:rPr lang="ru-RU" i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International</a:t>
            </a:r>
            <a:r>
              <a:rPr lang="ru-RU" i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Student</a:t>
            </a:r>
            <a:r>
              <a:rPr lang="ru-RU" i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Assessment</a:t>
            </a:r>
            <a:r>
              <a:rPr lang="ru-RU" i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ru-RU" i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PISA –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Международная </a:t>
            </a:r>
            <a:r>
              <a:rPr lang="ru-RU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программа по оценке образовательных достижений </a:t>
            </a:r>
            <a:r>
              <a:rPr lang="ru-RU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учащихся</a:t>
            </a:r>
          </a:p>
          <a:p>
            <a:r>
              <a:rPr lang="ru-RU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 — тест, оценивающий грамотность школьников в разных странах мира и умение применять знания на практике.</a:t>
            </a:r>
          </a:p>
          <a:p>
            <a:endParaRPr lang="ru-RU" dirty="0"/>
          </a:p>
        </p:txBody>
      </p:sp>
      <p:pic>
        <p:nvPicPr>
          <p:cNvPr id="3" name="Рисунок 2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75965" y="0"/>
            <a:ext cx="2568035" cy="1199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219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6770905" cy="1143000"/>
          </a:xfrm>
        </p:spPr>
        <p:txBody>
          <a:bodyPr>
            <a:normAutofit/>
          </a:bodyPr>
          <a:lstStyle/>
          <a:p>
            <a:pPr algn="ctr">
              <a:lnSpc>
                <a:spcPts val="3900"/>
              </a:lnSpc>
            </a:pPr>
            <a:r>
              <a:rPr lang="ru-RU" sz="2400" b="1" dirty="0">
                <a:latin typeface="Arimo" pitchFamily="34" charset="0"/>
                <a:ea typeface="Arimo" pitchFamily="34" charset="0"/>
                <a:cs typeface="Arimo" pitchFamily="34" charset="0"/>
              </a:rPr>
              <a:t>НАЙТИ И ИЗВЛЕЧЬ ИНФОРМАЦИЮ ИЗ ТЕКСТА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3" cy="309634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3000" dirty="0">
                <a:latin typeface="Arimo" pitchFamily="34" charset="0"/>
                <a:ea typeface="Arimo" pitchFamily="34" charset="0"/>
                <a:cs typeface="Arimo" pitchFamily="34" charset="0"/>
              </a:rPr>
              <a:t>Между текстом вопроса и ответом нет взаимно-однозначного лексического соответствия. Ответ нельзя найти по ключевым словам вопроса.</a:t>
            </a:r>
          </a:p>
          <a:p>
            <a:pPr algn="just">
              <a:spcAft>
                <a:spcPts val="600"/>
              </a:spcAft>
            </a:pPr>
            <a:r>
              <a:rPr lang="ru-RU" sz="3000" dirty="0">
                <a:latin typeface="Arimo" pitchFamily="34" charset="0"/>
                <a:ea typeface="Arimo" pitchFamily="34" charset="0"/>
                <a:cs typeface="Arimo" pitchFamily="34" charset="0"/>
              </a:rPr>
              <a:t>Фрагмент или фрагменты текста, содержащие ответ на вопрос, необходимо вычленить из контекста, содержащего избыточную информацию, часть которой может противоречить искомой.</a:t>
            </a:r>
          </a:p>
          <a:p>
            <a:pPr algn="just">
              <a:spcAft>
                <a:spcPts val="600"/>
              </a:spcAft>
            </a:pPr>
            <a:r>
              <a:rPr lang="ru-RU" sz="3000" dirty="0">
                <a:latin typeface="Arimo" pitchFamily="34" charset="0"/>
                <a:ea typeface="Arimo" pitchFamily="34" charset="0"/>
                <a:cs typeface="Arimo" pitchFamily="34" charset="0"/>
              </a:rPr>
              <a:t>Вопрос требует чтения графической информации.</a:t>
            </a:r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89912" y="20451"/>
            <a:ext cx="1954088" cy="870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38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52444" cy="1600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atin typeface="Arimo" pitchFamily="34" charset="0"/>
                <a:ea typeface="Arimo" pitchFamily="34" charset="0"/>
                <a:cs typeface="Arimo" pitchFamily="34" charset="0"/>
              </a:rPr>
              <a:t>ИНТЕГРИРОВАТЬ И </a:t>
            </a:r>
            <a:r>
              <a:rPr lang="ru-RU" sz="2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ru-RU" sz="2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sz="2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ИНТЕРПРЕТИРОВАТЬ СООБЩЕНИЯ </a:t>
            </a:r>
            <a:br>
              <a:rPr lang="ru-RU" sz="2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sz="2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ТЕКСТА </a:t>
            </a:r>
            <a:endParaRPr lang="ru-RU" sz="24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0420" y="2154663"/>
            <a:ext cx="8743477" cy="36506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ru-RU" dirty="0">
                <a:latin typeface="Arimo" pitchFamily="34" charset="0"/>
                <a:ea typeface="Arimo" pitchFamily="34" charset="0"/>
                <a:cs typeface="Arimo" pitchFamily="34" charset="0"/>
              </a:rPr>
              <a:t>Ответить на вопрос, имеющий несколько правильных ответов.</a:t>
            </a:r>
          </a:p>
          <a:p>
            <a:pPr>
              <a:spcAft>
                <a:spcPts val="2400"/>
              </a:spcAft>
            </a:pPr>
            <a:r>
              <a:rPr lang="ru-RU" dirty="0">
                <a:latin typeface="Arimo" pitchFamily="34" charset="0"/>
                <a:ea typeface="Arimo" pitchFamily="34" charset="0"/>
                <a:cs typeface="Arimo" pitchFamily="34" charset="0"/>
              </a:rPr>
              <a:t>Найти сходство в противоположных точках зрения.</a:t>
            </a:r>
          </a:p>
          <a:p>
            <a:pPr>
              <a:spcAft>
                <a:spcPts val="2400"/>
              </a:spcAft>
            </a:pPr>
            <a:r>
              <a:rPr lang="ru-RU" dirty="0">
                <a:latin typeface="Arimo" pitchFamily="34" charset="0"/>
                <a:ea typeface="Arimo" pitchFamily="34" charset="0"/>
                <a:cs typeface="Arimo" pitchFamily="34" charset="0"/>
              </a:rPr>
              <a:t>Различить общепринятую и оригинальную, авторскую трактовку события.</a:t>
            </a:r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21087" y="20949"/>
            <a:ext cx="2322914" cy="9884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38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Зачем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люди читают?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730499" cy="1143000"/>
          </a:xfrm>
        </p:spPr>
        <p:txBody>
          <a:bodyPr>
            <a:normAutofit/>
          </a:bodyPr>
          <a:lstStyle/>
          <a:p>
            <a:pPr algn="ctr">
              <a:lnSpc>
                <a:spcPts val="3900"/>
              </a:lnSpc>
            </a:pPr>
            <a:r>
              <a:rPr lang="ru-RU" sz="2400" b="1" dirty="0">
                <a:latin typeface="Arimo" pitchFamily="34" charset="0"/>
                <a:ea typeface="Arimo" pitchFamily="34" charset="0"/>
                <a:cs typeface="Arimo" pitchFamily="34" charset="0"/>
              </a:rPr>
              <a:t>ОСМЫСЛИТЬ И ОЦЕНИТЬ СООБЩЕНИЯ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390" y="1628800"/>
            <a:ext cx="8226563" cy="312397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 algn="just">
              <a:spcAft>
                <a:spcPts val="2400"/>
              </a:spcAft>
              <a:buNone/>
            </a:pPr>
            <a:r>
              <a:rPr lang="ru-RU" dirty="0">
                <a:latin typeface="Arimo" pitchFamily="34" charset="0"/>
                <a:ea typeface="Arimo" pitchFamily="34" charset="0"/>
                <a:cs typeface="Arimo" pitchFamily="34" charset="0"/>
              </a:rPr>
              <a:t>Задание предполагает использование внетекстового знания читателя в ситуации, допускающей разные, взаимоисключающие точки зрения читателя (мотивированное согласие или несогласие).</a:t>
            </a:r>
          </a:p>
        </p:txBody>
      </p:sp>
      <p:pic>
        <p:nvPicPr>
          <p:cNvPr id="4" name="Рисунок 3" descr="PISA_WebBanner6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92315" y="29079"/>
            <a:ext cx="2051686" cy="932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72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634" y="188640"/>
            <a:ext cx="6246694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НОРМАТИВНЫЕ ПРАВОВЫЕ ДОКУМЕНТЫ, ОПРЕДЕЛЯЮЩИЕ СИСТЕМУ РАБОТЫ С ТЕКСТОМ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424" y="1496661"/>
            <a:ext cx="8225594" cy="4641379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Примерная основная образовательная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программа</a:t>
            </a:r>
            <a:endParaRPr lang="ru-RU" sz="2400" b="1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Основная образовательная программа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образовательной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организации -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«Чтение. Работа с текстом (</a:t>
            </a:r>
            <a:r>
              <a:rPr lang="ru-RU" sz="2400" b="1" dirty="0" err="1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метапредметные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результаты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)» - включая Программу формирования (развития) </a:t>
            </a: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универсальных учебных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действий </a:t>
            </a:r>
            <a:endParaRPr lang="ru-RU" sz="2400" b="1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Программы УМК по учебным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предметам</a:t>
            </a:r>
            <a:endParaRPr lang="ru-RU" sz="2400" b="1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Рабочая программа педагога по учебному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предмету</a:t>
            </a:r>
            <a:endParaRPr lang="ru-RU" sz="2400" b="1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5099"/>
            <a:ext cx="87849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ООП НОО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ЧТЕНИЕ</a:t>
            </a:r>
            <a:r>
              <a:rPr lang="ru-RU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. РАБОТА С ТЕКСТОМ (МЕТАПРЕДМЕТНЫЕ РЕЗУЛЬТАТЫ)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РАБОТА С ТЕКСТОМ: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ПОИСК ИНФОРМАЦИИ И ПОНИМАНИЕ ПРОЧИТАННОГО</a:t>
            </a:r>
            <a:endParaRPr lang="ru-RU" b="1" i="1" dirty="0">
              <a:solidFill>
                <a:srgbClr val="C0000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Выпускник научится: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находить в тексте конкретные сведения, факты, заданные в явном виде;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определять </a:t>
            </a:r>
            <a:r>
              <a:rPr lang="ru-RU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тему и главную мысль текста</a:t>
            </a: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делить тексты на смысловые части, </a:t>
            </a:r>
            <a:r>
              <a:rPr lang="ru-RU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составлять план текста</a:t>
            </a: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вычленять содержащиеся в тексте основные события и</a:t>
            </a:r>
            <a:b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устанавливать их последовательность;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сравнивать между собой объекты, описанные в тексте, выделяя 2—3 существенных признака;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понимать информацию, представленную в неявном виде </a:t>
            </a: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(например, находить в тексте несколько примеров, доказывающих приведенное утверждение;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понимать информацию, представленную разными способами</a:t>
            </a: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: словесно, в виде таблицы, схемы, диаграммы;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понимать текст, опираясь </a:t>
            </a: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не только на содержащуюся в нем информацию, но и </a:t>
            </a:r>
            <a:r>
              <a:rPr lang="ru-RU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 жанр, структуру, выразительные средства текста</a:t>
            </a: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использовать </a:t>
            </a:r>
            <a:r>
              <a:rPr lang="ru-RU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различные виды чтения</a:t>
            </a:r>
            <a:r>
              <a:rPr lang="ru-RU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: ознакомительное, изучающее, поисковое, выбирать нужный вид чтения в соответствии с целью чтения;</a:t>
            </a:r>
          </a:p>
        </p:txBody>
      </p:sp>
    </p:spTree>
    <p:extLst>
      <p:ext uri="{BB962C8B-B14F-4D97-AF65-F5344CB8AC3E}">
        <p14:creationId xmlns="" xmlns:p14="http://schemas.microsoft.com/office/powerpoint/2010/main" val="27642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РАБОТА С ТЕКСТОМ: </a:t>
            </a:r>
          </a:p>
          <a:p>
            <a:pPr algn="ctr"/>
            <a:r>
              <a:rPr lang="ru-RU" sz="19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ПРЕОБРАЗОВАНИЕ И ИНТЕРПРЕТАЦИЯ ИНФОРМАЦИИ</a:t>
            </a:r>
          </a:p>
          <a:p>
            <a:pPr algn="ctr"/>
            <a:endParaRPr lang="ru-RU" sz="1900" b="1" i="1" dirty="0">
              <a:solidFill>
                <a:srgbClr val="C0000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sz="19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Выпускник научится: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пересказывать текст подробно и сжато, </a:t>
            </a: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устно и письменно;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соотносить факты с общей идеей текста, </a:t>
            </a:r>
            <a:r>
              <a:rPr lang="ru-RU" sz="1900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устанавливать простые связи, не показанные в тексте напрямую;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формулировать несложные </a:t>
            </a:r>
            <a:r>
              <a:rPr lang="ru-RU" sz="1900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выводы, основываясь на тексте;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находить аргументы, подтверждающие вывод</a:t>
            </a: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сопоставлять и обобщать содержащуюся в разных частях текста информацию;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составлять на основании текста небольшое монологическое высказывание, отвечая на поставленный вопрос.</a:t>
            </a:r>
          </a:p>
        </p:txBody>
      </p:sp>
    </p:spTree>
    <p:extLst>
      <p:ext uri="{BB962C8B-B14F-4D97-AF65-F5344CB8AC3E}">
        <p14:creationId xmlns="" xmlns:p14="http://schemas.microsoft.com/office/powerpoint/2010/main" val="7723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352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РАБОТА С ТЕКСТОМ: ОЦЕНКА ИНФОРМАЦИИ</a:t>
            </a:r>
          </a:p>
          <a:p>
            <a:pPr algn="ctr"/>
            <a:endParaRPr lang="ru-RU" sz="1900" b="1" i="1" dirty="0">
              <a:solidFill>
                <a:srgbClr val="C0000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sz="19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Выпускник научится: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высказывать оценочные суждения </a:t>
            </a: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 прочитанном тексте;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оценивать содержание, языковые особенности и структуру текста;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определять место и роль иллюстративного ряда в тексте</a:t>
            </a: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подвергать сомнению достоверность прочитанного</a:t>
            </a: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, обнаруживать недостоверность получаемых сведений, пробелы в информации и находить пути восполнения этих пробелов;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участвовать в учебном диалоге при обсуждении прочитанного или прослушанного текста.</a:t>
            </a:r>
          </a:p>
        </p:txBody>
      </p:sp>
    </p:spTree>
    <p:extLst>
      <p:ext uri="{BB962C8B-B14F-4D97-AF65-F5344CB8AC3E}">
        <p14:creationId xmlns="" xmlns:p14="http://schemas.microsoft.com/office/powerpoint/2010/main" val="15869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123728" y="188640"/>
            <a:ext cx="4697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Работа с </a:t>
            </a:r>
            <a:r>
              <a:rPr lang="ru-RU" altLang="ru-RU" sz="2400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текстом: </a:t>
            </a:r>
            <a:r>
              <a:rPr lang="ru-RU" altLang="ru-RU" sz="24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группы ПУУД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835696" y="604838"/>
            <a:ext cx="907505" cy="447898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340768"/>
            <a:ext cx="35271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Поиск </a:t>
            </a:r>
            <a:r>
              <a:rPr lang="ru-RU" alt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информации</a:t>
            </a:r>
          </a:p>
          <a:p>
            <a:pPr algn="ctr"/>
            <a:r>
              <a:rPr lang="ru-RU" alt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и </a:t>
            </a:r>
            <a:r>
              <a:rPr lang="ru-RU" alt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понимание прочитанного </a:t>
            </a:r>
          </a:p>
          <a:p>
            <a:pPr algn="ctr"/>
            <a:r>
              <a:rPr lang="ru-RU" alt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ru-RU" altLang="ru-RU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72000" y="620688"/>
            <a:ext cx="12576" cy="663922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21825" y="1340768"/>
            <a:ext cx="22959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Интерпретация и </a:t>
            </a:r>
          </a:p>
          <a:p>
            <a:pPr algn="ctr"/>
            <a:r>
              <a:rPr lang="ru-RU" alt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преобразование </a:t>
            </a:r>
            <a:endParaRPr lang="ru-RU" altLang="ru-RU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/>
            <a:r>
              <a:rPr lang="ru-RU" alt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информации  </a:t>
            </a:r>
            <a:endParaRPr lang="ru-RU" altLang="ru-RU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705600" y="566738"/>
            <a:ext cx="602704" cy="630014"/>
          </a:xfrm>
          <a:prstGeom prst="straightConnector1">
            <a:avLst/>
          </a:prstGeom>
          <a:ln w="635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28184" y="1340768"/>
            <a:ext cx="274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Оценка информации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738" y="2743200"/>
            <a:ext cx="2989262" cy="39703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-находить конкретные сведения и факты,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-определять тему  и главную мысль (содержание),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-делить текст на смысловые части,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-устанавливать </a:t>
            </a:r>
            <a:r>
              <a:rPr lang="ru-RU" altLang="ru-RU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последовательность</a:t>
            </a:r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-упорядочивать по выделенному основанию, 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-сравнивать объекты, описанные в тексте, 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-понимать информацию, представленную словесно, 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графически, 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-использовать различные виды чтения: </a:t>
            </a:r>
            <a:r>
              <a:rPr lang="ru-RU" altLang="ru-RU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ознакомительное</a:t>
            </a:r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, изучающее, </a:t>
            </a:r>
            <a:r>
              <a:rPr lang="ru-RU" altLang="ru-RU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поисковое. </a:t>
            </a:r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81338" y="2743200"/>
            <a:ext cx="2844800" cy="35394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-пересказывать (подробно, сжато),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-соотносить факты с  идеей текста,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-устанавливать связи (</a:t>
            </a:r>
            <a:r>
              <a:rPr lang="ru-RU" altLang="ru-RU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поступок/решение-последствие</a:t>
            </a:r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),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-формулировать выводы,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-составлять монологическое высказывание на основе </a:t>
            </a:r>
            <a:r>
              <a:rPr lang="ru-RU" altLang="ru-RU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текста.</a:t>
            </a:r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ru-RU" altLang="ru-RU" sz="1400" b="1" i="1" dirty="0">
                <a:latin typeface="Arimo" pitchFamily="34" charset="0"/>
                <a:ea typeface="Arimo" pitchFamily="34" charset="0"/>
                <a:cs typeface="Arimo" pitchFamily="34" charset="0"/>
              </a:rPr>
              <a:t>-выписки, аннотации, отзывы </a:t>
            </a:r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27738" y="2776538"/>
            <a:ext cx="3082925" cy="39703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-высказывать оценочные суждения и свою точку зрения по прочитанному,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-оценивать содержание и структуру текста,</a:t>
            </a:r>
          </a:p>
          <a:p>
            <a:pPr algn="just"/>
            <a:r>
              <a:rPr lang="ru-RU" alt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-подвергать сомнению достоверность, дополнять </a:t>
            </a:r>
            <a:r>
              <a:rPr lang="ru-RU" altLang="ru-RU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информацию. </a:t>
            </a:r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altLang="ru-RU" sz="1400" b="1" i="1" dirty="0">
                <a:latin typeface="Arimo" pitchFamily="34" charset="0"/>
                <a:ea typeface="Arimo" pitchFamily="34" charset="0"/>
                <a:cs typeface="Arimo" pitchFamily="34" charset="0"/>
              </a:rPr>
              <a:t>-сопоставлять различные точки зрения</a:t>
            </a:r>
          </a:p>
          <a:p>
            <a:pPr algn="just"/>
            <a:r>
              <a:rPr lang="ru-RU" altLang="ru-RU" sz="1400" b="1" i="1" dirty="0">
                <a:latin typeface="Arimo" pitchFamily="34" charset="0"/>
                <a:ea typeface="Arimo" pitchFamily="34" charset="0"/>
                <a:cs typeface="Arimo" pitchFamily="34" charset="0"/>
              </a:rPr>
              <a:t>-соотносить свою позицию с позицией автора</a:t>
            </a:r>
            <a:endParaRPr lang="ru-RU" altLang="ru-RU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81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МАТЕМАТИКА </a:t>
            </a:r>
          </a:p>
          <a:p>
            <a:pPr algn="ctr"/>
            <a:endParaRPr lang="ru-RU" sz="900" b="1" dirty="0">
              <a:solidFill>
                <a:srgbClr val="C0000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находить в тексте конкретные сведения, факты, заданные в явном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виде; </a:t>
            </a:r>
            <a:endParaRPr lang="ru-RU" sz="2400" b="1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понимать информацию, представленную разными способами: словесно, в виде таблицы, схемы, диаграммы;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ориентироваться в соответствующих возрасту словарях и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справочниках; </a:t>
            </a:r>
            <a:endParaRPr lang="ru-RU" sz="2400" b="1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работать с несколькими источниками информации;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сопоставлять информацию, полученную из нескольких источников; формулировать несложные выводы, основываясь на тексте;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находить аргументы, подтверждающие вывод;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сопоставлять и обобщать содержащуюся в разных частях текста </a:t>
            </a:r>
            <a:r>
              <a:rPr lang="ru-RU" sz="24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информацию и т.д.</a:t>
            </a:r>
            <a:endParaRPr lang="ru-RU" sz="2400" b="1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10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708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ТЕХНОЛОГИЯ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понимать информацию, представленную разными способами: словесно, в виде таблицы, схемы, диаграммы;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понимать информацию, представленную в неявном виде (например, находить в тексте несколько примеров, доказывающих приведённое утверждение; характеризовать явление по его описанию; выделять общий признак группы элементов);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использовать различные виды чтения: ознакомительное, изучающее, поисковое, выбирать нужный вид чтения в соответствии с целью чтения;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работать с несколькими источниками информации;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сопоставлять информацию, полученную из нескольких источников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 основе имеющихся знаний, жизненного опыта подвергать сомнению достоверность прочитанного, обнаруживать недостоверность получаемых сведений, пробелы в информации и находить пути восполнения этих </a:t>
            </a:r>
            <a:r>
              <a:rPr lang="ru-RU" sz="22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пробелов и т.д.</a:t>
            </a:r>
            <a:endParaRPr lang="ru-RU" sz="2200" b="1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2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79512" y="180573"/>
            <a:ext cx="864096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ООП ООО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Смысловое </a:t>
            </a:r>
            <a:r>
              <a:rPr lang="ru-RU" sz="20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чтение. Обучающийся сможет</a:t>
            </a:r>
            <a:r>
              <a:rPr lang="ru-RU" sz="20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: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находить в тексте требуемую информацию (в соответствии с целями своей деятельности);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ориентироваться в содержании текста, понимать целостный смысл текста, структурировать текст;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устанавливать взаимосвязь описанных в тексте событий, явлений, процессов;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резюмировать главную идею текста;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преобразовывать текст, «переводя» его в другую модальность, интерпретировать текст (художественный и нехудожественный – учебный, научно-популярный, информационный, текст </a:t>
            </a:r>
            <a:r>
              <a:rPr lang="ru-RU" sz="2000" dirty="0" err="1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non-fiction</a:t>
            </a:r>
            <a:r>
              <a:rPr lang="ru-RU" sz="20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);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критически оценивать содержание и форму текста.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520" y="1772816"/>
            <a:ext cx="10801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51520" y="2708920"/>
            <a:ext cx="20162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43608" y="2996952"/>
            <a:ext cx="201622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51520" y="3573016"/>
            <a:ext cx="33843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1520" y="4509120"/>
            <a:ext cx="169168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520" y="5085184"/>
            <a:ext cx="208823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1520" y="6309320"/>
            <a:ext cx="25922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93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-85725"/>
            <a:ext cx="7467600" cy="777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Примеры заданий на извлечение и понимание информации 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250825" y="849313"/>
            <a:ext cx="8497888" cy="4000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Подчеркните и  выпишите все особенности …</a:t>
            </a:r>
          </a:p>
        </p:txBody>
      </p:sp>
      <p:sp>
        <p:nvSpPr>
          <p:cNvPr id="24579" name="Прямоугольник 7"/>
          <p:cNvSpPr>
            <a:spLocks noChangeArrowheads="1"/>
          </p:cNvSpPr>
          <p:nvPr/>
        </p:nvSpPr>
        <p:spPr bwMode="auto">
          <a:xfrm>
            <a:off x="250825" y="1412875"/>
            <a:ext cx="8497888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Впишите  недостающие сведения и соотнесите  свою работу с эталоном</a:t>
            </a:r>
          </a:p>
        </p:txBody>
      </p: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250825" y="2276475"/>
            <a:ext cx="8497888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Подберите // выберите заголовок из  предложенных вариантов , объясните свою точку зрения </a:t>
            </a:r>
          </a:p>
        </p:txBody>
      </p:sp>
      <p:sp>
        <p:nvSpPr>
          <p:cNvPr id="24581" name="Прямоугольник 9"/>
          <p:cNvSpPr>
            <a:spLocks noChangeArrowheads="1"/>
          </p:cNvSpPr>
          <p:nvPr/>
        </p:nvSpPr>
        <p:spPr bwMode="auto">
          <a:xfrm>
            <a:off x="250825" y="3068638"/>
            <a:ext cx="8497888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Задайте к тексту вопросы, проверьте, могут ли ваши одноклассники ответить на эти вопросы, полные ли ответы они дают </a:t>
            </a:r>
          </a:p>
        </p:txBody>
      </p:sp>
      <p:sp>
        <p:nvSpPr>
          <p:cNvPr id="24582" name="Прямоугольник 10"/>
          <p:cNvSpPr>
            <a:spLocks noChangeArrowheads="1"/>
          </p:cNvSpPr>
          <p:nvPr/>
        </p:nvSpPr>
        <p:spPr bwMode="auto">
          <a:xfrm>
            <a:off x="268288" y="4365625"/>
            <a:ext cx="8480425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Соотнесите прочитанное  с утверждениями ученых, выберите верные и неверные утверждения</a:t>
            </a:r>
          </a:p>
        </p:txBody>
      </p:sp>
      <p:sp>
        <p:nvSpPr>
          <p:cNvPr id="24583" name="Прямоугольник 11"/>
          <p:cNvSpPr>
            <a:spLocks noChangeArrowheads="1"/>
          </p:cNvSpPr>
          <p:nvPr/>
        </p:nvSpPr>
        <p:spPr bwMode="auto">
          <a:xfrm>
            <a:off x="277813" y="5365750"/>
            <a:ext cx="8470900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Выпишите слова, выбранные  писателем,  поэтом, соотнесите образное (стихотворное) представление с научным описанием, сделайте выводы   </a:t>
            </a:r>
          </a:p>
        </p:txBody>
      </p:sp>
    </p:spTree>
    <p:extLst>
      <p:ext uri="{BB962C8B-B14F-4D97-AF65-F5344CB8AC3E}">
        <p14:creationId xmlns="" xmlns:p14="http://schemas.microsoft.com/office/powerpoint/2010/main" val="22008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10721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207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67600" cy="7064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Примеры заданий  на интерпретацию и преобразования информации: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250825" y="765175"/>
            <a:ext cx="8424863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объясните, подходит ли прочитанное к фотографии, схеме, рисунку 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280988" y="1557338"/>
            <a:ext cx="8394700" cy="10144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составьте рассуждение, опираясь и на текст, и на рисунок, при  этом связывая между собой особенности внешнего и внутреннего строения </a:t>
            </a:r>
          </a:p>
        </p:txBody>
      </p:sp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280988" y="2636838"/>
            <a:ext cx="8394700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дополните текст, опираясь на свой жизненный опыт или опыт окружающих людей </a:t>
            </a:r>
          </a:p>
        </p:txBody>
      </p:sp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280988" y="3429000"/>
            <a:ext cx="8394700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восстановить последовательность действий или устраните  лишние пункты, восстановите недостающие; </a:t>
            </a:r>
          </a:p>
        </p:txBody>
      </p:sp>
      <p:sp>
        <p:nvSpPr>
          <p:cNvPr id="25606" name="Прямоугольник 8"/>
          <p:cNvSpPr>
            <a:spLocks noChangeArrowheads="1"/>
          </p:cNvSpPr>
          <p:nvPr/>
        </p:nvSpPr>
        <p:spPr bwMode="auto">
          <a:xfrm>
            <a:off x="312738" y="4508500"/>
            <a:ext cx="8362950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объясните, почему нельзя переставить местами пункты или пропустить какой-нибудь пункт </a:t>
            </a:r>
          </a:p>
        </p:txBody>
      </p:sp>
      <p:sp>
        <p:nvSpPr>
          <p:cNvPr id="25607" name="Прямоугольник 9"/>
          <p:cNvSpPr>
            <a:spLocks noChangeArrowheads="1"/>
          </p:cNvSpPr>
          <p:nvPr/>
        </p:nvSpPr>
        <p:spPr bwMode="auto">
          <a:xfrm>
            <a:off x="315913" y="5300663"/>
            <a:ext cx="8359775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запишите в кратком виде ход …, представленного в тексте</a:t>
            </a:r>
          </a:p>
        </p:txBody>
      </p:sp>
      <p:sp>
        <p:nvSpPr>
          <p:cNvPr id="25608" name="Прямоугольник 10"/>
          <p:cNvSpPr>
            <a:spLocks noChangeArrowheads="1"/>
          </p:cNvSpPr>
          <p:nvPr/>
        </p:nvSpPr>
        <p:spPr bwMode="auto">
          <a:xfrm>
            <a:off x="331788" y="6043613"/>
            <a:ext cx="8343900" cy="708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</a:rPr>
              <a:t>заполните таблицу, преобразуйте сплошной текст в несплошной текст  </a:t>
            </a:r>
          </a:p>
        </p:txBody>
      </p:sp>
    </p:spTree>
    <p:extLst>
      <p:ext uri="{BB962C8B-B14F-4D97-AF65-F5344CB8AC3E}">
        <p14:creationId xmlns="" xmlns:p14="http://schemas.microsoft.com/office/powerpoint/2010/main" val="339507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-100013"/>
            <a:ext cx="7467600" cy="706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Примеры заданий  на оценку информации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626" name="Прямоугольник 4"/>
          <p:cNvSpPr>
            <a:spLocks noChangeArrowheads="1"/>
          </p:cNvSpPr>
          <p:nvPr/>
        </p:nvSpPr>
        <p:spPr bwMode="auto">
          <a:xfrm>
            <a:off x="250825" y="573088"/>
            <a:ext cx="8424863" cy="12001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solidFill>
                  <a:srgbClr val="000000"/>
                </a:solidFill>
                <a:latin typeface="Arial Black" pitchFamily="34" charset="0"/>
              </a:rPr>
              <a:t>Определите тип проблемы, представленной в тексте (глобальная/локальная), докажите свою точку зрения</a:t>
            </a: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280988" y="1868488"/>
            <a:ext cx="83947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solidFill>
                  <a:srgbClr val="000000"/>
                </a:solidFill>
                <a:latin typeface="Arial Black" pitchFamily="34" charset="0"/>
              </a:rPr>
              <a:t>Назовите сведения, которые вы не нашли в тексте, с помощью каких источников вы будет дополнять изученное </a:t>
            </a:r>
          </a:p>
        </p:txBody>
      </p:sp>
      <p:sp>
        <p:nvSpPr>
          <p:cNvPr id="26628" name="Прямоугольник 6"/>
          <p:cNvSpPr>
            <a:spLocks noChangeArrowheads="1"/>
          </p:cNvSpPr>
          <p:nvPr/>
        </p:nvSpPr>
        <p:spPr bwMode="auto">
          <a:xfrm>
            <a:off x="280988" y="3173413"/>
            <a:ext cx="8394700" cy="461962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solidFill>
                  <a:srgbClr val="000000"/>
                </a:solidFill>
                <a:latin typeface="Arial Black" pitchFamily="34" charset="0"/>
              </a:rPr>
              <a:t>Оцените результаты воздействия … на …</a:t>
            </a:r>
          </a:p>
        </p:txBody>
      </p:sp>
      <p:sp>
        <p:nvSpPr>
          <p:cNvPr id="26629" name="Прямоугольник 7"/>
          <p:cNvSpPr>
            <a:spLocks noChangeArrowheads="1"/>
          </p:cNvSpPr>
          <p:nvPr/>
        </p:nvSpPr>
        <p:spPr bwMode="auto">
          <a:xfrm>
            <a:off x="280988" y="3860800"/>
            <a:ext cx="83947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solidFill>
                  <a:srgbClr val="000000"/>
                </a:solidFill>
                <a:latin typeface="Arial Black" pitchFamily="34" charset="0"/>
              </a:rPr>
              <a:t>Оцените полноту схемы, представленной в работе ученика (как вид несплошного текста) </a:t>
            </a:r>
          </a:p>
        </p:txBody>
      </p:sp>
      <p:sp>
        <p:nvSpPr>
          <p:cNvPr id="26630" name="Прямоугольник 8"/>
          <p:cNvSpPr>
            <a:spLocks noChangeArrowheads="1"/>
          </p:cNvSpPr>
          <p:nvPr/>
        </p:nvSpPr>
        <p:spPr bwMode="auto">
          <a:xfrm>
            <a:off x="312738" y="5229225"/>
            <a:ext cx="8362950" cy="120015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600"/>
              </a:spcBef>
              <a:buClr>
                <a:srgbClr val="FE8637"/>
              </a:buClr>
              <a:buSzPct val="70000"/>
              <a:buFont typeface="Wingdings" pitchFamily="2" charset="2"/>
              <a:buChar char=""/>
            </a:pPr>
            <a:r>
              <a:rPr lang="ru-RU" sz="2400">
                <a:solidFill>
                  <a:srgbClr val="000000"/>
                </a:solidFill>
                <a:latin typeface="Arial Black" pitchFamily="34" charset="0"/>
              </a:rPr>
              <a:t>Оцените убедительность аргументов, представленных в реферате вашего одноклассника </a:t>
            </a:r>
          </a:p>
        </p:txBody>
      </p:sp>
    </p:spTree>
    <p:extLst>
      <p:ext uri="{BB962C8B-B14F-4D97-AF65-F5344CB8AC3E}">
        <p14:creationId xmlns="" xmlns:p14="http://schemas.microsoft.com/office/powerpoint/2010/main" val="118480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Смысловое чтение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8"/>
            <a:ext cx="8712968" cy="39703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анализ   текста сводится </a:t>
            </a:r>
            <a:r>
              <a:rPr lang="ru-RU" b="1" dirty="0">
                <a:latin typeface="Arimo" pitchFamily="34" charset="0"/>
                <a:ea typeface="Arimo" pitchFamily="34" charset="0"/>
                <a:cs typeface="Arimo" pitchFamily="34" charset="0"/>
              </a:rPr>
              <a:t>к </a:t>
            </a:r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усеченному  пересказу; </a:t>
            </a:r>
          </a:p>
          <a:p>
            <a:pPr algn="just"/>
            <a:endParaRPr lang="ru-RU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анализ  текста подменяется цитированием без  указания  авторства, без связи со сформулированными   утверждениями;  </a:t>
            </a:r>
          </a:p>
          <a:p>
            <a:pPr algn="just"/>
            <a:endParaRPr lang="ru-RU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вместо привлечения дополнительной информации  переписываются без изменений фрагменты исходного текста; </a:t>
            </a:r>
          </a:p>
          <a:p>
            <a:pPr algn="just"/>
            <a:endParaRPr lang="ru-RU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задания(высказывание/вопрос</a:t>
            </a:r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 не соотносятся с предложенным текстом, не сопоставляются; </a:t>
            </a:r>
          </a:p>
          <a:p>
            <a:pPr algn="just"/>
            <a:endParaRPr lang="ru-RU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just"/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факты(примеры</a:t>
            </a:r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 приводятся из текста  без связи друг между другом, фрагментарно; </a:t>
            </a:r>
          </a:p>
          <a:p>
            <a:pPr algn="just"/>
            <a:endParaRPr lang="ru-RU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529" y="188640"/>
            <a:ext cx="8839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sz="22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К вопросу о формировании навыков  смыслового чтения … </a:t>
            </a:r>
            <a:endParaRPr lang="ru-RU" sz="22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581128"/>
            <a:ext cx="8784976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Читается </a:t>
            </a:r>
            <a:r>
              <a:rPr lang="ru-RU" sz="1600" b="1" dirty="0">
                <a:latin typeface="Arimo" pitchFamily="34" charset="0"/>
                <a:ea typeface="Arimo" pitchFamily="34" charset="0"/>
                <a:cs typeface="Arimo" pitchFamily="34" charset="0"/>
              </a:rPr>
              <a:t>трояким образом</a:t>
            </a: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первое </a:t>
            </a:r>
            <a:r>
              <a:rPr lang="ru-RU" sz="1600" b="1" dirty="0">
                <a:latin typeface="Arimo" pitchFamily="34" charset="0"/>
                <a:ea typeface="Arimo" pitchFamily="34" charset="0"/>
                <a:cs typeface="Arimo" pitchFamily="34" charset="0"/>
              </a:rPr>
              <a:t>– </a:t>
            </a: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читать и </a:t>
            </a:r>
            <a:r>
              <a:rPr lang="ru-RU" sz="1600" b="1" dirty="0">
                <a:latin typeface="Arimo" pitchFamily="34" charset="0"/>
                <a:ea typeface="Arimo" pitchFamily="34" charset="0"/>
                <a:cs typeface="Arimo" pitchFamily="34" charset="0"/>
              </a:rPr>
              <a:t>не понимать, </a:t>
            </a:r>
            <a:endParaRPr lang="ru-RU" sz="1600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второе </a:t>
            </a:r>
            <a:r>
              <a:rPr lang="ru-RU" sz="1600" b="1" dirty="0">
                <a:latin typeface="Arimo" pitchFamily="34" charset="0"/>
                <a:ea typeface="Arimo" pitchFamily="34" charset="0"/>
                <a:cs typeface="Arimo" pitchFamily="34" charset="0"/>
              </a:rPr>
              <a:t>– читать и </a:t>
            </a: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понимать,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третье </a:t>
            </a:r>
            <a:r>
              <a:rPr lang="ru-RU" sz="1600" b="1" dirty="0">
                <a:latin typeface="Arimo" pitchFamily="34" charset="0"/>
                <a:ea typeface="Arimo" pitchFamily="34" charset="0"/>
                <a:cs typeface="Arimo" pitchFamily="34" charset="0"/>
              </a:rPr>
              <a:t>– читать и понимать даже то, что </a:t>
            </a: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не написано.</a:t>
            </a:r>
            <a:endParaRPr lang="ru-RU" sz="16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Яков Борисович Княжнин (драматург, поэт , 1740-1791 </a:t>
            </a:r>
            <a:r>
              <a:rPr lang="ru-RU" sz="1600" b="1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г.г</a:t>
            </a:r>
            <a:r>
              <a:rPr lang="ru-RU" sz="16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.) </a:t>
            </a:r>
            <a:endParaRPr lang="ru-RU" sz="16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38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latin typeface="Arial Black" panose="020B0A04020102020204" pitchFamily="34" charset="0"/>
              </a:rPr>
              <a:t>«сознательное чтение» (К.Д. Ушинский</a:t>
            </a:r>
            <a:r>
              <a:rPr lang="ru-RU" sz="3000" dirty="0" smtClean="0">
                <a:latin typeface="Arial Black" panose="020B0A04020102020204" pitchFamily="34" charset="0"/>
              </a:rPr>
              <a:t>)</a:t>
            </a:r>
          </a:p>
          <a:p>
            <a:pPr algn="just"/>
            <a:endParaRPr lang="ru-RU" sz="30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3000" dirty="0" smtClean="0">
                <a:latin typeface="Arial Black" panose="020B0A04020102020204" pitchFamily="34" charset="0"/>
              </a:rPr>
              <a:t>«</a:t>
            </a:r>
            <a:r>
              <a:rPr lang="ru-RU" sz="3000" dirty="0">
                <a:latin typeface="Arial Black" panose="020B0A04020102020204" pitchFamily="34" charset="0"/>
              </a:rPr>
              <a:t>отчетливое чтение» (В.И. Буслаев</a:t>
            </a:r>
            <a:r>
              <a:rPr lang="ru-RU" sz="3000" dirty="0" smtClean="0">
                <a:latin typeface="Arial Black" panose="020B0A04020102020204" pitchFamily="34" charset="0"/>
              </a:rPr>
              <a:t>)</a:t>
            </a:r>
          </a:p>
          <a:p>
            <a:pPr algn="just"/>
            <a:endParaRPr lang="ru-RU" sz="3000" dirty="0">
              <a:latin typeface="Arial Black" panose="020B0A04020102020204" pitchFamily="34" charset="0"/>
            </a:endParaRPr>
          </a:p>
          <a:p>
            <a:pPr algn="just"/>
            <a:r>
              <a:rPr lang="ru-RU" sz="3000" dirty="0" smtClean="0">
                <a:latin typeface="Arial Black" panose="020B0A04020102020204" pitchFamily="34" charset="0"/>
              </a:rPr>
              <a:t>«объяснительное </a:t>
            </a:r>
            <a:r>
              <a:rPr lang="ru-RU" sz="3000" dirty="0">
                <a:latin typeface="Arial Black" panose="020B0A04020102020204" pitchFamily="34" charset="0"/>
              </a:rPr>
              <a:t>чтение» </a:t>
            </a:r>
            <a:endParaRPr lang="ru-RU" sz="3000" dirty="0" smtClean="0">
              <a:latin typeface="Arial Black" panose="020B0A04020102020204" pitchFamily="34" charset="0"/>
            </a:endParaRPr>
          </a:p>
          <a:p>
            <a:pPr algn="just"/>
            <a:r>
              <a:rPr lang="ru-RU" sz="3000" dirty="0" smtClean="0">
                <a:latin typeface="Arial Black" panose="020B0A04020102020204" pitchFamily="34" charset="0"/>
              </a:rPr>
              <a:t>(</a:t>
            </a:r>
            <a:r>
              <a:rPr lang="ru-RU" sz="3000" dirty="0">
                <a:latin typeface="Arial Black" panose="020B0A04020102020204" pitchFamily="34" charset="0"/>
              </a:rPr>
              <a:t>В.П. </a:t>
            </a:r>
            <a:r>
              <a:rPr lang="ru-RU" sz="3000" dirty="0" err="1" smtClean="0">
                <a:latin typeface="Arial Black" panose="020B0A04020102020204" pitchFamily="34" charset="0"/>
              </a:rPr>
              <a:t>Шереметевский</a:t>
            </a:r>
            <a:r>
              <a:rPr lang="ru-RU" sz="3000" dirty="0">
                <a:latin typeface="Arial Black" panose="020B0A04020102020204" pitchFamily="34" charset="0"/>
              </a:rPr>
              <a:t>, В.И. Водовозов, Н.Ф. </a:t>
            </a:r>
            <a:r>
              <a:rPr lang="ru-RU" sz="3000" dirty="0" err="1">
                <a:latin typeface="Arial Black" panose="020B0A04020102020204" pitchFamily="34" charset="0"/>
              </a:rPr>
              <a:t>Бунаков</a:t>
            </a:r>
            <a:r>
              <a:rPr lang="ru-RU" sz="3000" dirty="0">
                <a:latin typeface="Arial Black" panose="020B0A04020102020204" pitchFamily="34" charset="0"/>
              </a:rPr>
              <a:t>, Н.А. Корф, Д.И. Тихомиров, </a:t>
            </a:r>
            <a:r>
              <a:rPr lang="ru-RU" sz="3000" dirty="0" smtClean="0">
                <a:latin typeface="Arial Black" panose="020B0A04020102020204" pitchFamily="34" charset="0"/>
              </a:rPr>
              <a:t>К.Е</a:t>
            </a:r>
            <a:r>
              <a:rPr lang="ru-RU" sz="3000" dirty="0">
                <a:latin typeface="Arial Black" panose="020B0A04020102020204" pitchFamily="34" charset="0"/>
              </a:rPr>
              <a:t>. </a:t>
            </a:r>
            <a:r>
              <a:rPr lang="ru-RU" sz="3000" dirty="0" err="1">
                <a:latin typeface="Arial Black" panose="020B0A04020102020204" pitchFamily="34" charset="0"/>
              </a:rPr>
              <a:t>Ельницкий</a:t>
            </a:r>
            <a:r>
              <a:rPr lang="ru-RU" sz="3000" dirty="0" smtClean="0">
                <a:latin typeface="Arial Black" panose="020B0A04020102020204" pitchFamily="34" charset="0"/>
              </a:rPr>
              <a:t>)</a:t>
            </a:r>
          </a:p>
          <a:p>
            <a:pPr algn="just"/>
            <a:endParaRPr lang="ru-RU" sz="3000" dirty="0">
              <a:latin typeface="Arial Black" panose="020B0A04020102020204" pitchFamily="34" charset="0"/>
            </a:endParaRPr>
          </a:p>
          <a:p>
            <a:pPr algn="just"/>
            <a:r>
              <a:rPr lang="ru-RU" sz="3000" dirty="0" smtClean="0">
                <a:latin typeface="Arial Black" panose="020B0A04020102020204" pitchFamily="34" charset="0"/>
              </a:rPr>
              <a:t>«</a:t>
            </a:r>
            <a:r>
              <a:rPr lang="ru-RU" sz="3000" dirty="0">
                <a:latin typeface="Arial Black" panose="020B0A04020102020204" pitchFamily="34" charset="0"/>
              </a:rPr>
              <a:t>осмысленное чтение» (</a:t>
            </a:r>
            <a:r>
              <a:rPr lang="ru-RU" sz="3000" dirty="0" err="1" smtClean="0">
                <a:latin typeface="Arial Black" panose="020B0A04020102020204" pitchFamily="34" charset="0"/>
              </a:rPr>
              <a:t>А.П.Нечаев</a:t>
            </a:r>
            <a:r>
              <a:rPr lang="ru-RU" sz="3000" dirty="0" smtClean="0">
                <a:latin typeface="Arial Black" panose="020B0A04020102020204" pitchFamily="34" charset="0"/>
              </a:rPr>
              <a:t>, </a:t>
            </a:r>
            <a:r>
              <a:rPr lang="ru-RU" sz="3000" dirty="0">
                <a:latin typeface="Arial Black" panose="020B0A04020102020204" pitchFamily="34" charset="0"/>
              </a:rPr>
              <a:t>Е.Л. </a:t>
            </a:r>
            <a:r>
              <a:rPr lang="ru-RU" sz="3000" dirty="0" smtClean="0">
                <a:latin typeface="Arial Black" panose="020B0A04020102020204" pitchFamily="34" charset="0"/>
              </a:rPr>
              <a:t>Шварц)</a:t>
            </a:r>
            <a:endParaRPr lang="ru-RU" sz="3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65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789040"/>
            <a:ext cx="86409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Смысловое </a:t>
            </a:r>
            <a:r>
              <a:rPr lang="ru-RU" sz="1900" b="1" dirty="0">
                <a:latin typeface="Arimo" pitchFamily="34" charset="0"/>
                <a:ea typeface="Arimo" pitchFamily="34" charset="0"/>
                <a:cs typeface="Arimo" pitchFamily="34" charset="0"/>
              </a:rPr>
              <a:t>чтение –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это восприятие 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графически оформленной текстовой информации и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ее переработка 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в личностно-смысловые установки в соответствии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 коммуникативно-познавательной 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задачей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» (Алексей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Алексеевич Леонтьев (лингвист, психолог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 </a:t>
            </a:r>
            <a:endParaRPr lang="ru-RU" sz="19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60648"/>
            <a:ext cx="87484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Смысловое </a:t>
            </a:r>
            <a:r>
              <a:rPr lang="ru-RU" sz="1900" b="1" dirty="0">
                <a:latin typeface="Arimo" pitchFamily="34" charset="0"/>
                <a:ea typeface="Arimo" pitchFamily="34" charset="0"/>
                <a:cs typeface="Arimo" pitchFamily="34" charset="0"/>
              </a:rPr>
              <a:t>чтение 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– это универсальное учебное действие, позволяющее использовать информацию, полученную при чтении, для решения предметных и метапредметных учебных задач; общение с художественной, познавательной и другой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книгой (</a:t>
            </a:r>
            <a:r>
              <a:rPr lang="ru-RU" sz="1900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Росучебник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). </a:t>
            </a:r>
            <a:endParaRPr lang="ru-RU" sz="19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8840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Смысловое </a:t>
            </a:r>
            <a:r>
              <a:rPr lang="ru-RU" sz="19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чтение -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это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специфический вид деятельности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направленной на 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достижение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понимания 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содержания прочитанного и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ценностно-смыслового 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замысла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автора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освоение общечеловеческого </a:t>
            </a:r>
            <a:r>
              <a:rPr lang="ru-RU" sz="1900" dirty="0">
                <a:latin typeface="Arimo" pitchFamily="34" charset="0"/>
                <a:ea typeface="Arimo" pitchFamily="34" charset="0"/>
                <a:cs typeface="Arimo" pitchFamily="34" charset="0"/>
              </a:rPr>
              <a:t>опыта и </a:t>
            </a:r>
            <a:r>
              <a:rPr lang="ru-RU" sz="19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развитие личности (Ярославль, педагогический институт). </a:t>
            </a:r>
            <a:endParaRPr lang="ru-RU" sz="19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3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485900" y="274638"/>
            <a:ext cx="6172200" cy="850900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СМЫСЛОВОЕ ЧТЕНИЕ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307" y="1125538"/>
            <a:ext cx="8373589" cy="5000625"/>
          </a:xfrm>
        </p:spPr>
        <p:txBody>
          <a:bodyPr rtlCol="0">
            <a:normAutofit fontScale="92500" lnSpcReduction="20000"/>
          </a:bodyPr>
          <a:lstStyle/>
          <a:p>
            <a:pPr algn="just">
              <a:defRPr/>
            </a:pPr>
            <a:r>
              <a:rPr lang="ru-RU" sz="30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осмысление цели чтения и выбор вида чтения в зависимости от цели;</a:t>
            </a:r>
          </a:p>
          <a:p>
            <a:pPr algn="just">
              <a:defRPr/>
            </a:pPr>
            <a:r>
              <a:rPr lang="ru-RU" sz="30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извлечение необходимой информации из </a:t>
            </a:r>
            <a:r>
              <a:rPr lang="ru-RU" sz="3000" b="1" dirty="0" smtClean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прочитанных и прослушанных </a:t>
            </a:r>
            <a:r>
              <a:rPr lang="ru-RU" sz="30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текстов различных жанров;</a:t>
            </a:r>
          </a:p>
          <a:p>
            <a:pPr algn="just">
              <a:defRPr/>
            </a:pPr>
            <a:r>
              <a:rPr lang="ru-RU" sz="30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определение основной и второстепенной информации;</a:t>
            </a:r>
          </a:p>
          <a:p>
            <a:pPr algn="just">
              <a:defRPr/>
            </a:pPr>
            <a:r>
              <a:rPr lang="ru-RU" sz="30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свободная ориентация и восприятие текстов художественного, научного, публицистического и официально – делового стилей;</a:t>
            </a:r>
          </a:p>
          <a:p>
            <a:pPr algn="just">
              <a:defRPr/>
            </a:pPr>
            <a:r>
              <a:rPr lang="ru-RU" sz="30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понимание и адекватная оценка языка средств массовой информации.</a:t>
            </a:r>
          </a:p>
          <a:p>
            <a:pPr>
              <a:defRPr/>
            </a:pP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defRPr/>
            </a:pP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22227"/>
            <a:ext cx="8568952" cy="4641850"/>
          </a:xfrm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Под учебным текстом рассматривается текстовый материал учебной литературы, организованный в виде: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теоретической части (непосредственно </a:t>
            </a:r>
            <a:r>
              <a:rPr lang="ru-RU" sz="2400" b="1" u="sng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обучающие тексты, излагающие научный материал в соответствии с психолого-педагогическими требованиями данной возрастной группы учащихся</a:t>
            </a: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);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тренировочной части (упражнения);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диагностической части (контролирующие вопросы для проверки или самопроверки, тесты).</a:t>
            </a:r>
          </a:p>
          <a:p>
            <a:pPr marL="0" indent="0" algn="just"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Также к учебным текстам относятся и материалы, созданные учащимися, это - конспекты, планы лекций, схемы, шпаргалки.</a:t>
            </a:r>
          </a:p>
          <a:p>
            <a:pPr marL="0" indent="0" algn="just">
              <a:buNone/>
              <a:defRPr/>
            </a:pPr>
            <a:r>
              <a:rPr lang="ru-RU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ru-RU" sz="2000" b="1" dirty="0">
                <a:latin typeface="Arimo" pitchFamily="34" charset="0"/>
                <a:ea typeface="Arimo" pitchFamily="34" charset="0"/>
                <a:cs typeface="Arimo" pitchFamily="34" charset="0"/>
              </a:rPr>
            </a:br>
            <a:endParaRPr lang="ru-RU" sz="18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226484" y="188640"/>
            <a:ext cx="647726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ОБУЧЕНИЕ СМЫСЛОВОМУ ЧТЕНИЮ</a:t>
            </a:r>
          </a:p>
          <a:p>
            <a:pPr algn="ctr" eaLnBrk="1" hangingPunct="1"/>
            <a:r>
              <a:rPr lang="ru-RU" sz="24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(</a:t>
            </a:r>
            <a:r>
              <a:rPr lang="ru-RU" sz="2400" b="1" i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РАБОТА С УЧЕБНЫМ ТЕКСТОМ</a:t>
            </a:r>
            <a:r>
              <a:rPr lang="ru-RU" sz="2400" b="1" dirty="0">
                <a:solidFill>
                  <a:srgbClr val="C0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7468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167" y="386485"/>
            <a:ext cx="4491849" cy="110799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>
                <a:latin typeface="Arimo" pitchFamily="34" charset="0"/>
                <a:ea typeface="Arimo" pitchFamily="34" charset="0"/>
                <a:cs typeface="Arimo" pitchFamily="34" charset="0"/>
              </a:rPr>
              <a:t>Просмотровое чтение является наиболее поверхностным </a:t>
            </a:r>
            <a:r>
              <a:rPr lang="ru-RU" sz="22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видом</a:t>
            </a: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.  </a:t>
            </a:r>
            <a:endParaRPr lang="ru-RU" sz="22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1559" y="386485"/>
            <a:ext cx="4174937" cy="110799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prstClr val="black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Наиболее </a:t>
            </a:r>
            <a:r>
              <a:rPr lang="ru-RU" sz="2200" dirty="0">
                <a:solidFill>
                  <a:prstClr val="black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общее представление о содержании и смысле текста</a:t>
            </a:r>
            <a:r>
              <a:rPr lang="ru-RU" dirty="0">
                <a:solidFill>
                  <a:prstClr val="black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. 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4167" y="1628800"/>
            <a:ext cx="8596305" cy="4092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Анализ  подзаголовка (названия параграфа, главы), прогноз темы </a:t>
            </a:r>
            <a:r>
              <a:rPr lang="ru-RU" sz="2200" dirty="0">
                <a:latin typeface="Arimo" pitchFamily="34" charset="0"/>
                <a:ea typeface="Arimo" pitchFamily="34" charset="0"/>
                <a:cs typeface="Arimo" pitchFamily="34" charset="0"/>
              </a:rPr>
              <a:t>текста.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Просмотр </a:t>
            </a:r>
            <a:r>
              <a:rPr lang="ru-RU" sz="2200" dirty="0">
                <a:latin typeface="Arimo" pitchFamily="34" charset="0"/>
                <a:ea typeface="Arimo" pitchFamily="34" charset="0"/>
                <a:cs typeface="Arimo" pitchFamily="34" charset="0"/>
              </a:rPr>
              <a:t>рисунков и </a:t>
            </a: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разных способов  </a:t>
            </a:r>
            <a:r>
              <a:rPr lang="ru-RU" sz="2200" dirty="0">
                <a:latin typeface="Arimo" pitchFamily="34" charset="0"/>
                <a:ea typeface="Arimo" pitchFamily="34" charset="0"/>
                <a:cs typeface="Arimo" pitchFamily="34" charset="0"/>
              </a:rPr>
              <a:t>выделений в тексте.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Просмотр структуры  </a:t>
            </a:r>
            <a:r>
              <a:rPr lang="ru-RU" sz="2200" dirty="0">
                <a:latin typeface="Arimo" pitchFamily="34" charset="0"/>
                <a:ea typeface="Arimo" pitchFamily="34" charset="0"/>
                <a:cs typeface="Arimo" pitchFamily="34" charset="0"/>
              </a:rPr>
              <a:t>текста.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Просмотр первого, </a:t>
            </a:r>
            <a:r>
              <a:rPr lang="ru-RU" sz="2200" dirty="0">
                <a:latin typeface="Arimo" pitchFamily="34" charset="0"/>
                <a:ea typeface="Arimo" pitchFamily="34" charset="0"/>
                <a:cs typeface="Arimo" pitchFamily="34" charset="0"/>
              </a:rPr>
              <a:t>а также </a:t>
            </a: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последнего абзацев (частей) </a:t>
            </a:r>
            <a:r>
              <a:rPr lang="ru-RU" sz="2200" dirty="0">
                <a:latin typeface="Arimo" pitchFamily="34" charset="0"/>
                <a:ea typeface="Arimo" pitchFamily="34" charset="0"/>
                <a:cs typeface="Arimo" pitchFamily="34" charset="0"/>
              </a:rPr>
              <a:t>читаемого текста.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Знакомство с оглавлением.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Знакомство с аннотацией  </a:t>
            </a:r>
            <a:r>
              <a:rPr lang="ru-RU" sz="2200" dirty="0">
                <a:latin typeface="Arimo" pitchFamily="34" charset="0"/>
                <a:ea typeface="Arimo" pitchFamily="34" charset="0"/>
                <a:cs typeface="Arimo" pitchFamily="34" charset="0"/>
              </a:rPr>
              <a:t>к </a:t>
            </a:r>
            <a:r>
              <a:rPr lang="ru-RU" sz="22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тексту.</a:t>
            </a:r>
            <a:endParaRPr lang="ru-RU" sz="22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8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104456" cy="132343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Ознакомительное чтение является более подробным, по сравнению с просмотровым.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4824"/>
            <a:ext cx="8568952" cy="304698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ru-RU" sz="2400" dirty="0">
                <a:solidFill>
                  <a:prstClr val="black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Извлечение </a:t>
            </a:r>
            <a:r>
              <a:rPr lang="ru-RU" sz="2400" u="sng" dirty="0">
                <a:solidFill>
                  <a:prstClr val="black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основной</a:t>
            </a:r>
            <a:r>
              <a:rPr lang="ru-RU" sz="2400" dirty="0">
                <a:solidFill>
                  <a:prstClr val="black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, но не дополнительной информации из читаемого текста. В результате учащиеся определяют, достаточно ли информации содержится в тексте или его необходимо перечитывать или анализировать.</a:t>
            </a:r>
          </a:p>
        </p:txBody>
      </p:sp>
    </p:spTree>
    <p:extLst>
      <p:ext uri="{BB962C8B-B14F-4D97-AF65-F5344CB8AC3E}">
        <p14:creationId xmlns="" xmlns:p14="http://schemas.microsoft.com/office/powerpoint/2010/main" val="41900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f2460_57bf18d1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471" y="620688"/>
            <a:ext cx="8707944" cy="561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7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525" y="1916832"/>
            <a:ext cx="8640961" cy="4402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Выделение смысловых частей читаемого текста.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Прогнозирование содержания и </a:t>
            </a:r>
            <a:r>
              <a:rPr lang="ru-RU" sz="145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смысла </a:t>
            </a: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последующих частей текста, опираясь на прочитанное.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Выделение ключевых слов текста по ходу чтения.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Замена смысловых частей текста их эквивалентами.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Выявление деталей, а также подтекстовой информации, содержащейся в тексте.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Определение принадлежности текста к конкретному функциональному стилю.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Составление вопросов, которые имеют проблемный характер, как во время, так и после чтения текста.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Составление суждений учащихся.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Составление плана или графической схемы, которые помогут выявить структуру текста, а также взаимосвязь его отдельных частей. 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Переработка текста, </a:t>
            </a:r>
            <a:r>
              <a:rPr lang="ru-RU" sz="145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создание новых текстов </a:t>
            </a: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на основе прочитанного.</a:t>
            </a:r>
          </a:p>
          <a:p>
            <a:pPr marL="171450" lvl="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Составление комментария </a:t>
            </a:r>
            <a:r>
              <a:rPr lang="ru-RU" sz="145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- заключительный этап </a:t>
            </a:r>
            <a:r>
              <a:rPr lang="ru-RU" sz="1450" dirty="0">
                <a:latin typeface="Arimo" pitchFamily="34" charset="0"/>
                <a:ea typeface="Arimo" pitchFamily="34" charset="0"/>
                <a:cs typeface="Arimo" pitchFamily="34" charset="0"/>
              </a:rPr>
              <a:t>работы над текстом для изучающего чтения.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0526" y="332656"/>
            <a:ext cx="8640960" cy="147732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latin typeface="Arimo" pitchFamily="34" charset="0"/>
                <a:ea typeface="Arimo" pitchFamily="34" charset="0"/>
                <a:cs typeface="Arimo" pitchFamily="34" charset="0"/>
              </a:rPr>
              <a:t>Изучающее чтение — наиболее подробный вид чтения.</a:t>
            </a:r>
            <a:r>
              <a:rPr lang="ru-RU" dirty="0">
                <a:latin typeface="Arimo" pitchFamily="34" charset="0"/>
                <a:ea typeface="Arimo" pitchFamily="34" charset="0"/>
                <a:cs typeface="Arimo" pitchFamily="34" charset="0"/>
              </a:rPr>
              <a:t> Целью этого вида является не просто тщательное изучение, но еще и проникновение в смысл текста, детальный анализ текста. Конечный результат направлен на понимание всех уровней текста, а также на восприятие разной информации, изложенной в тексте (</a:t>
            </a:r>
            <a:r>
              <a:rPr lang="ru-RU" u="sng" dirty="0" err="1">
                <a:latin typeface="Arimo" pitchFamily="34" charset="0"/>
                <a:ea typeface="Arimo" pitchFamily="34" charset="0"/>
                <a:cs typeface="Arimo" pitchFamily="34" charset="0"/>
              </a:rPr>
              <a:t>фактуальной</a:t>
            </a:r>
            <a:r>
              <a:rPr lang="ru-RU" u="sng" dirty="0">
                <a:latin typeface="Arimo" pitchFamily="34" charset="0"/>
                <a:ea typeface="Arimo" pitchFamily="34" charset="0"/>
                <a:cs typeface="Arimo" pitchFamily="34" charset="0"/>
              </a:rPr>
              <a:t>, концептуальной и подтекстовой</a:t>
            </a:r>
            <a:r>
              <a:rPr lang="ru-RU" dirty="0">
                <a:latin typeface="Arimo" pitchFamily="34" charset="0"/>
                <a:ea typeface="Arimo" pitchFamily="34" charset="0"/>
                <a:cs typeface="Arimo" pitchFamily="34" charset="0"/>
              </a:rPr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15823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>
            <a:off x="147796" y="1628800"/>
            <a:ext cx="4962208" cy="4179827"/>
          </a:xfrm>
          <a:prstGeom prst="triangl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9094" name="Группа 3"/>
          <p:cNvGrpSpPr>
            <a:grpSpLocks/>
          </p:cNvGrpSpPr>
          <p:nvPr/>
        </p:nvGrpSpPr>
        <p:grpSpPr bwMode="auto">
          <a:xfrm>
            <a:off x="2699792" y="1268760"/>
            <a:ext cx="5832648" cy="1304925"/>
            <a:chOff x="3076910" y="589587"/>
            <a:chExt cx="3828273" cy="130489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076910" y="589587"/>
              <a:ext cx="3828273" cy="1304891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140397" y="653085"/>
              <a:ext cx="3701299" cy="11778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err="1">
                  <a:solidFill>
                    <a:srgbClr val="C00000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Фактуальная</a:t>
              </a:r>
              <a:r>
                <a:rPr lang="ru-RU" sz="2400" dirty="0">
                  <a:solidFill>
                    <a:srgbClr val="C00000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(о чем в тексте сообщается в явном виде)</a:t>
              </a:r>
            </a:p>
          </p:txBody>
        </p:sp>
      </p:grpSp>
      <p:grpSp>
        <p:nvGrpSpPr>
          <p:cNvPr id="89095" name="Группа 6"/>
          <p:cNvGrpSpPr>
            <a:grpSpLocks/>
          </p:cNvGrpSpPr>
          <p:nvPr/>
        </p:nvGrpSpPr>
        <p:grpSpPr bwMode="auto">
          <a:xfrm>
            <a:off x="2699792" y="2780928"/>
            <a:ext cx="5832648" cy="1320800"/>
            <a:chOff x="2428838" y="3895528"/>
            <a:chExt cx="3828273" cy="131992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428838" y="3895528"/>
              <a:ext cx="3828273" cy="1319925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2500290" y="3895528"/>
              <a:ext cx="3699659" cy="11914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C00000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Концептуальная </a:t>
              </a:r>
              <a:r>
                <a:rPr lang="ru-RU" sz="2400" dirty="0">
                  <a:solidFill>
                    <a:srgbClr val="C00000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(основная идея текста, его главные смыслы)</a:t>
              </a:r>
            </a:p>
          </p:txBody>
        </p:sp>
      </p:grpSp>
      <p:grpSp>
        <p:nvGrpSpPr>
          <p:cNvPr id="89096" name="Группа 9"/>
          <p:cNvGrpSpPr>
            <a:grpSpLocks/>
          </p:cNvGrpSpPr>
          <p:nvPr/>
        </p:nvGrpSpPr>
        <p:grpSpPr bwMode="auto">
          <a:xfrm>
            <a:off x="2707144" y="4391279"/>
            <a:ext cx="5897303" cy="1400175"/>
            <a:chOff x="4123045" y="3926570"/>
            <a:chExt cx="3835625" cy="139978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23045" y="3926570"/>
              <a:ext cx="3827687" cy="139978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267515" y="3997987"/>
              <a:ext cx="3691155" cy="12632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 err="1">
                  <a:solidFill>
                    <a:srgbClr val="C00000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Подтекстовая</a:t>
              </a:r>
              <a:r>
                <a:rPr lang="ru-RU" sz="2400" b="1" dirty="0">
                  <a:solidFill>
                    <a:srgbClr val="C00000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 </a:t>
              </a:r>
              <a:r>
                <a:rPr lang="ru-RU" sz="2200" dirty="0">
                  <a:solidFill>
                    <a:srgbClr val="C00000"/>
                  </a:solidFill>
                  <a:latin typeface="Arimo" pitchFamily="34" charset="0"/>
                  <a:ea typeface="Arimo" pitchFamily="34" charset="0"/>
                  <a:cs typeface="Arimo" pitchFamily="34" charset="0"/>
                </a:rPr>
                <a:t>(о чем в тексте сообщается в неявном виде, читается «между строк») </a:t>
              </a: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438449" y="116632"/>
            <a:ext cx="657545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mo" pitchFamily="34" charset="0"/>
                <a:ea typeface="Arimo" pitchFamily="34" charset="0"/>
                <a:cs typeface="Arimo" pitchFamily="34" charset="0"/>
              </a:rPr>
              <a:t>Виды текстовой </a:t>
            </a:r>
            <a:r>
              <a:rPr lang="ru-RU" sz="32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информации</a:t>
            </a:r>
          </a:p>
          <a:p>
            <a:pPr algn="ctr"/>
            <a:r>
              <a:rPr lang="ru-RU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(</a:t>
            </a:r>
            <a:r>
              <a:rPr lang="ru-RU" sz="2000" b="1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Бунеевы</a:t>
            </a:r>
            <a:r>
              <a:rPr lang="ru-RU" sz="20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, технология продуктивного чтения)</a:t>
            </a:r>
            <a:endParaRPr lang="ru-RU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027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8449" y="116632"/>
            <a:ext cx="625017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mo" pitchFamily="34" charset="0"/>
                <a:ea typeface="Arimo" pitchFamily="34" charset="0"/>
                <a:cs typeface="Arimo" pitchFamily="34" charset="0"/>
              </a:rPr>
              <a:t>Виды текстовой </a:t>
            </a:r>
            <a:r>
              <a:rPr lang="ru-RU" sz="32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информации</a:t>
            </a:r>
          </a:p>
          <a:p>
            <a:pPr algn="ctr"/>
            <a:r>
              <a:rPr lang="ru-RU" sz="2000" b="1" dirty="0">
                <a:latin typeface="Arimo" pitchFamily="34" charset="0"/>
                <a:ea typeface="Arimo" pitchFamily="34" charset="0"/>
                <a:cs typeface="Arimo" pitchFamily="34" charset="0"/>
              </a:rPr>
              <a:t>(Гальперин И.Р.)</a:t>
            </a:r>
            <a:endParaRPr lang="ru-RU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10679"/>
            <a:ext cx="288032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Содержательно-</a:t>
            </a:r>
          </a:p>
          <a:p>
            <a:pPr algn="ctr"/>
            <a:r>
              <a:rPr 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фактуальная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pPr algn="ctr"/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информация 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132856"/>
            <a:ext cx="2880320" cy="286232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факты, события, процессы, происходящие, происходив­шие, </a:t>
            </a:r>
            <a:r>
              <a:rPr 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которые будут происходить </a:t>
            </a:r>
            <a:endParaRPr lang="ru-RU" sz="2000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/>
            <a:r>
              <a:rPr 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в </a:t>
            </a:r>
            <a:r>
              <a:rPr 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окружающем </a:t>
            </a:r>
            <a:r>
              <a:rPr 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мире, </a:t>
            </a:r>
            <a:r>
              <a:rPr 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действительном </a:t>
            </a:r>
            <a:r>
              <a:rPr 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или воображаемом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010679"/>
            <a:ext cx="2880320" cy="101566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Содержательно-</a:t>
            </a:r>
          </a:p>
          <a:p>
            <a:pPr algn="ctr"/>
            <a:r>
              <a:rPr 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концептуальная </a:t>
            </a:r>
          </a:p>
          <a:p>
            <a:pPr algn="ctr"/>
            <a:r>
              <a:rPr lang="ru-RU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информация </a:t>
            </a:r>
            <a:endParaRPr lang="ru-RU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2141348"/>
            <a:ext cx="3168352" cy="461664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индивидуально-авторское понимание отношений между явлениями</a:t>
            </a:r>
            <a:r>
              <a:rPr lang="ru-RU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понимание их причинно-следственных связей, их значимости в социальной, экономической, поли­тической, культурной жизни </a:t>
            </a:r>
            <a:r>
              <a:rPr lang="ru-RU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народа. Извлекается </a:t>
            </a:r>
            <a:r>
              <a:rPr lang="ru-RU" sz="1400" dirty="0">
                <a:latin typeface="Arimo" pitchFamily="34" charset="0"/>
                <a:ea typeface="Arimo" pitchFamily="34" charset="0"/>
                <a:cs typeface="Arimo" pitchFamily="34" charset="0"/>
              </a:rPr>
              <a:t>из всего произведения и представляет собой творческое переосмысление указан­ных отношений, фактов, событий, процессов, происходящих в обществе и представленных писателем в созданном им воображаемом мире. Она дает возможность, и даже настоятельно требует, разных толкований. Преимущественно категория текстов </a:t>
            </a:r>
            <a:r>
              <a:rPr lang="ru-RU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художественных//</a:t>
            </a:r>
            <a:r>
              <a:rPr lang="ru-RU" sz="1400" i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публицистических</a:t>
            </a:r>
            <a:r>
              <a:rPr lang="ru-RU" sz="1200" i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.</a:t>
            </a:r>
            <a:endParaRPr lang="ru-RU" sz="1200" i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010678"/>
            <a:ext cx="288032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mo" pitchFamily="34" charset="0"/>
                <a:ea typeface="Arimo" pitchFamily="34" charset="0"/>
                <a:cs typeface="Arimo" pitchFamily="34" charset="0"/>
              </a:rPr>
              <a:t>Содержательно-подтекстовая информация </a:t>
            </a:r>
          </a:p>
        </p:txBody>
      </p:sp>
    </p:spTree>
    <p:extLst>
      <p:ext uri="{BB962C8B-B14F-4D97-AF65-F5344CB8AC3E}">
        <p14:creationId xmlns="" xmlns:p14="http://schemas.microsoft.com/office/powerpoint/2010/main" val="22364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548680"/>
            <a:ext cx="61925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Откуда берутся цели чтения на уроке?</a:t>
            </a:r>
            <a:endParaRPr lang="ru-RU" sz="26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4339" name="AutoShape 3" descr="Продуктивное чтение  –  это умение вычитывать все виды текстовой информации Фактуальная  ( о чем в тексте сообщается в явном виде) Концептуальная (основная идея текста, его главные смыслы) Подтекстовая (о чем в тексте сообщается в неявном виде, читается «между строк»)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1" name="AutoShape 5" descr="Продуктивное чтение  –  это умение вычитывать все виды текстовой информации Фактуальная  ( о чем в тексте сообщается в явном виде) Концептуальная (основная идея текста, его главные смыслы) Подтекстовая (о чем в тексте сообщается в неявном виде, читается «между строк») "/>
          <p:cNvSpPr>
            <a:spLocks noChangeAspect="1" noChangeArrowheads="1"/>
          </p:cNvSpPr>
          <p:nvPr/>
        </p:nvSpPr>
        <p:spPr bwMode="auto">
          <a:xfrm>
            <a:off x="755576" y="26064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C:\Documents and Settings\Пользователь\Рабочий стол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92896"/>
            <a:ext cx="5240130" cy="3930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0648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понимать смысл основных терминов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816387"/>
            <a:ext cx="806489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распознавать проблемы, которые можно решить при помощи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____________методов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; анализировать отдельные этапы проведения исследований и интерпретировать результаты наблюдений и опытов;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44824"/>
            <a:ext cx="813690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ставить опыты по исследованию __________ явлений или _______ свойств тел без использования прямых измерений; при этом формулировать проблему/задачу учебного эксперимента; собирать установку из предложенного оборудования; проводить опыт и формулировать выводы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01008"/>
            <a:ext cx="8064896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понимать роль эксперимента в получении научной информации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77072"/>
            <a:ext cx="80648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проводить прямые измерения величин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653136"/>
            <a:ext cx="80648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проводить исследование зависимостей величин 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229200"/>
            <a:ext cx="80648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анализировать ситуации практико-ориентированного характера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0648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понимать смысл основных физических терминов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816387"/>
            <a:ext cx="806489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mo" pitchFamily="34" charset="0"/>
                <a:ea typeface="Arimo" pitchFamily="34" charset="0"/>
                <a:cs typeface="Arimo" pitchFamily="34" charset="0"/>
              </a:rPr>
              <a:t>распознавать проблемы, которые можно решить при помощи физических методов; анализировать отдельные этапы проведения исследований и интерпретировать результаты наблюдений и опытов;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44824"/>
            <a:ext cx="8136904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ставить опыты по исследованию физических явлений или физических свойств тел без использования прямых измерений; при этом формулировать проблему/задачу учебного эксперимента; собирать установку из предложенного оборудования; проводить опыт и формулировать выводы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501008"/>
            <a:ext cx="7992888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понимать роль эксперимента в получении научной информации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005064"/>
            <a:ext cx="79928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проводить прямые измерения физических величин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81128"/>
            <a:ext cx="799288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проводить исследование зависимостей физических величин 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5157192"/>
            <a:ext cx="799288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анализировать ситуации практико-ориентированного характера</a:t>
            </a:r>
          </a:p>
          <a:p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Этапы работы с текстом на уроке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844824"/>
            <a:ext cx="4474840" cy="4525963"/>
          </a:xfrm>
        </p:spPr>
        <p:txBody>
          <a:bodyPr/>
          <a:lstStyle/>
          <a:p>
            <a:r>
              <a:rPr 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предтекстовый</a:t>
            </a:r>
            <a:endParaRPr lang="ru-RU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>
              <a:buNone/>
            </a:pPr>
            <a:endParaRPr lang="ru-RU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текстовый</a:t>
            </a:r>
          </a:p>
          <a:p>
            <a:pPr>
              <a:buNone/>
            </a:pPr>
            <a:endParaRPr lang="ru-RU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r>
              <a:rPr 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послетекстовый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Этапы работы с текстом на уроке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8092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предтекстовый</a:t>
            </a:r>
            <a:endParaRPr lang="ru-RU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None/>
            </a:pPr>
            <a:endParaRPr lang="ru-RU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Овладение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различными структурными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материалами;</a:t>
            </a:r>
            <a:endParaRPr lang="ru-RU" i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Упражнения </a:t>
            </a:r>
            <a:r>
              <a:rPr lang="ru-RU" i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на прогнозирование содержания читаемого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Этапы работы с текстом на уроке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текстовый</a:t>
            </a:r>
          </a:p>
          <a:p>
            <a:pPr algn="ctr">
              <a:buNone/>
            </a:pPr>
            <a:endParaRPr lang="ru-RU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Использование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различных приёмов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поиска, понимания, интерпретации и преобразования, а также оценки информации</a:t>
            </a:r>
          </a:p>
          <a:p>
            <a:pPr>
              <a:buNone/>
            </a:pPr>
            <a:endParaRPr lang="ru-RU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Этапы работы с текстом на уроке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064896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>
                <a:latin typeface="Arimo" pitchFamily="34" charset="0"/>
                <a:ea typeface="Arimo" pitchFamily="34" charset="0"/>
                <a:cs typeface="Arimo" pitchFamily="34" charset="0"/>
              </a:rPr>
              <a:t>послетекстовый</a:t>
            </a:r>
            <a:endParaRPr lang="ru-RU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None/>
            </a:pPr>
            <a:endParaRPr lang="ru-RU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Оценка основных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элементов содержания </a:t>
            </a: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текста, </a:t>
            </a:r>
          </a:p>
          <a:p>
            <a:pPr algn="ctr">
              <a:buNone/>
            </a:pP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Характеристика (применение) информации текста, </a:t>
            </a:r>
          </a:p>
          <a:p>
            <a:pPr algn="ctr">
              <a:buNone/>
            </a:pP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«Выход в речь»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otes_14218417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9694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207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0" y="532978"/>
            <a:ext cx="9144000" cy="334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</a:t>
            </a:r>
            <a:r>
              <a:rPr lang="ru-RU" sz="2400" b="1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предтекстовое</a:t>
            </a:r>
            <a:endParaRPr lang="ru-RU" sz="2400" b="1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«Глоссарий» (словарь узкоспециализированных терминов)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Мы с Вами будем  читать текст о </a:t>
            </a:r>
            <a:r>
              <a:rPr lang="ru-RU" sz="24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….. </a:t>
            </a:r>
            <a:endParaRPr lang="ru-RU" sz="24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Посмотрите на список слов и отметьте те,</a:t>
            </a:r>
          </a:p>
          <a:p>
            <a:pPr algn="ctr" eaLnBrk="0" hangingPunct="0">
              <a:lnSpc>
                <a:spcPct val="150000"/>
              </a:lnSpc>
            </a:pPr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которые будут использоваться в тексте.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2627313" y="260350"/>
            <a:ext cx="378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</a:t>
            </a:r>
            <a:r>
              <a:rPr lang="ru-RU" sz="2400" b="1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предтекстовое</a:t>
            </a:r>
            <a:endParaRPr lang="ru-RU" sz="2400" b="1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575486" y="739686"/>
            <a:ext cx="82105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«Ориентиры предвосхищения» (антиципация)</a:t>
            </a:r>
          </a:p>
          <a:p>
            <a:pPr algn="ctr"/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 Прочитайте суждения  и отметьте те, </a:t>
            </a:r>
          </a:p>
          <a:p>
            <a:pPr algn="ctr"/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 которыми вы согласны</a:t>
            </a:r>
            <a:r>
              <a:rPr lang="ru-RU" sz="20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</p:txBody>
      </p:sp>
      <p:graphicFrame>
        <p:nvGraphicFramePr>
          <p:cNvPr id="30883" name="Group 163"/>
          <p:cNvGraphicFramePr>
            <a:graphicFrameLocks noGrp="1"/>
          </p:cNvGraphicFramePr>
          <p:nvPr/>
        </p:nvGraphicFramePr>
        <p:xfrm>
          <a:off x="755576" y="1981200"/>
          <a:ext cx="7416626" cy="4876800"/>
        </p:xfrm>
        <a:graphic>
          <a:graphicData uri="http://schemas.openxmlformats.org/drawingml/2006/table">
            <a:tbl>
              <a:tblPr/>
              <a:tblGrid>
                <a:gridCol w="1539764"/>
                <a:gridCol w="4302367"/>
                <a:gridCol w="1574495"/>
              </a:tblGrid>
              <a:tr h="530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чтения текста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Суждения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чтения текста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3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спортивном снаряде -  коне выполняют упражнения с лентами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2627313" y="260350"/>
            <a:ext cx="378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</a:t>
            </a:r>
            <a:r>
              <a:rPr lang="ru-RU" sz="2400" b="1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предтекстовое</a:t>
            </a:r>
            <a:endParaRPr lang="ru-RU" sz="2400" b="1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580421" y="1380341"/>
            <a:ext cx="80958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Прием «Рассечение вопроса»</a:t>
            </a:r>
          </a:p>
          <a:p>
            <a:pPr algn="ctr"/>
            <a:endParaRPr lang="ru-RU" sz="3600" dirty="0">
              <a:solidFill>
                <a:srgbClr val="000066"/>
              </a:solidFill>
            </a:endParaRPr>
          </a:p>
          <a:p>
            <a:pPr algn="ctr"/>
            <a:r>
              <a:rPr lang="ru-RU" sz="3600" dirty="0">
                <a:solidFill>
                  <a:srgbClr val="000066"/>
                </a:solidFill>
              </a:rPr>
              <a:t>Пример задания. </a:t>
            </a:r>
          </a:p>
          <a:p>
            <a:pPr algn="ctr"/>
            <a:r>
              <a:rPr lang="ru-RU" sz="3600" dirty="0">
                <a:solidFill>
                  <a:srgbClr val="000066"/>
                </a:solidFill>
              </a:rPr>
              <a:t>Прочитайте заглавие  текста,  </a:t>
            </a:r>
          </a:p>
          <a:p>
            <a:pPr algn="ctr"/>
            <a:r>
              <a:rPr lang="ru-RU" sz="3600" dirty="0">
                <a:solidFill>
                  <a:srgbClr val="000066"/>
                </a:solidFill>
              </a:rPr>
              <a:t>задайте вопросы, </a:t>
            </a:r>
          </a:p>
          <a:p>
            <a:pPr algn="ctr"/>
            <a:r>
              <a:rPr lang="ru-RU" sz="3600" dirty="0">
                <a:solidFill>
                  <a:srgbClr val="000066"/>
                </a:solidFill>
              </a:rPr>
              <a:t>с помощью которых можно догадаться, </a:t>
            </a:r>
          </a:p>
          <a:p>
            <a:pPr algn="ctr"/>
            <a:r>
              <a:rPr lang="ru-RU" sz="3600" dirty="0">
                <a:solidFill>
                  <a:srgbClr val="000066"/>
                </a:solidFill>
              </a:rPr>
              <a:t>о чем пойдёт речь в тексте.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2627313" y="260350"/>
            <a:ext cx="378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предтекстовое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2204864"/>
            <a:ext cx="90900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Прием «Прогнозирование  по иллюстрации»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</a:rPr>
              <a:t>Пример задания. Рассмотрите иллюстрации к тексту,</a:t>
            </a:r>
          </a:p>
          <a:p>
            <a:pPr algn="ctr"/>
            <a:r>
              <a:rPr lang="ru-RU" sz="2800" dirty="0">
                <a:solidFill>
                  <a:srgbClr val="000066"/>
                </a:solidFill>
              </a:rPr>
              <a:t> предположите, о чем пойдет речь в тексте.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2627313" y="260350"/>
            <a:ext cx="378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</a:t>
            </a:r>
            <a:r>
              <a:rPr lang="ru-RU" sz="2400" b="1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предтекстовое</a:t>
            </a:r>
            <a:endParaRPr lang="ru-RU" sz="2400" b="1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1" y="1712625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«Соревнуемся с автором</a:t>
            </a:r>
            <a:r>
              <a:rPr lang="ru-RU" sz="32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»</a:t>
            </a:r>
          </a:p>
          <a:p>
            <a:pPr indent="449263" algn="ctr"/>
            <a:endParaRPr lang="ru-RU" sz="32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задания: Сегодня мы будем читать текст </a:t>
            </a:r>
            <a:r>
              <a:rPr lang="ru-RU" sz="32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 ……, </a:t>
            </a:r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если бы вы были автором текста,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 чем бы составили текст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для учебника </a:t>
            </a:r>
            <a:r>
              <a:rPr lang="ru-RU" sz="32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«……..». </a:t>
            </a:r>
            <a:endParaRPr lang="ru-RU" sz="32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2806825" y="260648"/>
            <a:ext cx="3786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предтекстовое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79512" y="1196171"/>
            <a:ext cx="87803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28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«Батарея вопросов»</a:t>
            </a:r>
          </a:p>
          <a:p>
            <a:pPr indent="449263" algn="ctr"/>
            <a:r>
              <a:rPr lang="ru-RU" sz="28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</a:t>
            </a:r>
          </a:p>
          <a:p>
            <a:pPr indent="449263" algn="ctr"/>
            <a:r>
              <a:rPr lang="ru-RU" sz="28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Перед вами первое предложение текста, </a:t>
            </a:r>
          </a:p>
          <a:p>
            <a:pPr indent="449263" algn="ctr"/>
            <a:r>
              <a:rPr lang="ru-RU" sz="28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который мы будем читать и изучать: </a:t>
            </a:r>
          </a:p>
          <a:p>
            <a:pPr indent="449263" algn="ctr"/>
            <a:endParaRPr lang="ru-RU" sz="28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indent="449263" algn="ctr"/>
            <a:r>
              <a:rPr lang="ru-RU" sz="28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«………..».</a:t>
            </a:r>
            <a:endParaRPr lang="ru-RU" sz="28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indent="449263" algn="ctr"/>
            <a:r>
              <a:rPr lang="ru-RU" sz="28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pPr indent="449263" algn="ctr"/>
            <a:r>
              <a:rPr lang="ru-RU" sz="28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Составьте вопросы, на которые, на ваш взгляд, </a:t>
            </a:r>
          </a:p>
          <a:p>
            <a:pPr indent="449263" algn="ctr"/>
            <a:r>
              <a:rPr lang="ru-RU" sz="28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можно будет найти ответы далее в тексте.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3419475" y="33337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текстовое </a:t>
            </a:r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51520" y="1298957"/>
            <a:ext cx="86409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«Чтение вслух (попеременное чтение)»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Прочитайте текст по абзацам.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Задача  читающего- читать с пониманием</a:t>
            </a:r>
            <a:r>
              <a:rPr lang="ru-RU" sz="32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, </a:t>
            </a:r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задача  слушающего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- задавать вопросы, чтобы понять,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осознает ли содержание текста читающий.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2771800" y="260648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Задание текстовое 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6038" y="1831846"/>
            <a:ext cx="89184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«Чтение про себя с вопросами»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Прочитайте текст, напротив каждого </a:t>
            </a:r>
            <a:r>
              <a:rPr lang="ru-RU" sz="32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абзаца  </a:t>
            </a:r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запишите вопросы,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 которые можно ответить,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опираясь на содержание.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3275856" y="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Задание текстовое 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457826"/>
            <a:ext cx="87137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200" b="1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</a:t>
            </a:r>
            <a:r>
              <a:rPr lang="ru-RU" sz="2200" b="1" dirty="0" err="1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Инсерт</a:t>
            </a:r>
            <a:r>
              <a:rPr lang="ru-RU" sz="2200" b="1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»</a:t>
            </a:r>
          </a:p>
          <a:p>
            <a:pPr indent="449263" algn="ctr" eaLnBrk="0" hangingPunct="0"/>
            <a:r>
              <a:rPr lang="ru-RU" sz="2200" b="1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Прочитайте текст, чтобы проверить</a:t>
            </a:r>
          </a:p>
          <a:p>
            <a:pPr indent="449263" algn="ctr" eaLnBrk="0" hangingPunct="0"/>
            <a:r>
              <a:rPr lang="ru-RU" sz="2200" b="1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насколько вы его поняли,  последовательно заполните</a:t>
            </a:r>
          </a:p>
          <a:p>
            <a:pPr indent="449263" algn="ctr" eaLnBrk="0" hangingPunct="0"/>
            <a:r>
              <a:rPr lang="ru-RU" sz="2200" b="1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по его содержанию предложенную таблицу </a:t>
            </a:r>
            <a:endParaRPr lang="ru-RU" sz="2200" b="1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aphicFrame>
        <p:nvGraphicFramePr>
          <p:cNvPr id="38943" name="Group 31"/>
          <p:cNvGraphicFramePr>
            <a:graphicFrameLocks noGrp="1"/>
          </p:cNvGraphicFramePr>
          <p:nvPr/>
        </p:nvGraphicFramePr>
        <p:xfrm>
          <a:off x="1116013" y="1989138"/>
          <a:ext cx="7488237" cy="1066800"/>
        </p:xfrm>
        <a:graphic>
          <a:graphicData uri="http://schemas.openxmlformats.org/drawingml/2006/table">
            <a:tbl>
              <a:tblPr/>
              <a:tblGrid>
                <a:gridCol w="1609725"/>
                <a:gridCol w="1609725"/>
                <a:gridCol w="1892300"/>
                <a:gridCol w="2376487"/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то, что я читаю, соответствует моим знаниям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то, что я читаю, противоречит моим знаниям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то, что я читаю, является для меня новым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то, что я читаю, непонятно, я хочу получить более подробные сведения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43" name="Rectangle 32"/>
          <p:cNvSpPr>
            <a:spLocks noChangeArrowheads="1"/>
          </p:cNvSpPr>
          <p:nvPr/>
        </p:nvSpPr>
        <p:spPr bwMode="auto">
          <a:xfrm>
            <a:off x="2441575" y="3444875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</a:rPr>
              <a:t>I – interactive: интерактивная</a:t>
            </a: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N – noting: знаковая</a:t>
            </a: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S – system: система для</a:t>
            </a: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E – effective: эффективного</a:t>
            </a: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R – reading: чтения и</a:t>
            </a: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T – thinking: размышления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3131840" y="18864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</a:rPr>
              <a:t>Задание текстовое 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23528" y="940079"/>
            <a:ext cx="8424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2400" dirty="0">
                <a:solidFill>
                  <a:srgbClr val="000066"/>
                </a:solidFill>
              </a:rPr>
              <a:t>Прием «Древо вопросов»</a:t>
            </a:r>
          </a:p>
          <a:p>
            <a:pPr indent="449263" algn="ctr"/>
            <a:endParaRPr lang="ru-RU" sz="2400" dirty="0">
              <a:solidFill>
                <a:srgbClr val="000066"/>
              </a:solidFill>
            </a:endParaRPr>
          </a:p>
          <a:p>
            <a:pPr indent="449263" algn="ctr"/>
            <a:r>
              <a:rPr lang="ru-RU" sz="2400" dirty="0">
                <a:solidFill>
                  <a:srgbClr val="000066"/>
                </a:solidFill>
              </a:rPr>
              <a:t>Пример задания. </a:t>
            </a:r>
          </a:p>
          <a:p>
            <a:pPr indent="449263" algn="ctr"/>
            <a:r>
              <a:rPr lang="ru-RU" sz="2400" dirty="0">
                <a:solidFill>
                  <a:srgbClr val="000066"/>
                </a:solidFill>
              </a:rPr>
              <a:t>Прочитайте текст и сформулируйте вопросы </a:t>
            </a:r>
          </a:p>
          <a:p>
            <a:pPr indent="449263" algn="ctr"/>
            <a:endParaRPr lang="ru-RU" sz="2400" dirty="0">
              <a:solidFill>
                <a:srgbClr val="000066"/>
              </a:solidFill>
            </a:endParaRPr>
          </a:p>
          <a:p>
            <a:pPr indent="449263" algn="ctr"/>
            <a:r>
              <a:rPr lang="ru-RU" sz="2400" dirty="0">
                <a:solidFill>
                  <a:srgbClr val="000066"/>
                </a:solidFill>
              </a:rPr>
              <a:t>— Вопросы кроны/поверхностные (простые) вопросы – кто,</a:t>
            </a:r>
          </a:p>
          <a:p>
            <a:pPr indent="449263" algn="ctr"/>
            <a:r>
              <a:rPr lang="ru-RU" sz="2400" dirty="0">
                <a:solidFill>
                  <a:srgbClr val="000066"/>
                </a:solidFill>
              </a:rPr>
              <a:t>— Вопросы ствола/подводные вопросы </a:t>
            </a:r>
            <a:endParaRPr lang="ru-RU" sz="2400" dirty="0" smtClean="0">
              <a:solidFill>
                <a:srgbClr val="000066"/>
              </a:solidFill>
            </a:endParaRPr>
          </a:p>
          <a:p>
            <a:pPr indent="449263" algn="ctr"/>
            <a:r>
              <a:rPr lang="ru-RU" sz="2400" dirty="0" smtClean="0">
                <a:solidFill>
                  <a:srgbClr val="000066"/>
                </a:solidFill>
              </a:rPr>
              <a:t>– </a:t>
            </a:r>
            <a:r>
              <a:rPr lang="ru-RU" sz="2400" dirty="0">
                <a:solidFill>
                  <a:srgbClr val="000066"/>
                </a:solidFill>
              </a:rPr>
              <a:t>почему; как…?</a:t>
            </a:r>
          </a:p>
          <a:p>
            <a:pPr indent="449263" algn="ctr"/>
            <a:r>
              <a:rPr lang="ru-RU" sz="2400" dirty="0">
                <a:solidFill>
                  <a:srgbClr val="000066"/>
                </a:solidFill>
              </a:rPr>
              <a:t>— Корневые вопросы/глубинные </a:t>
            </a:r>
            <a:endParaRPr lang="ru-RU" sz="2400" dirty="0" smtClean="0">
              <a:solidFill>
                <a:srgbClr val="000066"/>
              </a:solidFill>
            </a:endParaRPr>
          </a:p>
          <a:p>
            <a:pPr indent="449263" algn="ctr"/>
            <a:r>
              <a:rPr lang="ru-RU" sz="2400" dirty="0" smtClean="0">
                <a:solidFill>
                  <a:srgbClr val="000066"/>
                </a:solidFill>
              </a:rPr>
              <a:t>– </a:t>
            </a:r>
            <a:r>
              <a:rPr lang="ru-RU" sz="2400" dirty="0">
                <a:solidFill>
                  <a:srgbClr val="000066"/>
                </a:solidFill>
              </a:rPr>
              <a:t>если бы я, то…</a:t>
            </a:r>
          </a:p>
          <a:p>
            <a:pPr indent="449263" algn="ctr" eaLnBrk="0" hangingPunct="0"/>
            <a:endParaRPr lang="ru-RU" sz="2400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-7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99" y="476672"/>
            <a:ext cx="7680853" cy="576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7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2663502" y="188640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</a:t>
            </a:r>
            <a:r>
              <a:rPr lang="ru-RU" sz="2400" b="1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послетекстовое</a:t>
            </a:r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51520" y="1340768"/>
            <a:ext cx="85689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</a:t>
            </a:r>
            <a:r>
              <a:rPr lang="ru-RU" sz="32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«</a:t>
            </a:r>
            <a:r>
              <a:rPr lang="ru-RU" sz="3200" dirty="0" err="1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Мозайка</a:t>
            </a:r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»</a:t>
            </a:r>
          </a:p>
          <a:p>
            <a:pPr indent="449263" algn="ctr"/>
            <a:endParaRPr lang="ru-RU" sz="32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Прочитайте фрагмент текста.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Перескажите его своим одноклассникам,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обменяйтесь информацией. </a:t>
            </a:r>
          </a:p>
          <a:p>
            <a:pPr indent="449263" algn="ctr" eaLnBrk="0" hangingPunct="0"/>
            <a:endParaRPr lang="ru-RU" sz="32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2483768" y="188640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</a:t>
            </a:r>
            <a:r>
              <a:rPr lang="ru-RU" sz="2400" b="1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послетекстовое</a:t>
            </a:r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1004382"/>
            <a:ext cx="9019111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 «Дневник исследователя» </a:t>
            </a:r>
            <a:endParaRPr lang="ru-RU" sz="1400" b="1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Заполните предложенную ниже таблицу, </a:t>
            </a:r>
            <a:r>
              <a:rPr lang="ru-RU" sz="2400" b="1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опираясь </a:t>
            </a:r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 содержание прочитанного вами текста.</a:t>
            </a:r>
            <a:r>
              <a:rPr lang="ru-RU" sz="16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endParaRPr lang="ru-RU" sz="9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algn="ctr" eaLnBrk="0" hangingPunct="0"/>
            <a:endParaRPr lang="ru-RU" sz="20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aphicFrame>
        <p:nvGraphicFramePr>
          <p:cNvPr id="48166" name="Group 38"/>
          <p:cNvGraphicFramePr>
            <a:graphicFrameLocks noGrp="1"/>
          </p:cNvGraphicFramePr>
          <p:nvPr/>
        </p:nvGraphicFramePr>
        <p:xfrm>
          <a:off x="323850" y="2997200"/>
          <a:ext cx="8640763" cy="1767840"/>
        </p:xfrm>
        <a:graphic>
          <a:graphicData uri="http://schemas.openxmlformats.org/drawingml/2006/table">
            <a:tbl>
              <a:tblPr/>
              <a:tblGrid>
                <a:gridCol w="4638675"/>
                <a:gridCol w="400208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мне было  известно по данной теме?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нового я узнал из текста?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14" name="Rectangle 31"/>
          <p:cNvSpPr>
            <a:spLocks noChangeArrowheads="1"/>
          </p:cNvSpPr>
          <p:nvPr/>
        </p:nvSpPr>
        <p:spPr bwMode="auto">
          <a:xfrm>
            <a:off x="0" y="4341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2339975" y="188913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послетекстовое 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206624" y="754058"/>
            <a:ext cx="86664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 algn="ctr"/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</a:t>
            </a:r>
            <a:r>
              <a:rPr lang="ru-RU" sz="2400" b="1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Двухчастный</a:t>
            </a:r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дневник»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              	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Заполните предложенную ниже таблицу,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опираясь на содержание прочитанного вами текста.</a:t>
            </a:r>
          </a:p>
        </p:txBody>
      </p:sp>
      <p:graphicFrame>
        <p:nvGraphicFramePr>
          <p:cNvPr id="43047" name="Group 39"/>
          <p:cNvGraphicFramePr>
            <a:graphicFrameLocks noGrp="1"/>
          </p:cNvGraphicFramePr>
          <p:nvPr/>
        </p:nvGraphicFramePr>
        <p:xfrm>
          <a:off x="539552" y="3068960"/>
          <a:ext cx="7775575" cy="2743200"/>
        </p:xfrm>
        <a:graphic>
          <a:graphicData uri="http://schemas.openxmlformats.org/drawingml/2006/table">
            <a:tbl>
              <a:tblPr/>
              <a:tblGrid>
                <a:gridCol w="3671887"/>
                <a:gridCol w="4103688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Цитата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Комментарий (почему эта цитата привлекла мое внимание)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38" name="Rectangle 31"/>
          <p:cNvSpPr>
            <a:spLocks noChangeArrowheads="1"/>
          </p:cNvSpPr>
          <p:nvPr/>
        </p:nvSpPr>
        <p:spPr bwMode="auto">
          <a:xfrm>
            <a:off x="-585788" y="43592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2627784" y="188640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послетекстовое 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0" y="61526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28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«Трехчастный дневник»</a:t>
            </a:r>
          </a:p>
          <a:p>
            <a:pPr indent="449263" algn="ctr" eaLnBrk="0" hangingPunct="0"/>
            <a:r>
              <a:rPr lang="ru-RU" sz="28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 Заполните предложенную ниже </a:t>
            </a:r>
            <a:r>
              <a:rPr lang="ru-RU" sz="2800" b="1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таблицу, опираясь </a:t>
            </a:r>
            <a:r>
              <a:rPr lang="ru-RU" sz="28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на содержание прочитанного вами текста.</a:t>
            </a:r>
          </a:p>
        </p:txBody>
      </p:sp>
      <p:graphicFrame>
        <p:nvGraphicFramePr>
          <p:cNvPr id="44082" name="Group 50"/>
          <p:cNvGraphicFramePr>
            <a:graphicFrameLocks noGrp="1"/>
          </p:cNvGraphicFramePr>
          <p:nvPr/>
        </p:nvGraphicFramePr>
        <p:xfrm>
          <a:off x="827559" y="2636565"/>
          <a:ext cx="7993063" cy="2133600"/>
        </p:xfrm>
        <a:graphic>
          <a:graphicData uri="http://schemas.openxmlformats.org/drawingml/2006/table">
            <a:tbl>
              <a:tblPr/>
              <a:tblGrid>
                <a:gridCol w="2232025"/>
                <a:gridCol w="3979863"/>
                <a:gridCol w="1781175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Цитата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Комментарий (почему эта цитата привлекла мое внимание)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к учителю 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5" name="Rectangle 43"/>
          <p:cNvSpPr>
            <a:spLocks noChangeArrowheads="1"/>
          </p:cNvSpPr>
          <p:nvPr/>
        </p:nvSpPr>
        <p:spPr bwMode="auto">
          <a:xfrm>
            <a:off x="-585788" y="43735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2627784" y="188640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послетекстовое </a:t>
            </a: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20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 «</a:t>
            </a:r>
            <a:r>
              <a:rPr lang="ru-RU" sz="2000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Денотатный</a:t>
            </a:r>
            <a:r>
              <a:rPr lang="ru-RU" sz="20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граф» [от лат. </a:t>
            </a:r>
            <a:r>
              <a:rPr lang="ru-RU" sz="2000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denoto</a:t>
            </a:r>
            <a:r>
              <a:rPr lang="ru-RU" sz="20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— обозначаю и греч. — </a:t>
            </a:r>
            <a:r>
              <a:rPr lang="ru-RU" sz="20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пишу]. Пример </a:t>
            </a:r>
            <a:r>
              <a:rPr lang="ru-RU" sz="20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задания. Выберите  и выпишите ключевое слово   из текста. </a:t>
            </a:r>
          </a:p>
          <a:p>
            <a:pPr indent="449263" algn="ctr"/>
            <a:r>
              <a:rPr lang="ru-RU" sz="20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Подберите глаголы, которые  будут  связывать ключевое слово и его признаки.  </a:t>
            </a:r>
          </a:p>
        </p:txBody>
      </p:sp>
      <p:sp>
        <p:nvSpPr>
          <p:cNvPr id="28675" name="Rectangle 20"/>
          <p:cNvSpPr>
            <a:spLocks noChangeArrowheads="1"/>
          </p:cNvSpPr>
          <p:nvPr/>
        </p:nvSpPr>
        <p:spPr bwMode="auto">
          <a:xfrm>
            <a:off x="65088" y="177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49263"/>
            <a:endParaRPr lang="ru-RU">
              <a:latin typeface="Calibri" pitchFamily="34" charset="0"/>
            </a:endParaRPr>
          </a:p>
        </p:txBody>
      </p:sp>
      <p:pic>
        <p:nvPicPr>
          <p:cNvPr id="28676" name="Picture 22"/>
          <p:cNvPicPr>
            <a:picLocks noChangeAspect="1" noChangeArrowheads="1"/>
          </p:cNvPicPr>
          <p:nvPr/>
        </p:nvPicPr>
        <p:blipFill>
          <a:blip r:embed="rId2" cstate="print"/>
          <a:srcRect l="23763" t="28172" r="24724" b="13101"/>
          <a:stretch>
            <a:fillRect/>
          </a:stretch>
        </p:blipFill>
        <p:spPr bwMode="auto">
          <a:xfrm>
            <a:off x="1619449" y="2492623"/>
            <a:ext cx="6408638" cy="41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2339975" y="188913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послетекстовое </a:t>
            </a:r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0" y="76470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«Ромашка </a:t>
            </a:r>
            <a:r>
              <a:rPr lang="ru-RU" sz="2400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Блума</a:t>
            </a:r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»</a:t>
            </a:r>
            <a:endParaRPr lang="ru-RU" sz="14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indent="449263" algn="ctr" eaLnBrk="0" hangingPunct="0"/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На основе прочитанного теста </a:t>
            </a:r>
          </a:p>
          <a:p>
            <a:pPr indent="449263" algn="ctr" eaLnBrk="0" hangingPunct="0"/>
            <a:r>
              <a:rPr lang="ru-RU" sz="24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задайте по одному простому, уточняющему, практическому, интерпретационному, творческому, оценочному вопросу.  </a:t>
            </a:r>
            <a:endParaRPr lang="ru-RU" sz="3200" dirty="0">
              <a:solidFill>
                <a:srgbClr val="000066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graphicFrame>
        <p:nvGraphicFramePr>
          <p:cNvPr id="46166" name="Group 86"/>
          <p:cNvGraphicFramePr>
            <a:graphicFrameLocks noGrp="1"/>
          </p:cNvGraphicFramePr>
          <p:nvPr/>
        </p:nvGraphicFramePr>
        <p:xfrm>
          <a:off x="471488" y="2565400"/>
          <a:ext cx="7777162" cy="3977640"/>
        </p:xfrm>
        <a:graphic>
          <a:graphicData uri="http://schemas.openxmlformats.org/drawingml/2006/table">
            <a:tbl>
              <a:tblPr/>
              <a:tblGrid>
                <a:gridCol w="2982912"/>
                <a:gridCol w="479425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Простые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Кто? Когда? Где? Как?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Уточняющие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Правильно ли я понял..?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Практические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Как можно применить..? Что можно сделать из..?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Интерпретационные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Почему?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Творческие вопросы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Что будет, если..?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Оценочные 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Georgia" pitchFamily="18" charset="0"/>
                          <a:ea typeface="Times New Roman" pitchFamily="18" charset="0"/>
                          <a:cs typeface="Calibri" pitchFamily="34" charset="0"/>
                        </a:rPr>
                        <a:t>Как вы относитесь ? 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2" name="Rectangle 78"/>
          <p:cNvSpPr>
            <a:spLocks noChangeArrowheads="1"/>
          </p:cNvSpPr>
          <p:nvPr/>
        </p:nvSpPr>
        <p:spPr bwMode="auto">
          <a:xfrm>
            <a:off x="-2146300" y="4605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2555776" y="188640"/>
            <a:ext cx="404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Задание </a:t>
            </a:r>
            <a:r>
              <a:rPr lang="ru-RU" sz="2400" b="1" dirty="0" err="1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послетекстовое</a:t>
            </a:r>
            <a:r>
              <a:rPr lang="ru-RU" sz="2400" b="1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1309561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Прием «Компрессия текста»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Пример задания.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Составьте разные виды плана </a:t>
            </a:r>
            <a:r>
              <a:rPr lang="ru-RU" sz="32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текста</a:t>
            </a:r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: цитатный, </a:t>
            </a:r>
          </a:p>
          <a:p>
            <a:pPr indent="449263" algn="ctr"/>
            <a:r>
              <a:rPr lang="ru-RU" sz="3200" dirty="0" smtClean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  </a:t>
            </a:r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помощью  утвердительных предложений, </a:t>
            </a:r>
          </a:p>
          <a:p>
            <a:pPr indent="449263" algn="ctr"/>
            <a:r>
              <a:rPr lang="ru-RU" sz="3200" dirty="0">
                <a:solidFill>
                  <a:srgbClr val="000066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с помощью вопросительных предложений.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-9-e1512162502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01342"/>
            <a:ext cx="7695226" cy="4670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7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460432" cy="39903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Знающий человек </a:t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= </a:t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Грамотный читатель</a:t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ru-RU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?</a:t>
            </a:r>
            <a:endParaRPr lang="ru-RU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.jpg_64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7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3218</Words>
  <Application>Microsoft Office PowerPoint</Application>
  <PresentationFormat>Экран (4:3)</PresentationFormat>
  <Paragraphs>470</Paragraphs>
  <Slides>77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Межпредметные образовательные технологии и методические приемы организации работы с текстом на уроках и во внеурочной деятельности как механизм формирования грамотного читателя</vt:lpstr>
      <vt:lpstr>Кто такой читатель?</vt:lpstr>
      <vt:lpstr>Зачем люди читают?</vt:lpstr>
      <vt:lpstr>Слайд 4</vt:lpstr>
      <vt:lpstr>Слайд 5</vt:lpstr>
      <vt:lpstr>Слайд 6</vt:lpstr>
      <vt:lpstr>Слайд 7</vt:lpstr>
      <vt:lpstr>Знающий человек  =  Грамотный читатель  ?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Стили и типы текстов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САМЫЕ ТРУДНЫЕ ЗАДАНИЯ ДЛЯ РОССИЙСКИХ ШКОЛЬНИКОВ ПО РЕЗУЛЬТАТАМ ТЕСТА PISA</vt:lpstr>
      <vt:lpstr>НАЙТИ И ИЗВЛЕЧЬ ИНФОРМАЦИЮ ИЗ ТЕКСТА </vt:lpstr>
      <vt:lpstr>ИНТЕГРИРОВАТЬ И  ИНТЕРПРЕТИРОВАТЬ СООБЩЕНИЯ  ТЕКСТА </vt:lpstr>
      <vt:lpstr>ОСМЫСЛИТЬ И ОЦЕНИТЬ СООБЩЕНИЯ ТЕКСТА</vt:lpstr>
      <vt:lpstr>НОРМАТИВНЫЕ ПРАВОВЫЕ ДОКУМЕНТЫ, ОПРЕДЕЛЯЮЩИЕ СИСТЕМУ РАБОТЫ С ТЕКСТОМ 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Примеры заданий на извлечение и понимание информации </vt:lpstr>
      <vt:lpstr>Примеры заданий  на интерпретацию и преобразования информации:</vt:lpstr>
      <vt:lpstr>Примеры заданий  на оценку информации</vt:lpstr>
      <vt:lpstr>Смысловое чтение</vt:lpstr>
      <vt:lpstr>Слайд 43</vt:lpstr>
      <vt:lpstr>Слайд 44</vt:lpstr>
      <vt:lpstr>Слайд 45</vt:lpstr>
      <vt:lpstr>СМЫСЛОВОЕ ЧТЕНИЕ 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Этапы работы с текстом на уроке</vt:lpstr>
      <vt:lpstr>Этапы работы с текстом на уроке</vt:lpstr>
      <vt:lpstr>Этапы работы с текстом на уроке</vt:lpstr>
      <vt:lpstr>Этапы работы с текстом на уроке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Angie</cp:lastModifiedBy>
  <cp:revision>83</cp:revision>
  <dcterms:created xsi:type="dcterms:W3CDTF">2018-08-31T08:30:32Z</dcterms:created>
  <dcterms:modified xsi:type="dcterms:W3CDTF">2018-10-28T20:59:47Z</dcterms:modified>
</cp:coreProperties>
</file>