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89" r:id="rId5"/>
    <p:sldId id="259" r:id="rId6"/>
    <p:sldId id="260" r:id="rId7"/>
    <p:sldId id="276" r:id="rId8"/>
    <p:sldId id="261" r:id="rId9"/>
    <p:sldId id="262" r:id="rId10"/>
    <p:sldId id="263" r:id="rId11"/>
    <p:sldId id="291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71" r:id="rId21"/>
    <p:sldId id="285" r:id="rId22"/>
    <p:sldId id="286" r:id="rId23"/>
    <p:sldId id="287" r:id="rId24"/>
    <p:sldId id="288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C52"/>
    <a:srgbClr val="BEF2F8"/>
    <a:srgbClr val="1F2E40"/>
    <a:srgbClr val="26374C"/>
    <a:srgbClr val="3B4F67"/>
    <a:srgbClr val="064C66"/>
    <a:srgbClr val="233346"/>
    <a:srgbClr val="CFFCFD"/>
    <a:srgbClr val="F8C29A"/>
    <a:srgbClr val="05A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408" autoAdjust="0"/>
  </p:normalViewPr>
  <p:slideViewPr>
    <p:cSldViewPr snapToGrid="0">
      <p:cViewPr varScale="1">
        <p:scale>
          <a:sx n="66" d="100"/>
          <a:sy n="66" d="100"/>
        </p:scale>
        <p:origin x="153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4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Возможность заработать деньги</c:v>
                </c:pt>
                <c:pt idx="1">
                  <c:v>Это моя мечта</c:v>
                </c:pt>
                <c:pt idx="2">
                  <c:v>Возможность быть главным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69202581561368"/>
          <c:y val="0.16748132835599111"/>
          <c:w val="0.27341790609507161"/>
          <c:h val="0.779211081725824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Средний бизнес</c:v>
                </c:pt>
                <c:pt idx="1">
                  <c:v>Крупная корпорация</c:v>
                </c:pt>
                <c:pt idx="2">
                  <c:v>Небольшое семейное дело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34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6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6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9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7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3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8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DDF4FF"/>
            </a:gs>
            <a:gs pos="25000">
              <a:srgbClr val="CCE7F8"/>
            </a:gs>
            <a:gs pos="35000">
              <a:srgbClr val="EBFAFB"/>
            </a:gs>
            <a:gs pos="70000">
              <a:srgbClr val="D5F5F8"/>
            </a:gs>
            <a:gs pos="47000">
              <a:srgbClr val="C1F1F7"/>
            </a:gs>
            <a:gs pos="58000">
              <a:srgbClr val="B3F8FB"/>
            </a:gs>
            <a:gs pos="96000">
              <a:srgbClr val="FDE7E9"/>
            </a:gs>
            <a:gs pos="83000">
              <a:srgbClr val="FFF2E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12B6-EF12-4B06-8BA3-49E191389CC1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99CB-9C58-49E5-A8E8-575E7B372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5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2346" y="2393855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46" y="849477"/>
            <a:ext cx="1477227" cy="1471122"/>
          </a:xfrm>
          <a:prstGeom prst="rect">
            <a:avLst/>
          </a:prstGeom>
        </p:spPr>
      </p:pic>
      <p:pic>
        <p:nvPicPr>
          <p:cNvPr id="56" name="Picture 4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05" y="39713"/>
            <a:ext cx="1180028" cy="13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2849495" y="239998"/>
            <a:ext cx="5738181" cy="682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400" b="1" dirty="0" smtClean="0">
                <a:solidFill>
                  <a:srgbClr val="3B4F67"/>
                </a:solidFill>
                <a:effectLst>
                  <a:outerShdw blurRad="88900" dist="88900" dir="1800000" algn="l" rotWithShape="0">
                    <a:srgbClr val="35C2FF">
                      <a:alpha val="40000"/>
                    </a:srgbClr>
                  </a:outerShdw>
                </a:effectLst>
              </a:rPr>
              <a:t>Проект ГРАНИ реализуется при поддержке Министерства просвещения РФ</a:t>
            </a:r>
            <a:endParaRPr lang="ru-RU" altLang="en-US" sz="2400" b="1" dirty="0">
              <a:solidFill>
                <a:srgbClr val="3B4F67"/>
              </a:solidFill>
              <a:effectLst>
                <a:outerShdw blurRad="88900" dist="88900" dir="1800000" algn="l" rotWithShape="0">
                  <a:srgbClr val="35C2FF">
                    <a:alpha val="4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7028" y="1769364"/>
            <a:ext cx="6661351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  <a:bevelB w="69850" h="69850" prst="divot"/>
            </a:sp3d>
          </a:bodyPr>
          <a:lstStyle/>
          <a:p>
            <a:pPr algn="ctr"/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«ГРАНИ»</a:t>
            </a:r>
          </a:p>
          <a:p>
            <a:pPr algn="ctr"/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</a:rPr>
              <a:t>инновационная модель высокотехнологичной образовательной среды как средство развития предпринимательских компетенций</a:t>
            </a:r>
            <a:endParaRPr lang="ru-RU" sz="3600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9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35"/>
            <a:ext cx="91440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Предпринимательские компетенции, которые формируются при </a:t>
            </a:r>
            <a:r>
              <a:rPr lang="ru-RU" sz="2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изучении </a:t>
            </a:r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учебных </a:t>
            </a:r>
            <a:r>
              <a:rPr lang="ru-RU" sz="2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предметов</a:t>
            </a:r>
            <a:endParaRPr lang="ru-RU" sz="28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89561"/>
              </p:ext>
            </p:extLst>
          </p:nvPr>
        </p:nvGraphicFramePr>
        <p:xfrm>
          <a:off x="0" y="1529407"/>
          <a:ext cx="9144000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6876256"/>
              </a:tblGrid>
              <a:tr h="86811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5A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Компетенции, знания и умения,  которые помогут стать будущему предпринимателю, деловому человеку успешнее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5AAAC"/>
                    </a:solidFill>
                  </a:tcPr>
                </a:tc>
              </a:tr>
              <a:tr h="1614614">
                <a:tc>
                  <a:txBody>
                    <a:bodyPr/>
                    <a:lstStyle/>
                    <a:p>
                      <a:pPr algn="just">
                        <a:lnSpc>
                          <a:spcPts val="203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3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понимание исторических процессов и стадий развития общества, знание успешных примеров предпринимательской деятельности, роли государства и частного сектора в развитии экономики, умение побуждать людей к энергичной деятельности, используя примеры из истории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C29A"/>
                    </a:solidFill>
                  </a:tcPr>
                </a:tc>
              </a:tr>
              <a:tr h="2845860">
                <a:tc>
                  <a:txBody>
                    <a:bodyPr/>
                    <a:lstStyle/>
                    <a:p>
                      <a:pPr algn="just">
                        <a:lnSpc>
                          <a:spcPts val="203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3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знание сфер деятельности человека, значения и структуры экономической сферы деятельности в жизни государства и в жизни отдельного человека, общие представления об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экономических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процессах, роли человека в различных процессах, понятие об имидже, этикете, поведение в определенных ситуациях, умение отвечать за сказанное, понимание наличия моральной и социальной ответственности за действия,  умение определять критерии результативности, признание важности конкуренции, овладение искусством переговоров, умение понимать суть проблемы, умение давать оценку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действиям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FCF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3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1141"/>
            <a:ext cx="4409768" cy="282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325" y="0"/>
            <a:ext cx="61626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8195" y="3303639"/>
            <a:ext cx="3581554" cy="309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 descr="https://encrypted-tbn0.gstatic.com/images?q=tbn:ANd9GcTtqtYF-TnGTVYmLXX3yTn8byLrBSVncFP33Yvo62672nEGFx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2922">
            <a:off x="1830878" y="1706145"/>
            <a:ext cx="3724824" cy="2653398"/>
          </a:xfrm>
          <a:prstGeom prst="rect">
            <a:avLst/>
          </a:prstGeom>
          <a:noFill/>
          <a:ln w="57150">
            <a:solidFill>
              <a:srgbClr val="758C3A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98800" cy="2479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Заголовок 1"/>
          <p:cNvSpPr>
            <a:spLocks noGrp="1"/>
          </p:cNvSpPr>
          <p:nvPr>
            <p:ph type="ctrTitle"/>
          </p:nvPr>
        </p:nvSpPr>
        <p:spPr>
          <a:xfrm>
            <a:off x="1711840" y="70452"/>
            <a:ext cx="6024625" cy="16346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Этапы </a:t>
            </a: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формирования предпринимательской компетентности</a:t>
            </a: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>
          <a:xfrm>
            <a:off x="3023418" y="2020529"/>
            <a:ext cx="5737124" cy="4247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233346"/>
                </a:solidFill>
              </a:rPr>
              <a:t>I этап (мотивация) </a:t>
            </a:r>
            <a:r>
              <a:rPr lang="ru-RU" dirty="0" smtClean="0">
                <a:solidFill>
                  <a:srgbClr val="233346"/>
                </a:solidFill>
              </a:rPr>
              <a:t>– осознание целей, содержания предпринимательской деятельности;</a:t>
            </a:r>
          </a:p>
          <a:p>
            <a:pPr algn="just"/>
            <a:r>
              <a:rPr lang="ru-RU" dirty="0" smtClean="0">
                <a:solidFill>
                  <a:srgbClr val="233346"/>
                </a:solidFill>
              </a:rPr>
              <a:t> </a:t>
            </a:r>
            <a:r>
              <a:rPr lang="ru-RU" b="1" dirty="0" smtClean="0">
                <a:solidFill>
                  <a:srgbClr val="233346"/>
                </a:solidFill>
              </a:rPr>
              <a:t>II этап (актуализация) </a:t>
            </a:r>
            <a:r>
              <a:rPr lang="ru-RU" dirty="0" smtClean="0">
                <a:solidFill>
                  <a:srgbClr val="233346"/>
                </a:solidFill>
              </a:rPr>
              <a:t>– определение необходимого опыта деятельности обучающихся в экономической сфере жизни человека;</a:t>
            </a:r>
          </a:p>
          <a:p>
            <a:pPr algn="just"/>
            <a:r>
              <a:rPr lang="ru-RU" dirty="0" smtClean="0">
                <a:solidFill>
                  <a:srgbClr val="233346"/>
                </a:solidFill>
              </a:rPr>
              <a:t> </a:t>
            </a:r>
            <a:r>
              <a:rPr lang="ru-RU" b="1" dirty="0" smtClean="0">
                <a:solidFill>
                  <a:srgbClr val="233346"/>
                </a:solidFill>
              </a:rPr>
              <a:t>III этап (овладение)</a:t>
            </a:r>
            <a:r>
              <a:rPr lang="ru-RU" dirty="0" smtClean="0">
                <a:solidFill>
                  <a:srgbClr val="233346"/>
                </a:solidFill>
              </a:rPr>
              <a:t> – теоретический и практический учебно-информационный блок по вопросам предпринимательской деятельности; </a:t>
            </a:r>
          </a:p>
          <a:p>
            <a:pPr algn="just"/>
            <a:r>
              <a:rPr lang="ru-RU" b="1" dirty="0" smtClean="0">
                <a:solidFill>
                  <a:srgbClr val="233346"/>
                </a:solidFill>
              </a:rPr>
              <a:t>IV этап (самоанализ</a:t>
            </a:r>
            <a:r>
              <a:rPr lang="ru-RU" dirty="0" smtClean="0">
                <a:solidFill>
                  <a:srgbClr val="233346"/>
                </a:solidFill>
              </a:rPr>
              <a:t>) – анализ полученных результатов и соотнесение их с предполагаемыми.</a:t>
            </a:r>
            <a:endParaRPr lang="ru-RU" dirty="0">
              <a:solidFill>
                <a:srgbClr val="233346"/>
              </a:solidFill>
            </a:endParaRPr>
          </a:p>
        </p:txBody>
      </p:sp>
      <p:pic>
        <p:nvPicPr>
          <p:cNvPr id="57" name="Содержимое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622321"/>
            <a:ext cx="2133505" cy="219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743" y="4100052"/>
            <a:ext cx="1573548" cy="237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4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Заголовок 1"/>
          <p:cNvSpPr>
            <a:spLocks noGrp="1"/>
          </p:cNvSpPr>
          <p:nvPr>
            <p:ph type="ctrTitle"/>
          </p:nvPr>
        </p:nvSpPr>
        <p:spPr>
          <a:xfrm>
            <a:off x="1711840" y="70452"/>
            <a:ext cx="6024625" cy="16346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Курс «Основы предпринимательской деятельности» </a:t>
            </a:r>
            <a:endParaRPr lang="ru-RU" sz="36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Содержимое 2"/>
          <p:cNvSpPr txBox="1">
            <a:spLocks/>
          </p:cNvSpPr>
          <p:nvPr/>
        </p:nvSpPr>
        <p:spPr>
          <a:xfrm>
            <a:off x="179882" y="2064774"/>
            <a:ext cx="8742311" cy="4070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изучается на ступени среднего общего образования в 10 классе в общем объеме 34 часа.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курса «Основы предпринимательской деятельности»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сформировать у старшеклассников положительное отношение к предпринимательству;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заложить первоначальные знания о сущности и особенностях предпринимательства, его роли, тенденциях современного развития, структурной основе предпринимательства, принципах формирования и функционирования предприятия;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развивать потребность в инновационной деятельности по производству товаров и услуг.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Заголовок 1"/>
          <p:cNvSpPr>
            <a:spLocks noGrp="1"/>
          </p:cNvSpPr>
          <p:nvPr>
            <p:ph type="ctrTitle"/>
          </p:nvPr>
        </p:nvSpPr>
        <p:spPr>
          <a:xfrm>
            <a:off x="2066461" y="224056"/>
            <a:ext cx="5255421" cy="12103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Задачи </a:t>
            </a: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изучения курса: </a:t>
            </a:r>
          </a:p>
        </p:txBody>
      </p:sp>
      <p:sp>
        <p:nvSpPr>
          <p:cNvPr id="58" name="Содержимое 2"/>
          <p:cNvSpPr txBox="1">
            <a:spLocks/>
          </p:cNvSpPr>
          <p:nvPr/>
        </p:nvSpPr>
        <p:spPr>
          <a:xfrm>
            <a:off x="194872" y="2088481"/>
            <a:ext cx="8737008" cy="3681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dirty="0" smtClean="0">
                <a:solidFill>
                  <a:srgbClr val="26374C"/>
                </a:solidFill>
                <a:latin typeface="Times New Roman" pitchFamily="18" charset="0"/>
                <a:cs typeface="Times New Roman" pitchFamily="18" charset="0"/>
              </a:rPr>
              <a:t>1) усвоение базовых понятий и терминов курса, используемых для описания процессов и явлений, происходящих в сфере предпринимательской деятельности, для интерпретации экономических данных и информации;</a:t>
            </a:r>
          </a:p>
          <a:p>
            <a:pPr algn="just"/>
            <a:r>
              <a:rPr lang="ru-RU" sz="2200" dirty="0" smtClean="0">
                <a:solidFill>
                  <a:srgbClr val="26374C"/>
                </a:solidFill>
                <a:latin typeface="Times New Roman" pitchFamily="18" charset="0"/>
                <a:cs typeface="Times New Roman" pitchFamily="18" charset="0"/>
              </a:rPr>
              <a:t>2)формирование функциональной экономической грамотности, позволяющей анализировать проблемы и происходящие изменения в сфере экономики и предпринимательства, вырабатывать на этой основе аргументированные суждения, умения оценивать возможные последствия принимаемых решений;</a:t>
            </a:r>
          </a:p>
          <a:p>
            <a:pPr algn="just"/>
            <a:r>
              <a:rPr lang="ru-RU" sz="2200" dirty="0" smtClean="0">
                <a:solidFill>
                  <a:srgbClr val="26374C"/>
                </a:solidFill>
                <a:latin typeface="Times New Roman" pitchFamily="18" charset="0"/>
                <a:cs typeface="Times New Roman" pitchFamily="18" charset="0"/>
              </a:rPr>
              <a:t>3) развитие навыков принятия самостоятельных экономически обоснованных решений, овладение основами финансовой грамотности;</a:t>
            </a:r>
          </a:p>
          <a:p>
            <a:pPr algn="just"/>
            <a:endParaRPr lang="ru-RU" sz="2200" dirty="0">
              <a:solidFill>
                <a:srgbClr val="26374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Заголовок 1"/>
          <p:cNvSpPr>
            <a:spLocks noGrp="1"/>
          </p:cNvSpPr>
          <p:nvPr>
            <p:ph type="ctrTitle"/>
          </p:nvPr>
        </p:nvSpPr>
        <p:spPr>
          <a:xfrm>
            <a:off x="2066461" y="224056"/>
            <a:ext cx="5255421" cy="12103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Задачи </a:t>
            </a: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изучения курса: </a:t>
            </a:r>
          </a:p>
        </p:txBody>
      </p:sp>
      <p:sp>
        <p:nvSpPr>
          <p:cNvPr id="58" name="Содержимое 2"/>
          <p:cNvSpPr txBox="1">
            <a:spLocks/>
          </p:cNvSpPr>
          <p:nvPr/>
        </p:nvSpPr>
        <p:spPr>
          <a:xfrm>
            <a:off x="179882" y="2181956"/>
            <a:ext cx="8751998" cy="5217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dirty="0" smtClean="0">
                <a:solidFill>
                  <a:srgbClr val="1F2E40"/>
                </a:solidFill>
                <a:latin typeface="Times New Roman" pitchFamily="18" charset="0"/>
                <a:cs typeface="Times New Roman" pitchFamily="18" charset="0"/>
              </a:rPr>
              <a:t>4) освоение технологии создания собственного дела, определение наиболее выгодных сфер бизнеса, планирования предпринимательской деятельности и составления бизнес-плана;</a:t>
            </a:r>
          </a:p>
          <a:p>
            <a:pPr algn="just"/>
            <a:r>
              <a:rPr lang="ru-RU" sz="2200" dirty="0" smtClean="0">
                <a:solidFill>
                  <a:srgbClr val="1F2E40"/>
                </a:solidFill>
                <a:latin typeface="Times New Roman" pitchFamily="18" charset="0"/>
                <a:cs typeface="Times New Roman" pitchFamily="18" charset="0"/>
              </a:rPr>
              <a:t>5) выработка навыков проведения исследований экономических явлений в сфере предпринимательства: анализ, синтез, обобщение экономической информации, прогнозирование развития явления и поведения людей и предпринимательских фирм, сопровождающееся графической интерпретацией и их критическим рассмотрением;</a:t>
            </a:r>
          </a:p>
          <a:p>
            <a:pPr algn="just"/>
            <a:r>
              <a:rPr lang="ru-RU" sz="2200" dirty="0" smtClean="0">
                <a:solidFill>
                  <a:srgbClr val="1F2E40"/>
                </a:solidFill>
                <a:latin typeface="Times New Roman" pitchFamily="18" charset="0"/>
                <a:cs typeface="Times New Roman" pitchFamily="18" charset="0"/>
              </a:rPr>
              <a:t>6) формирование информационной культуры школьников, умение отбирать с информацию и работать с ней на различных носителях, понимание роли информации в деятельности предпринимателя.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Заголовок 1"/>
          <p:cNvSpPr>
            <a:spLocks noGrp="1"/>
          </p:cNvSpPr>
          <p:nvPr>
            <p:ph type="ctrTitle"/>
          </p:nvPr>
        </p:nvSpPr>
        <p:spPr>
          <a:xfrm>
            <a:off x="2066461" y="224055"/>
            <a:ext cx="5255421" cy="183339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Основные разделы курса «Основы предпринимательской деятельности»</a:t>
            </a:r>
            <a:endParaRPr lang="ru-RU" sz="36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Содержимое 2"/>
          <p:cNvSpPr txBox="1">
            <a:spLocks/>
          </p:cNvSpPr>
          <p:nvPr/>
        </p:nvSpPr>
        <p:spPr>
          <a:xfrm>
            <a:off x="594402" y="2141237"/>
            <a:ext cx="7886700" cy="360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F2E40"/>
                </a:solidFill>
              </a:rPr>
              <a:t>Предпринимательство в экономической структуре общества.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F2E40"/>
                </a:solidFill>
              </a:rPr>
              <a:t>Содержание предпринимательской деятельности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F2E40"/>
                </a:solidFill>
              </a:rPr>
              <a:t>Условия развития предпринимательства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F2E40"/>
                </a:solidFill>
              </a:rPr>
              <a:t>Организационно-правовые формы</a:t>
            </a:r>
            <a:r>
              <a:rPr lang="ru-RU" sz="2800" dirty="0" smtClean="0">
                <a:solidFill>
                  <a:srgbClr val="1F2E40"/>
                </a:solidFill>
              </a:rPr>
              <a:t> </a:t>
            </a:r>
            <a:r>
              <a:rPr lang="ru-RU" sz="2800" b="1" dirty="0" smtClean="0">
                <a:solidFill>
                  <a:srgbClr val="1F2E40"/>
                </a:solidFill>
              </a:rPr>
              <a:t>предпринимательской фирмы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1F2E40"/>
                </a:solidFill>
              </a:rPr>
              <a:t>Бизнес-планирование</a:t>
            </a:r>
            <a:endParaRPr lang="ru-RU" sz="2800" dirty="0">
              <a:solidFill>
                <a:srgbClr val="1F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pic>
        <p:nvPicPr>
          <p:cNvPr id="58" name="Рисунок 57" descr="C:\Documents and Settings\Галина.GALINA\Рабочий стол\мо 15-16\CAM018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107" y="3884778"/>
            <a:ext cx="3274673" cy="2238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EF2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Рисунок 58" descr="C:\Documents and Settings\Галина.GALINA\Рабочий стол\мо 15-16\CAM018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5167" y="2825264"/>
            <a:ext cx="3064692" cy="2238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EF2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Рисунок 60" descr="C:\Documents and Settings\Галина.GALINA\Мои документы\CAM018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7388" y="1424587"/>
            <a:ext cx="3300489" cy="2227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EF2F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2" name="Заголовок 1"/>
          <p:cNvSpPr>
            <a:spLocks noGrp="1"/>
          </p:cNvSpPr>
          <p:nvPr>
            <p:ph type="ctrTitle"/>
          </p:nvPr>
        </p:nvSpPr>
        <p:spPr>
          <a:xfrm>
            <a:off x="2066461" y="224055"/>
            <a:ext cx="5255421" cy="8026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Деловая </a:t>
            </a: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игра «Фирма»</a:t>
            </a:r>
          </a:p>
        </p:txBody>
      </p:sp>
    </p:spTree>
    <p:extLst>
      <p:ext uri="{BB962C8B-B14F-4D97-AF65-F5344CB8AC3E}">
        <p14:creationId xmlns:p14="http://schemas.microsoft.com/office/powerpoint/2010/main" val="16983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62" name="Заголовок 1"/>
          <p:cNvSpPr>
            <a:spLocks noGrp="1"/>
          </p:cNvSpPr>
          <p:nvPr>
            <p:ph type="ctrTitle"/>
          </p:nvPr>
        </p:nvSpPr>
        <p:spPr>
          <a:xfrm>
            <a:off x="2066461" y="224055"/>
            <a:ext cx="5255421" cy="8026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Деловая игра «Я - предприниматель»</a:t>
            </a:r>
            <a:endParaRPr lang="ru-RU" sz="36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6" name="Содержимое 3" descr="http://lstu2.ucoz.ru/images/news/ffhh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1682" y="2231687"/>
            <a:ext cx="3200400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EF2F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631" y="1614014"/>
            <a:ext cx="453650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EF2F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729" y="3779892"/>
            <a:ext cx="4560507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EF2F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62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7" y="1376632"/>
            <a:ext cx="7704856" cy="237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26418"/>
            <a:ext cx="4392488" cy="29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55" y="3734839"/>
            <a:ext cx="442482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62" name="Заголовок 1"/>
          <p:cNvSpPr>
            <a:spLocks noGrp="1"/>
          </p:cNvSpPr>
          <p:nvPr>
            <p:ph type="ctrTitle"/>
          </p:nvPr>
        </p:nvSpPr>
        <p:spPr>
          <a:xfrm>
            <a:off x="2094596" y="315201"/>
            <a:ext cx="5255421" cy="8026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Бизнес-проект </a:t>
            </a: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«Анти-кафе»</a:t>
            </a:r>
          </a:p>
        </p:txBody>
      </p:sp>
    </p:spTree>
    <p:extLst>
      <p:ext uri="{BB962C8B-B14F-4D97-AF65-F5344CB8AC3E}">
        <p14:creationId xmlns:p14="http://schemas.microsoft.com/office/powerpoint/2010/main" val="9081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46838" y="30092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56" name="Заголовок 1"/>
          <p:cNvSpPr>
            <a:spLocks noGrp="1"/>
          </p:cNvSpPr>
          <p:nvPr>
            <p:ph type="ctrTitle"/>
          </p:nvPr>
        </p:nvSpPr>
        <p:spPr>
          <a:xfrm>
            <a:off x="365621" y="1063645"/>
            <a:ext cx="7772400" cy="25834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Формирование предпринимательских компетенций в рамках курсов урочной и внеурочной деятельности школьников</a:t>
            </a:r>
          </a:p>
        </p:txBody>
      </p:sp>
      <p:sp>
        <p:nvSpPr>
          <p:cNvPr id="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3011" y="4239667"/>
            <a:ext cx="5400600" cy="1269142"/>
          </a:xfrm>
        </p:spPr>
        <p:txBody>
          <a:bodyPr>
            <a:noAutofit/>
          </a:bodyPr>
          <a:lstStyle/>
          <a:p>
            <a:pPr algn="r">
              <a:spcBef>
                <a:spcPct val="0"/>
              </a:spcBef>
            </a:pPr>
            <a:r>
              <a:rPr lang="ru-RU" sz="2000" b="1" dirty="0" err="1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Куранова</a:t>
            </a:r>
            <a:r>
              <a:rPr lang="ru-RU" sz="20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Галина Александровна, учитель истории и обществознания МБОУ «Лицей современных технологий управления №2» г. Пензы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72386" y="5388654"/>
            <a:ext cx="2927510" cy="5823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Пенза, 2020</a:t>
            </a:r>
          </a:p>
        </p:txBody>
      </p:sp>
    </p:spTree>
    <p:extLst>
      <p:ext uri="{BB962C8B-B14F-4D97-AF65-F5344CB8AC3E}">
        <p14:creationId xmlns:p14="http://schemas.microsoft.com/office/powerpoint/2010/main" val="4815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3628181"/>
            <a:ext cx="4320480" cy="322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83832" cy="347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3628181"/>
            <a:ext cx="4572000" cy="322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4302224" cy="347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94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62" name="Заголовок 1"/>
          <p:cNvSpPr>
            <a:spLocks noGrp="1"/>
          </p:cNvSpPr>
          <p:nvPr>
            <p:ph type="ctrTitle"/>
          </p:nvPr>
        </p:nvSpPr>
        <p:spPr>
          <a:xfrm>
            <a:off x="2094596" y="315201"/>
            <a:ext cx="5255421" cy="92898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Бизнес-план </a:t>
            </a: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создания вендерной фирмы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526" y="1508365"/>
            <a:ext cx="5189667" cy="352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6601" y="3495131"/>
            <a:ext cx="5058267" cy="31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06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068" y="195383"/>
            <a:ext cx="63341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22" y="3683226"/>
            <a:ext cx="4952852" cy="302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329" y="3679706"/>
            <a:ext cx="3911366" cy="302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58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697" y="253748"/>
            <a:ext cx="5114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054" y="3211692"/>
            <a:ext cx="4371095" cy="34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0160" y="3211692"/>
            <a:ext cx="4308897" cy="340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9" name="Ромб 68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63" name="Багетная рамка 62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13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17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20" name="Параллелограмм 1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Равнобедренный треугольник 2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23" name="Параллелограмм 22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Равнобедренный треугольник 23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27" name="Параллелограмм 26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Равнобедренный треугольник 27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2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0" name="Параллелограмм 29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Равнобедренный треугольник 30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4" name="Параллелограмм 33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Равнобедренный треугольник 34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41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8" name="Параллелограмм 37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Равнобедренный треугольник 38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44" name="Параллелограмм 4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4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48" name="Параллелограмм 47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Равнобедренный треугольник 48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51" name="Параллелограмм 50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Равнобедренный треугольник 51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514" y="1720837"/>
            <a:ext cx="1483366" cy="33661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0" y="224056"/>
            <a:ext cx="1477227" cy="1471122"/>
          </a:xfrm>
          <a:prstGeom prst="rect">
            <a:avLst/>
          </a:prstGeom>
        </p:spPr>
      </p:pic>
      <p:sp>
        <p:nvSpPr>
          <p:cNvPr id="62" name="Заголовок 1"/>
          <p:cNvSpPr>
            <a:spLocks noGrp="1"/>
          </p:cNvSpPr>
          <p:nvPr>
            <p:ph type="ctrTitle"/>
          </p:nvPr>
        </p:nvSpPr>
        <p:spPr>
          <a:xfrm>
            <a:off x="2094596" y="315201"/>
            <a:ext cx="5255421" cy="10905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Реализуемые проекты</a:t>
            </a:r>
            <a:endParaRPr lang="ru-RU" sz="36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6" name="Picture 2" descr="C:\Users\1\Downloads\K4NDYEgPa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786" y="2128933"/>
            <a:ext cx="3973117" cy="4525963"/>
          </a:xfrm>
          <a:prstGeom prst="rect">
            <a:avLst/>
          </a:prstGeom>
          <a:noFill/>
        </p:spPr>
      </p:pic>
      <p:pic>
        <p:nvPicPr>
          <p:cNvPr id="57" name="Picture 2" descr="http://couo.ru/wp-content/uploads/2016/01/il_fullxfull.782732102_3kg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206" y="2735451"/>
            <a:ext cx="4393437" cy="2928958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68710" y="1415845"/>
            <a:ext cx="4380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Segoe Script" pitchFamily="66" charset="0"/>
                <a:cs typeface="Arial" pitchFamily="34" charset="0"/>
              </a:rPr>
              <a:t>vintage market</a:t>
            </a:r>
            <a:endParaRPr lang="ru-RU" sz="4400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661828" y="0"/>
            <a:ext cx="13651742" cy="7507386"/>
            <a:chOff x="-1646838" y="30092"/>
            <a:chExt cx="13651742" cy="7507386"/>
          </a:xfrm>
        </p:grpSpPr>
        <p:sp>
          <p:nvSpPr>
            <p:cNvPr id="6" name="Ромб 5"/>
            <p:cNvSpPr/>
            <p:nvPr/>
          </p:nvSpPr>
          <p:spPr>
            <a:xfrm rot="20800897">
              <a:off x="1514799" y="400882"/>
              <a:ext cx="10490105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омб 6"/>
            <p:cNvSpPr/>
            <p:nvPr/>
          </p:nvSpPr>
          <p:spPr>
            <a:xfrm rot="20676229">
              <a:off x="-1646838" y="338628"/>
              <a:ext cx="9812741" cy="7136596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66"/>
            <p:cNvGrpSpPr/>
            <p:nvPr/>
          </p:nvGrpSpPr>
          <p:grpSpPr>
            <a:xfrm>
              <a:off x="27296" y="30092"/>
              <a:ext cx="9116704" cy="6827908"/>
              <a:chOff x="27296" y="30092"/>
              <a:chExt cx="9116704" cy="6827908"/>
            </a:xfrm>
          </p:grpSpPr>
          <p:sp>
            <p:nvSpPr>
              <p:cNvPr id="9" name="Багетная рамка 8"/>
              <p:cNvSpPr/>
              <p:nvPr/>
            </p:nvSpPr>
            <p:spPr>
              <a:xfrm>
                <a:off x="27296" y="30092"/>
                <a:ext cx="9116704" cy="6821083"/>
              </a:xfrm>
              <a:prstGeom prst="bevel">
                <a:avLst>
                  <a:gd name="adj" fmla="val 1159"/>
                </a:avLst>
              </a:prstGeom>
              <a:noFill/>
              <a:ln w="38100">
                <a:solidFill>
                  <a:srgbClr val="34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" name="Группа 59"/>
              <p:cNvGrpSpPr/>
              <p:nvPr/>
            </p:nvGrpSpPr>
            <p:grpSpPr>
              <a:xfrm>
                <a:off x="524880" y="5851657"/>
                <a:ext cx="8349314" cy="1006343"/>
                <a:chOff x="890918" y="5918021"/>
                <a:chExt cx="8349314" cy="1006343"/>
              </a:xfrm>
            </p:grpSpPr>
            <p:grpSp>
              <p:nvGrpSpPr>
                <p:cNvPr id="12" name="Группа 14"/>
                <p:cNvGrpSpPr/>
                <p:nvPr/>
              </p:nvGrpSpPr>
              <p:grpSpPr>
                <a:xfrm>
                  <a:off x="5905408" y="6124105"/>
                  <a:ext cx="711200" cy="717511"/>
                  <a:chOff x="945262" y="1404155"/>
                  <a:chExt cx="1472917" cy="1603366"/>
                </a:xfrm>
              </p:grpSpPr>
              <p:sp>
                <p:nvSpPr>
                  <p:cNvPr id="44" name="Параллелограмм 12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Равнобедренный треугольник 13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15"/>
                <p:cNvGrpSpPr/>
                <p:nvPr/>
              </p:nvGrpSpPr>
              <p:grpSpPr>
                <a:xfrm>
                  <a:off x="6704598" y="5977251"/>
                  <a:ext cx="354716" cy="337636"/>
                  <a:chOff x="945262" y="1404155"/>
                  <a:chExt cx="1472917" cy="1603366"/>
                </a:xfrm>
              </p:grpSpPr>
              <p:sp>
                <p:nvSpPr>
                  <p:cNvPr id="42" name="Параллелограмм 16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" name="Равнобедренный треугольник 17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4" name="Группа 18"/>
                <p:cNvGrpSpPr/>
                <p:nvPr/>
              </p:nvGrpSpPr>
              <p:grpSpPr>
                <a:xfrm>
                  <a:off x="6764327" y="6439008"/>
                  <a:ext cx="457201" cy="438151"/>
                  <a:chOff x="945262" y="1404155"/>
                  <a:chExt cx="1472917" cy="1603366"/>
                </a:xfrm>
              </p:grpSpPr>
              <p:sp>
                <p:nvSpPr>
                  <p:cNvPr id="40" name="Параллелограмм 39"/>
                  <p:cNvSpPr/>
                  <p:nvPr/>
                </p:nvSpPr>
                <p:spPr>
                  <a:xfrm rot="2697946">
                    <a:off x="945262" y="1406290"/>
                    <a:ext cx="1472917" cy="1601231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6C2CF"/>
                      </a:gs>
                      <a:gs pos="50000">
                        <a:srgbClr val="16C2CF">
                          <a:tint val="44500"/>
                          <a:satMod val="160000"/>
                        </a:srgbClr>
                      </a:gs>
                      <a:gs pos="100000">
                        <a:srgbClr val="16C2CF">
                          <a:tint val="23500"/>
                          <a:satMod val="160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6C2C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Равнобедренный треугольник 40"/>
                  <p:cNvSpPr/>
                  <p:nvPr/>
                </p:nvSpPr>
                <p:spPr>
                  <a:xfrm rot="2685405">
                    <a:off x="950807" y="1404155"/>
                    <a:ext cx="1463943" cy="1598511"/>
                  </a:xfrm>
                  <a:prstGeom prst="triangle">
                    <a:avLst>
                      <a:gd name="adj" fmla="val 100000"/>
                    </a:avLst>
                  </a:prstGeom>
                  <a:gradFill flip="none" rotWithShape="1">
                    <a:gsLst>
                      <a:gs pos="0">
                        <a:srgbClr val="13AEB0">
                          <a:shade val="30000"/>
                          <a:satMod val="115000"/>
                        </a:srgbClr>
                      </a:gs>
                      <a:gs pos="50000">
                        <a:srgbClr val="13AEB0">
                          <a:shade val="67500"/>
                          <a:satMod val="115000"/>
                        </a:srgbClr>
                      </a:gs>
                      <a:gs pos="100000">
                        <a:srgbClr val="13AEB0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  <a:ln>
                    <a:solidFill>
                      <a:srgbClr val="13AE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" name="Группа 24"/>
                <p:cNvGrpSpPr/>
                <p:nvPr/>
              </p:nvGrpSpPr>
              <p:grpSpPr>
                <a:xfrm rot="5400000">
                  <a:off x="1693039" y="6034795"/>
                  <a:ext cx="544003" cy="417521"/>
                  <a:chOff x="604890" y="1094502"/>
                  <a:chExt cx="1881448" cy="2152146"/>
                </a:xfrm>
              </p:grpSpPr>
              <p:sp>
                <p:nvSpPr>
                  <p:cNvPr id="38" name="Параллелограмм 37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" name="Равнобедренный треугольник 38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" name="Группа 25"/>
                <p:cNvGrpSpPr/>
                <p:nvPr/>
              </p:nvGrpSpPr>
              <p:grpSpPr>
                <a:xfrm>
                  <a:off x="1492817" y="6567136"/>
                  <a:ext cx="336224" cy="334850"/>
                  <a:chOff x="604890" y="1094502"/>
                  <a:chExt cx="1881448" cy="2152146"/>
                </a:xfrm>
              </p:grpSpPr>
              <p:sp>
                <p:nvSpPr>
                  <p:cNvPr id="36" name="Параллелограмм 35"/>
                  <p:cNvSpPr/>
                  <p:nvPr/>
                </p:nvSpPr>
                <p:spPr>
                  <a:xfrm rot="2697946">
                    <a:off x="605883" y="1094502"/>
                    <a:ext cx="1880455" cy="215151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105670">
                          <a:shade val="30000"/>
                          <a:satMod val="115000"/>
                        </a:srgbClr>
                      </a:gs>
                      <a:gs pos="50000">
                        <a:srgbClr val="105670">
                          <a:shade val="67500"/>
                          <a:satMod val="115000"/>
                        </a:srgbClr>
                      </a:gs>
                      <a:gs pos="100000">
                        <a:srgbClr val="10567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solidFill>
                      <a:srgbClr val="10567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" name="Равнобедренный треугольник 36"/>
                  <p:cNvSpPr/>
                  <p:nvPr/>
                </p:nvSpPr>
                <p:spPr>
                  <a:xfrm rot="2685405">
                    <a:off x="604890" y="1103531"/>
                    <a:ext cx="1864393" cy="2143117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115E8C"/>
                  </a:solidFill>
                  <a:ln>
                    <a:solidFill>
                      <a:srgbClr val="115E8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" name="Группа 31"/>
                <p:cNvGrpSpPr/>
                <p:nvPr/>
              </p:nvGrpSpPr>
              <p:grpSpPr>
                <a:xfrm rot="10800000">
                  <a:off x="890918" y="6065692"/>
                  <a:ext cx="641882" cy="717213"/>
                  <a:chOff x="2517066" y="1043651"/>
                  <a:chExt cx="1604084" cy="2038493"/>
                </a:xfrm>
              </p:grpSpPr>
              <p:sp>
                <p:nvSpPr>
                  <p:cNvPr id="34" name="Параллелограмм 33"/>
                  <p:cNvSpPr/>
                  <p:nvPr/>
                </p:nvSpPr>
                <p:spPr>
                  <a:xfrm rot="2697946">
                    <a:off x="2517066" y="1043651"/>
                    <a:ext cx="1604084" cy="2036099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3B4F67">
                          <a:shade val="30000"/>
                          <a:satMod val="115000"/>
                        </a:srgbClr>
                      </a:gs>
                      <a:gs pos="50000">
                        <a:srgbClr val="3B4F67">
                          <a:shade val="67500"/>
                          <a:satMod val="115000"/>
                        </a:srgbClr>
                      </a:gs>
                      <a:gs pos="100000">
                        <a:srgbClr val="3B4F67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5" name="Равнобедренный треугольник 34"/>
                  <p:cNvSpPr/>
                  <p:nvPr/>
                </p:nvSpPr>
                <p:spPr>
                  <a:xfrm rot="2685405">
                    <a:off x="2523856" y="1049504"/>
                    <a:ext cx="1594311" cy="203264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3B4F67"/>
                  </a:solidFill>
                  <a:ln>
                    <a:solidFill>
                      <a:srgbClr val="3B4F6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" name="Группа 41"/>
                <p:cNvGrpSpPr/>
                <p:nvPr/>
              </p:nvGrpSpPr>
              <p:grpSpPr>
                <a:xfrm>
                  <a:off x="7913994" y="5918021"/>
                  <a:ext cx="1326238" cy="1006343"/>
                  <a:chOff x="1903884" y="2588225"/>
                  <a:chExt cx="1525512" cy="1259875"/>
                </a:xfrm>
              </p:grpSpPr>
              <p:grpSp>
                <p:nvGrpSpPr>
                  <p:cNvPr id="28" name="Группа 35"/>
                  <p:cNvGrpSpPr/>
                  <p:nvPr/>
                </p:nvGrpSpPr>
                <p:grpSpPr>
                  <a:xfrm>
                    <a:off x="2128507" y="2588225"/>
                    <a:ext cx="1300889" cy="1259875"/>
                    <a:chOff x="1210214" y="1547495"/>
                    <a:chExt cx="2013209" cy="2084018"/>
                  </a:xfrm>
                </p:grpSpPr>
                <p:sp>
                  <p:nvSpPr>
                    <p:cNvPr id="32" name="Параллелограмм 31"/>
                    <p:cNvSpPr/>
                    <p:nvPr/>
                  </p:nvSpPr>
                  <p:spPr>
                    <a:xfrm rot="2697946">
                      <a:off x="1210214" y="1547495"/>
                      <a:ext cx="2013209" cy="2080285"/>
                    </a:xfrm>
                    <a:prstGeom prst="parallelogram">
                      <a:avLst>
                        <a:gd name="adj" fmla="val 0"/>
                      </a:avLst>
                    </a:prstGeom>
                    <a:gradFill flip="none" rotWithShape="1">
                      <a:gsLst>
                        <a:gs pos="0">
                          <a:srgbClr val="E87D2D">
                            <a:shade val="30000"/>
                            <a:satMod val="115000"/>
                          </a:srgbClr>
                        </a:gs>
                        <a:gs pos="50000">
                          <a:srgbClr val="E87D2D">
                            <a:shade val="67500"/>
                            <a:satMod val="115000"/>
                          </a:srgbClr>
                        </a:gs>
                        <a:gs pos="100000">
                          <a:srgbClr val="E87D2D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solidFill>
                        <a:srgbClr val="E87D2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3" name="Равнобедренный треугольник 32"/>
                    <p:cNvSpPr/>
                    <p:nvPr/>
                  </p:nvSpPr>
                  <p:spPr>
                    <a:xfrm rot="2685405">
                      <a:off x="1222045" y="1554762"/>
                      <a:ext cx="2000943" cy="2076751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rgbClr val="FF8F29"/>
                    </a:solidFill>
                    <a:ln>
                      <a:solidFill>
                        <a:srgbClr val="FF8F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29" name="Группа 40"/>
                  <p:cNvGrpSpPr/>
                  <p:nvPr/>
                </p:nvGrpSpPr>
                <p:grpSpPr>
                  <a:xfrm>
                    <a:off x="1903884" y="2690725"/>
                    <a:ext cx="1017134" cy="1010681"/>
                    <a:chOff x="448706" y="2811371"/>
                    <a:chExt cx="1017134" cy="1010681"/>
                  </a:xfrm>
                </p:grpSpPr>
                <p:sp>
                  <p:nvSpPr>
                    <p:cNvPr id="30" name="Параллелограмм 29"/>
                    <p:cNvSpPr/>
                    <p:nvPr/>
                  </p:nvSpPr>
                  <p:spPr>
                    <a:xfrm rot="2697946">
                      <a:off x="453754" y="2815376"/>
                      <a:ext cx="1012086" cy="1006676"/>
                    </a:xfrm>
                    <a:prstGeom prst="parallelogram">
                      <a:avLst>
                        <a:gd name="adj" fmla="val 0"/>
                      </a:avLst>
                    </a:prstGeom>
                    <a:solidFill>
                      <a:srgbClr val="FFFEFB"/>
                    </a:solidFill>
                    <a:ln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1" name="Равнобедренный треугольник 30"/>
                    <p:cNvSpPr/>
                    <p:nvPr/>
                  </p:nvSpPr>
                  <p:spPr>
                    <a:xfrm rot="2685405">
                      <a:off x="448706" y="2811371"/>
                      <a:ext cx="1005920" cy="998759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9" name="Группа 45"/>
                <p:cNvGrpSpPr/>
                <p:nvPr/>
              </p:nvGrpSpPr>
              <p:grpSpPr>
                <a:xfrm>
                  <a:off x="3187580" y="6073373"/>
                  <a:ext cx="821820" cy="770363"/>
                  <a:chOff x="431530" y="1958235"/>
                  <a:chExt cx="2184670" cy="1826365"/>
                </a:xfrm>
              </p:grpSpPr>
              <p:sp>
                <p:nvSpPr>
                  <p:cNvPr id="26" name="Параллелограмм 25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Равнобедренный треугольник 26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" name="Группа 46"/>
                <p:cNvGrpSpPr/>
                <p:nvPr/>
              </p:nvGrpSpPr>
              <p:grpSpPr>
                <a:xfrm rot="10800000">
                  <a:off x="4331002" y="6270061"/>
                  <a:ext cx="438150" cy="437302"/>
                  <a:chOff x="431530" y="1958235"/>
                  <a:chExt cx="2184670" cy="1826365"/>
                </a:xfrm>
              </p:grpSpPr>
              <p:sp>
                <p:nvSpPr>
                  <p:cNvPr id="24" name="Параллелограмм 23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Равнобедренный треугольник 24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1" name="Группа 49"/>
                <p:cNvGrpSpPr/>
                <p:nvPr/>
              </p:nvGrpSpPr>
              <p:grpSpPr>
                <a:xfrm>
                  <a:off x="4083181" y="6669613"/>
                  <a:ext cx="184421" cy="196852"/>
                  <a:chOff x="431530" y="1958235"/>
                  <a:chExt cx="2184670" cy="1826365"/>
                </a:xfrm>
              </p:grpSpPr>
              <p:sp>
                <p:nvSpPr>
                  <p:cNvPr id="22" name="Параллелограмм 21"/>
                  <p:cNvSpPr/>
                  <p:nvPr/>
                </p:nvSpPr>
                <p:spPr>
                  <a:xfrm rot="2697946">
                    <a:off x="431530" y="1958235"/>
                    <a:ext cx="2184670" cy="1826365"/>
                  </a:xfrm>
                  <a:prstGeom prst="parallelogram">
                    <a:avLst>
                      <a:gd name="adj" fmla="val 0"/>
                    </a:avLst>
                  </a:prstGeom>
                  <a:gradFill flip="none" rotWithShape="1">
                    <a:gsLst>
                      <a:gs pos="0">
                        <a:srgbClr val="DB4256">
                          <a:shade val="30000"/>
                          <a:satMod val="115000"/>
                        </a:srgbClr>
                      </a:gs>
                      <a:gs pos="50000">
                        <a:srgbClr val="DB4256">
                          <a:shade val="67500"/>
                          <a:satMod val="115000"/>
                        </a:srgbClr>
                      </a:gs>
                      <a:gs pos="100000">
                        <a:srgbClr val="DB4256">
                          <a:shade val="100000"/>
                          <a:satMod val="115000"/>
                        </a:srgbClr>
                      </a:gs>
                    </a:gsLst>
                    <a:lin ang="18900000" scaled="1"/>
                    <a:tileRect/>
                  </a:gradFill>
                  <a:ln>
                    <a:solidFill>
                      <a:srgbClr val="DB42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Равнобедренный треугольник 22"/>
                  <p:cNvSpPr/>
                  <p:nvPr/>
                </p:nvSpPr>
                <p:spPr>
                  <a:xfrm rot="2685405">
                    <a:off x="438185" y="1964445"/>
                    <a:ext cx="2171360" cy="1813945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F24656"/>
                  </a:solidFill>
                  <a:ln>
                    <a:solidFill>
                      <a:srgbClr val="F2465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" y="57388"/>
                <a:ext cx="1834193" cy="1378424"/>
              </a:xfrm>
              <a:prstGeom prst="rect">
                <a:avLst/>
              </a:prstGeom>
            </p:spPr>
          </p:pic>
        </p:grp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47616" y="112732"/>
            <a:ext cx="4592536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 b="1" dirty="0" smtClean="0">
                <a:solidFill>
                  <a:srgbClr val="2A3C52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ГРАНИ</a:t>
            </a:r>
            <a:endParaRPr lang="ru-RU" sz="4000" b="1" dirty="0">
              <a:solidFill>
                <a:srgbClr val="2A3C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00.infourok.ru/images/doc/263/268033/img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8820" y="1475274"/>
            <a:ext cx="6669344" cy="4665689"/>
          </a:xfrm>
          <a:prstGeom prst="rect">
            <a:avLst/>
          </a:prstGeom>
          <a:noFill/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52" y="209308"/>
            <a:ext cx="1477227" cy="1471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Хочу ли я стать предпринимателем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 по данным опроса ЛСТУ №2, опрошено 56 обучающихся 10 класса)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7" y="365126"/>
            <a:ext cx="89375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Почему я хочу стать предпринимателем?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cs typeface="Times New Roman" pitchFamily="18" charset="0"/>
              </a:rPr>
              <a:t>( </a:t>
            </a:r>
            <a:r>
              <a:rPr lang="ru-RU" sz="2200" dirty="0" smtClean="0">
                <a:cs typeface="Times New Roman" pitchFamily="18" charset="0"/>
              </a:rPr>
              <a:t>по данным </a:t>
            </a:r>
            <a:r>
              <a:rPr lang="ru-RU" sz="2200" dirty="0" smtClean="0"/>
              <a:t>исследования </a:t>
            </a:r>
            <a:r>
              <a:rPr lang="ru-RU" sz="2200" dirty="0" err="1" smtClean="0"/>
              <a:t>Maximum</a:t>
            </a:r>
            <a:r>
              <a:rPr lang="ru-RU" sz="2200" dirty="0" smtClean="0"/>
              <a:t> </a:t>
            </a:r>
            <a:r>
              <a:rPr lang="ru-RU" sz="2200" dirty="0" err="1" smtClean="0"/>
              <a:t>Education</a:t>
            </a:r>
            <a:r>
              <a:rPr lang="ru-RU" sz="2200" dirty="0" smtClean="0"/>
              <a:t> и </a:t>
            </a:r>
            <a:r>
              <a:rPr lang="ru-RU" sz="2200" dirty="0" err="1" smtClean="0"/>
              <a:t>бизнес-платформы</a:t>
            </a:r>
            <a:r>
              <a:rPr lang="ru-RU" sz="2200" dirty="0" smtClean="0"/>
              <a:t> ОНФ, опрошено более 1000 учеников возрасте от 11 до 18 лет</a:t>
            </a:r>
            <a:r>
              <a:rPr lang="ru-RU" sz="2700" dirty="0" smtClean="0"/>
              <a:t>)</a:t>
            </a:r>
            <a:endParaRPr lang="ru-RU" sz="2700" dirty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9506"/>
          <a:ext cx="9144000" cy="225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4141694"/>
          <a:ext cx="9144000" cy="271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onseducenter.ru/images/kompetencii_predprinimatel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28090" cy="1477328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  <a:bevelB w="69850" h="69850" prst="divot"/>
            </a:sp3d>
          </a:bodyPr>
          <a:lstStyle/>
          <a:p>
            <a:pPr algn="ctr"/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Модель общих компетенций молодого предпринимателя</a:t>
            </a:r>
            <a: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 </a:t>
            </a:r>
            <a:br>
              <a:rPr lang="ru-RU" sz="36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6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339862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232248"/>
                <a:gridCol w="2664296"/>
                <a:gridCol w="2483767"/>
              </a:tblGrid>
              <a:tr h="46081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Критерии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Начальная школа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Основная школа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Старшая школа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</a:tr>
              <a:tr h="1761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Ценностное отношение труду в целом и к предпринимательской деятельности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имеет начальные представления о мире труда, необходимости уважения к труду, понимает разницу работы «на себя» и «на организацию»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имеет четкие представления о сферах трудовой деятельности, основах бизнеса и предпринимательства, условиях построения успешной карьеры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знает основы предпринимательства, примеры успешного бизнеса, слагаемых успеха для достижения целей в труде, бизнесе и карьере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</a:tr>
              <a:tr h="2412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Осознание необходимости эффективного ведения предприним. деятельности для благополучного экономического развития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имеет общие представления о результатах труда, возможностях </a:t>
                      </a:r>
                      <a:r>
                        <a:rPr lang="ru-RU" sz="1400" b="1" dirty="0" err="1"/>
                        <a:t>зарабатывания</a:t>
                      </a:r>
                      <a:r>
                        <a:rPr lang="ru-RU" sz="1400" b="1" dirty="0"/>
                        <a:t> денег, ограниченности ресурсов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интересуется вопросами успешного развития экономики, ведения бизнеса, знает учебные заведения, где учат экономике и предпринимательству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знаком с этапами и документацией, необходимой для ведения предпринимательской деятельности; наиболее востребованными и доходными сферами бизнеса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</a:tr>
              <a:tr h="1761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Самостоятельность, самооценка и самоорганизованность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умеет быть самостоятельным, планировать и организовывать свои дела, давать самооценку действий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стремится быть самостоятельным в больших и малых вопросах, осознает свои действия, планирует время, предполагает дальнейшее свое развитие и обучение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b="1" dirty="0"/>
                        <a:t>Самостоятелен, активен, критичен, адекватен в самооценке, проявляет организованность лично и в порученных общественных делах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4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76105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3688"/>
                <a:gridCol w="2232248"/>
                <a:gridCol w="2664296"/>
                <a:gridCol w="2483767"/>
              </a:tblGrid>
              <a:tr h="34801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Критерии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Показатели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Начальная школа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Основная школа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Старшая школа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05AAAC"/>
                    </a:solidFill>
                  </a:tcPr>
                </a:tc>
              </a:tr>
              <a:tr h="13306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Умение генерировать и оценивать идеи, работать с информацией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умеет работать с различными источниками информации своего возрастного уровня, выдвигать идеи и проекты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хорошо работает с информацией различного рода, включая ИКТ и Интернет, старается </a:t>
                      </a:r>
                      <a:r>
                        <a:rPr lang="ru-RU" sz="1400" dirty="0" err="1"/>
                        <a:t>креативно</a:t>
                      </a:r>
                      <a:r>
                        <a:rPr lang="ru-RU" sz="1400" dirty="0"/>
                        <a:t> мыслить и критически осмысливать идеи и проекты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умеет быстро и результативно работать с информацией, предлагать бизнес-идеи и давать им оценку, вести проектную деятельность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</a:tr>
              <a:tr h="1576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Организационное творчество, инициативность в решении проблем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проявляет инициативу, умеет работать в команде, подойти к делу творчески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знаком с приемами творческой организации процессов, инициативен, старается видеть альтернативу в решении проблем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имеет активную жизненную позицию, общителен, может планировать работу группы, выдвигать идеи различных способов решения поставленных задач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</a:tr>
              <a:tr h="1821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Стремление к личностному росту и развитию лидерских качеств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стремиться развиваться, имеет первоначальный опыт взаимодействия со сверстниками и взрослыми, работает над деловыми качествами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имеет представления о путях достижения успеха, профессиональной карьеры, качествах, необходимых деловому человеку, помогающих развивать свое дело эффективно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является лидером во многих вопросах своего класса, группы, осознанно подходит к профессиональному самоопределению, думает о создании своего дела, бизнеса в будущем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</a:tr>
              <a:tr h="839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Ответственность за решения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старается ответственно подходить ко всем вопросам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проявляет ответственное отношение к делам и поступкам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ответственен в учебе, взаимоотношениях, общественной деятельности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CFFCFD"/>
                    </a:solidFill>
                  </a:tcPr>
                </a:tc>
              </a:tr>
              <a:tr h="593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Состязательность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любит участвовать в соревнованиях и побеждать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понимает за счет каких качеств можно побеждать в деле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0"/>
                        </a:spcBef>
                        <a:spcAft>
                          <a:spcPts val="2540"/>
                        </a:spcAft>
                      </a:pPr>
                      <a:r>
                        <a:rPr lang="ru-RU" sz="1400" dirty="0"/>
                        <a:t>умеет оценить конкурентные преимущества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solidFill>
                      <a:srgbClr val="F8C29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9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15779"/>
              </p:ext>
            </p:extLst>
          </p:nvPr>
        </p:nvGraphicFramePr>
        <p:xfrm>
          <a:off x="0" y="1117698"/>
          <a:ext cx="9144000" cy="5740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6588224"/>
              </a:tblGrid>
              <a:tr h="822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 anchor="ctr">
                    <a:solidFill>
                      <a:srgbClr val="05A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Компетенции, знания и умения,  которые помогут стать будущему предпринимателю, деловому человеку успешнее</a:t>
                      </a:r>
                      <a:endParaRPr lang="ru-RU" dirty="0"/>
                    </a:p>
                  </a:txBody>
                  <a:tcPr anchor="ctr">
                    <a:solidFill>
                      <a:srgbClr val="05AAAC"/>
                    </a:solidFill>
                  </a:tcPr>
                </a:tc>
              </a:tr>
              <a:tr h="1646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язык, литература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знание правил грамотной устной и письменной речи, умение ясно и убедительно говорить,  представлять свои планы, четко давать задания, применять литературные примеры для придания </a:t>
                      </a:r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эмоциональности своей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речи, умение вести деловую переписку</a:t>
                      </a:r>
                    </a:p>
                    <a:p>
                      <a:pPr algn="just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8C29A"/>
                    </a:solidFill>
                  </a:tcPr>
                </a:tc>
              </a:tr>
              <a:tr h="1126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логическое мышление, умение делать расчеты, составлять графики, диаграммы, схемы, читать и анализировать статистические данные, умение составлять алгоритмы, количественно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определять величины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FFCFD"/>
                    </a:solidFill>
                  </a:tcPr>
                </a:tc>
              </a:tr>
              <a:tr h="199143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пользоваться информационно-коммуникационными технологиями, интернетом для поиска и преобразования информации, составления таблиц, графиков, схем, умение вести деловые контакты через интернет, ведение деловой переписки через электронную почту, умение определить порядок действий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8C29A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899"/>
            <a:ext cx="9144000" cy="1255728"/>
          </a:xfr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  <a:bevelB w="69850" h="69850" prst="divot"/>
            </a:sp3d>
          </a:bodyPr>
          <a:lstStyle/>
          <a:p>
            <a:pPr algn="ctr"/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Предпринимательские компетенции, которые формируются при </a:t>
            </a:r>
            <a:r>
              <a:rPr lang="ru-RU" sz="2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изучении </a:t>
            </a:r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учебных предметов</a:t>
            </a:r>
            <a:b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28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41078"/>
              </p:ext>
            </p:extLst>
          </p:nvPr>
        </p:nvGraphicFramePr>
        <p:xfrm>
          <a:off x="1" y="1374913"/>
          <a:ext cx="9144000" cy="548308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53029"/>
                <a:gridCol w="7590971"/>
              </a:tblGrid>
              <a:tr h="6117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Предметы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Компетенции, знания и умения,  которые помогут стать будущему предпринимателю, деловому человеку успешнее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AAAC"/>
                    </a:solidFill>
                  </a:tcPr>
                </a:tc>
              </a:tr>
              <a:tr h="1310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география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пространственное представление о жизни и законах размещения природы, ресурсов, хозяйства, особенностях экономики отдельных регионов, стран, мира в целом, понятие о ведущих отраслях хозяйства, осознание социально-экономических потребностей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9A"/>
                    </a:solidFill>
                  </a:tcPr>
                </a:tc>
              </a:tr>
              <a:tr h="524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физика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понятия о перспективных исследованиях в области физики и технологий, используемых в передовых отраслях экономики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CFD"/>
                    </a:solidFill>
                  </a:tcPr>
                </a:tc>
              </a:tr>
              <a:tr h="786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химия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знания основных особенностей химии как отрасли производства и отрасли «авангардной тройки» в целях организации бизнеса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9A"/>
                    </a:solidFill>
                  </a:tcPr>
                </a:tc>
              </a:tr>
              <a:tr h="524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биология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понятия о современных технологиях производства растений и животных, продуктов питания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CFD"/>
                    </a:solidFill>
                  </a:tcPr>
                </a:tc>
              </a:tr>
              <a:tr h="786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иностранный язык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коммуникабельность, умение налаживать деловые контакты,  умение использовать опыт других в своей деятельности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29A"/>
                    </a:solidFill>
                  </a:tcPr>
                </a:tc>
              </a:tr>
              <a:tr h="8618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ИЗО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умение понимать значение произведений искусства для организации бизнеса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FFCFD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35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Предпринимательские компетенции, которые формируются при </a:t>
            </a:r>
            <a:r>
              <a:rPr lang="ru-RU" sz="2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изучении </a:t>
            </a:r>
            <a:r>
              <a:rPr lang="ru-RU" sz="2800" b="1" dirty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учебных </a:t>
            </a:r>
            <a:r>
              <a:rPr lang="ru-RU" sz="2800" b="1" dirty="0" smtClean="0">
                <a:solidFill>
                  <a:srgbClr val="054962"/>
                </a:solidFill>
                <a:effectLst>
                  <a:outerShdw blurRad="101600" dist="63500" dir="1800000" algn="l" rotWithShape="0">
                    <a:srgbClr val="35C2FF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предметов</a:t>
            </a:r>
            <a:endParaRPr lang="ru-RU" sz="2800" b="1" dirty="0">
              <a:solidFill>
                <a:srgbClr val="054962"/>
              </a:solidFill>
              <a:effectLst>
                <a:outerShdw blurRad="101600" dist="63500" dir="1800000" algn="l" rotWithShape="0">
                  <a:srgbClr val="35C2FF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1140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Формирование предпринимательских компетенций в рамках курсов урочной и внеурочной деятельности школьников</vt:lpstr>
      <vt:lpstr>Хочу ли я стать предпринимателем ( по данным опроса ЛСТУ №2, опрошено 56 обучающихся 10 класса)</vt:lpstr>
      <vt:lpstr>Почему я хочу стать предпринимателем? ( по данным исследования Maximum Education и бизнес-платформы ОНФ, опрошено более 1000 учеников возрасте от 11 до 18 лет)</vt:lpstr>
      <vt:lpstr>Модель общих компетенций молодого предпринимателя  </vt:lpstr>
      <vt:lpstr>Презентация PowerPoint</vt:lpstr>
      <vt:lpstr>Презентация PowerPoint</vt:lpstr>
      <vt:lpstr>Предпринимательские компетенции, которые формируются при изучении учебных предметов </vt:lpstr>
      <vt:lpstr>Предпринимательские компетенции, которые формируются при изучении учебных предметов</vt:lpstr>
      <vt:lpstr>Предпринимательские компетенции, которые формируются при изучении учебных предметов</vt:lpstr>
      <vt:lpstr>Презентация PowerPoint</vt:lpstr>
      <vt:lpstr>Этапы формирования предпринимательской компетентности</vt:lpstr>
      <vt:lpstr>Курс «Основы предпринимательской деятельности» </vt:lpstr>
      <vt:lpstr>Задачи изучения курса: </vt:lpstr>
      <vt:lpstr>Задачи изучения курса: </vt:lpstr>
      <vt:lpstr>Основные разделы курса «Основы предпринимательской деятельности»</vt:lpstr>
      <vt:lpstr>Деловая игра «Фирма»</vt:lpstr>
      <vt:lpstr>Деловая игра «Я - предприниматель»</vt:lpstr>
      <vt:lpstr>Бизнес-проект «Анти-кафе»</vt:lpstr>
      <vt:lpstr>Презентация PowerPoint</vt:lpstr>
      <vt:lpstr>Бизнес-план создания вендерной фирмы</vt:lpstr>
      <vt:lpstr>Презентация PowerPoint</vt:lpstr>
      <vt:lpstr>Презентация PowerPoint</vt:lpstr>
      <vt:lpstr>Реализуемые проекты</vt:lpstr>
      <vt:lpstr>Проект ГРАНИ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54</cp:revision>
  <dcterms:created xsi:type="dcterms:W3CDTF">2020-11-05T20:29:29Z</dcterms:created>
  <dcterms:modified xsi:type="dcterms:W3CDTF">2020-11-13T20:48:04Z</dcterms:modified>
</cp:coreProperties>
</file>