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  <p:sldMasterId id="2147483732" r:id="rId6"/>
  </p:sldMasterIdLst>
  <p:notesMasterIdLst>
    <p:notesMasterId r:id="rId18"/>
  </p:notesMasterIdLst>
  <p:sldIdLst>
    <p:sldId id="256" r:id="rId7"/>
    <p:sldId id="266" r:id="rId8"/>
    <p:sldId id="267" r:id="rId9"/>
    <p:sldId id="259" r:id="rId10"/>
    <p:sldId id="273" r:id="rId11"/>
    <p:sldId id="263" r:id="rId12"/>
    <p:sldId id="260" r:id="rId13"/>
    <p:sldId id="271" r:id="rId14"/>
    <p:sldId id="272" r:id="rId15"/>
    <p:sldId id="270" r:id="rId16"/>
    <p:sldId id="262" r:id="rId17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2C72C7"/>
    <a:srgbClr val="FF0D16"/>
    <a:srgbClr val="0E50A4"/>
    <a:srgbClr val="FF0719"/>
    <a:srgbClr val="FF0C16"/>
    <a:srgbClr val="0C84CC"/>
    <a:srgbClr val="007EC9"/>
    <a:srgbClr val="0ECFD8"/>
    <a:srgbClr val="36A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965" y="-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5B278-8C12-449A-A925-99EFC842FB64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95CC3-2321-45AE-BA52-F3AE71379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5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32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4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0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40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0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79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19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19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1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661" y="4509168"/>
            <a:ext cx="6106761" cy="8821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1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577" y="2492944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4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7" y="731523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661" y="4509168"/>
            <a:ext cx="6106761" cy="8821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1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577" y="2492944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91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4528" y="260648"/>
            <a:ext cx="8712968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80592" y="1772816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19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80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8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36576" y="1772816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0575" y="1772817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04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140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708" y="263820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5467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3691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5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43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75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908720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16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3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4528" y="260648"/>
            <a:ext cx="8712968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80592" y="1772816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/>
            <a:lightRig rig="balanced" dir="t"/>
          </a:scene3d>
          <a:sp3d/>
        </p:spPr>
        <p:txBody>
          <a:bodyPr>
            <a:normAutofit/>
            <a:sp3d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285750" indent="-285750">
              <a:buFont typeface="Wingdings" pitchFamily="2" charset="2"/>
              <a:buChar char="§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31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33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4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7" y="731523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03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661" y="4509168"/>
            <a:ext cx="6106761" cy="8821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1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577" y="2492944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91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4528" y="260648"/>
            <a:ext cx="8712968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80592" y="1772816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19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80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89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36576" y="1772816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0575" y="1772817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04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140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708" y="263820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5467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3691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5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43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7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80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908720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16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39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/>
            <a:lightRig rig="balanced" dir="t"/>
          </a:scene3d>
          <a:sp3d/>
        </p:spPr>
        <p:txBody>
          <a:bodyPr>
            <a:normAutofit/>
            <a:sp3d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285750" indent="-285750">
              <a:buFont typeface="Wingdings" pitchFamily="2" charset="2"/>
              <a:buChar char="§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31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33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4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7" y="731523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03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661" y="4509168"/>
            <a:ext cx="6106761" cy="8821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1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577" y="2492944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9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4528" y="260648"/>
            <a:ext cx="8712968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80592" y="1772816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75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80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90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36576" y="1772816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0575" y="1772817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29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140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708" y="263820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5467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3691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50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2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36576" y="1772816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0575" y="1772817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16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908720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16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73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/>
            <a:lightRig rig="balanced" dir="t"/>
          </a:scene3d>
          <a:sp3d/>
        </p:spPr>
        <p:txBody>
          <a:bodyPr>
            <a:normAutofit/>
            <a:sp3d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285750" indent="-285750">
              <a:buFont typeface="Wingdings" pitchFamily="2" charset="2"/>
              <a:buChar char="§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54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81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4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7" y="731523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93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661" y="4509168"/>
            <a:ext cx="6106761" cy="8821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1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577" y="2492944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58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4528" y="260648"/>
            <a:ext cx="8712968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80592" y="1772816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80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299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36576" y="1772816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0575" y="1772817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0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140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708" y="263820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5467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3691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0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140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708" y="263820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5467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3691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26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333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908720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16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212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/>
            <a:lightRig rig="balanced" dir="t"/>
          </a:scene3d>
          <a:sp3d/>
        </p:spPr>
        <p:txBody>
          <a:bodyPr>
            <a:normAutofit/>
            <a:sp3d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285750" indent="-285750">
              <a:buFont typeface="Wingdings" pitchFamily="2" charset="2"/>
              <a:buChar char="§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0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531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4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7" y="731523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247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661" y="4509168"/>
            <a:ext cx="6106761" cy="8821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1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577" y="2492944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75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4528" y="260648"/>
            <a:ext cx="8712968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80592" y="1772816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157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80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366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36576" y="1772816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0575" y="1772817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2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140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708" y="263820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5467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3691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2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867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95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908720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16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842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/>
            <a:lightRig rig="balanced" dir="t"/>
          </a:scene3d>
          <a:sp3d/>
        </p:spPr>
        <p:txBody>
          <a:bodyPr>
            <a:normAutofit/>
            <a:sp3d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285750" indent="-285750">
              <a:buFont typeface="Wingdings" pitchFamily="2" charset="2"/>
              <a:buChar char="§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706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860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4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7" y="731523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7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908720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16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/>
            <a:lightRig rig="balanced" dir="t"/>
          </a:scene3d>
          <a:sp3d/>
        </p:spPr>
        <p:txBody>
          <a:bodyPr>
            <a:normAutofit/>
            <a:sp3d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285750" indent="-285750">
              <a:buFont typeface="Wingdings" pitchFamily="2" charset="2"/>
              <a:buChar char="§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528" y="260648"/>
            <a:ext cx="87129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504" y="1916832"/>
            <a:ext cx="8928992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49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B47351-08FA-400C-BF36-73F860CC8A0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25" y="6172249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49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D:\Work\Prodject\Презентация Ирина Брацун\Векторный смарт-объект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7" y="188640"/>
            <a:ext cx="178292" cy="71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indent="0" algn="l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3200" b="1" i="0" kern="1200">
          <a:solidFill>
            <a:srgbClr val="94949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200" kern="1200">
          <a:solidFill>
            <a:srgbClr val="000105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000" kern="1200">
          <a:solidFill>
            <a:srgbClr val="000105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800" kern="1200">
          <a:solidFill>
            <a:srgbClr val="000105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600" kern="1200">
          <a:solidFill>
            <a:srgbClr val="000105"/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400" kern="1200">
          <a:solidFill>
            <a:srgbClr val="000105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528" y="260648"/>
            <a:ext cx="87129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504" y="1916832"/>
            <a:ext cx="8928992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49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25" y="6172249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49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 descr="D:\Work\Prodject\Презентация Ирина Брацун\Векторный смарт-объект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7" y="188640"/>
            <a:ext cx="178292" cy="71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4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indent="0" algn="l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3200" b="1" i="0" kern="1200">
          <a:solidFill>
            <a:srgbClr val="94949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200" kern="1200">
          <a:solidFill>
            <a:srgbClr val="000105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000" kern="1200">
          <a:solidFill>
            <a:srgbClr val="000105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800" kern="1200">
          <a:solidFill>
            <a:srgbClr val="000105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600" kern="1200">
          <a:solidFill>
            <a:srgbClr val="000105"/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400" kern="1200">
          <a:solidFill>
            <a:srgbClr val="000105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528" y="260648"/>
            <a:ext cx="87129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504" y="1916832"/>
            <a:ext cx="8928992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49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25" y="6172249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49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 descr="D:\Work\Prodject\Презентация Ирина Брацун\Векторный смарт-объект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7" y="188640"/>
            <a:ext cx="178292" cy="71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4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indent="0" algn="l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3200" b="1" i="0" kern="1200">
          <a:solidFill>
            <a:srgbClr val="94949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200" kern="1200">
          <a:solidFill>
            <a:srgbClr val="000105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000" kern="1200">
          <a:solidFill>
            <a:srgbClr val="000105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800" kern="1200">
          <a:solidFill>
            <a:srgbClr val="000105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600" kern="1200">
          <a:solidFill>
            <a:srgbClr val="000105"/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400" kern="1200">
          <a:solidFill>
            <a:srgbClr val="000105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528" y="260648"/>
            <a:ext cx="87129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504" y="1916832"/>
            <a:ext cx="8928992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49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25" y="6172249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49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 descr="D:\Work\Prodject\Презентация Ирина Брацун\Векторный смарт-объект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7" y="188640"/>
            <a:ext cx="178292" cy="71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97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0" indent="0" algn="l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3200" b="1" i="0" kern="1200">
          <a:solidFill>
            <a:srgbClr val="94949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200" kern="1200">
          <a:solidFill>
            <a:srgbClr val="000105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000" kern="1200">
          <a:solidFill>
            <a:srgbClr val="000105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800" kern="1200">
          <a:solidFill>
            <a:srgbClr val="000105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600" kern="1200">
          <a:solidFill>
            <a:srgbClr val="000105"/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400" kern="1200">
          <a:solidFill>
            <a:srgbClr val="000105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528" y="260648"/>
            <a:ext cx="87129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504" y="1916832"/>
            <a:ext cx="8928992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49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25" y="6172249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49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 descr="D:\Work\Prodject\Презентация Ирина Брацун\Векторный смарт-объект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7" y="188640"/>
            <a:ext cx="178292" cy="71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4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0" indent="0" algn="l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3200" b="1" i="0" kern="1200">
          <a:solidFill>
            <a:srgbClr val="94949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200" kern="1200">
          <a:solidFill>
            <a:srgbClr val="000105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000" kern="1200">
          <a:solidFill>
            <a:srgbClr val="000105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800" kern="1200">
          <a:solidFill>
            <a:srgbClr val="000105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600" kern="1200">
          <a:solidFill>
            <a:srgbClr val="000105"/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400" kern="1200">
          <a:solidFill>
            <a:srgbClr val="000105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528" y="260648"/>
            <a:ext cx="87129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504" y="1916832"/>
            <a:ext cx="8928992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49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25" y="6172249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49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 descr="D:\Work\Prodject\Презентация Ирина Брацун\Векторный смарт-объект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7" y="188640"/>
            <a:ext cx="178292" cy="71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06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0" indent="0" algn="l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3200" b="1" i="0" kern="1200">
          <a:solidFill>
            <a:srgbClr val="94949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200" kern="1200">
          <a:solidFill>
            <a:srgbClr val="000105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000" kern="1200">
          <a:solidFill>
            <a:srgbClr val="000105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800" kern="1200">
          <a:solidFill>
            <a:srgbClr val="000105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600" kern="1200">
          <a:solidFill>
            <a:srgbClr val="000105"/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400" kern="1200">
          <a:solidFill>
            <a:srgbClr val="000105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8.em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1144" y="1412777"/>
            <a:ext cx="7704856" cy="1512168"/>
          </a:xfrm>
        </p:spPr>
        <p:txBody>
          <a:bodyPr/>
          <a:lstStyle/>
          <a:p>
            <a:pPr marL="182563" indent="0" algn="l"/>
            <a:r>
              <a:rPr lang="ru-RU" sz="2800" dirty="0">
                <a:solidFill>
                  <a:srgbClr val="007EC9"/>
                </a:solidFill>
                <a:latin typeface="Myriad Pro" panose="020B0503030403020204" pitchFamily="34" charset="0"/>
              </a:rPr>
              <a:t>Разработка и реализация </a:t>
            </a:r>
            <a:r>
              <a:rPr lang="ru-RU" sz="2800" dirty="0" smtClean="0">
                <a:solidFill>
                  <a:srgbClr val="007EC9"/>
                </a:solidFill>
                <a:latin typeface="Myriad Pro" panose="020B0503030403020204" pitchFamily="34" charset="0"/>
              </a:rPr>
              <a:t>интегративной </a:t>
            </a:r>
            <a:r>
              <a:rPr lang="ru-RU" sz="2800" dirty="0">
                <a:solidFill>
                  <a:srgbClr val="007EC9"/>
                </a:solidFill>
                <a:latin typeface="Myriad Pro" panose="020B0503030403020204" pitchFamily="34" charset="0"/>
              </a:rPr>
              <a:t>модели </a:t>
            </a:r>
            <a:r>
              <a:rPr lang="ru-RU" sz="2800" dirty="0" err="1" smtClean="0">
                <a:solidFill>
                  <a:srgbClr val="007EC9"/>
                </a:solidFill>
                <a:latin typeface="Myriad Pro" panose="020B0503030403020204" pitchFamily="34" charset="0"/>
              </a:rPr>
              <a:t>внутришкольной</a:t>
            </a:r>
            <a:r>
              <a:rPr lang="ru-RU" sz="2800" dirty="0" smtClean="0">
                <a:solidFill>
                  <a:srgbClr val="007EC9"/>
                </a:solidFill>
                <a:latin typeface="Myriad Pro" panose="020B0503030403020204" pitchFamily="34" charset="0"/>
              </a:rPr>
              <a:t> системы оценки качества </a:t>
            </a:r>
            <a:r>
              <a:rPr lang="ru-RU" sz="2800" dirty="0">
                <a:solidFill>
                  <a:srgbClr val="007EC9"/>
                </a:solidFill>
                <a:latin typeface="Myriad Pro" panose="020B0503030403020204" pitchFamily="34" charset="0"/>
              </a:rPr>
              <a:t>образования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9230" y="3140976"/>
            <a:ext cx="76097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Муниципальное автономное общеобразовательное учреждение</a:t>
            </a:r>
            <a:endParaRPr lang="ru-RU" b="1" dirty="0"/>
          </a:p>
          <a:p>
            <a:r>
              <a:rPr lang="ru-RU" b="1" dirty="0"/>
              <a:t>муниципального образования город </a:t>
            </a:r>
            <a:r>
              <a:rPr lang="ru-RU" b="1" dirty="0" smtClean="0"/>
              <a:t>Краснодар гимназия № 36</a:t>
            </a:r>
            <a:endParaRPr lang="ru-RU" b="1" dirty="0"/>
          </a:p>
          <a:p>
            <a:endParaRPr lang="ru-RU" sz="1200" dirty="0" smtClean="0"/>
          </a:p>
          <a:p>
            <a:endParaRPr lang="en-US" sz="1200" dirty="0"/>
          </a:p>
          <a:p>
            <a:r>
              <a:rPr lang="ru-RU" dirty="0" smtClean="0"/>
              <a:t>Краснодар</a:t>
            </a:r>
            <a:r>
              <a:rPr lang="ru-RU" dirty="0"/>
              <a:t>, </a:t>
            </a:r>
            <a:r>
              <a:rPr lang="ru-RU" dirty="0" smtClean="0"/>
              <a:t> ул</a:t>
            </a:r>
            <a:r>
              <a:rPr lang="ru-RU" dirty="0"/>
              <a:t>. Красноармейская, </a:t>
            </a:r>
            <a:r>
              <a:rPr lang="ru-RU" dirty="0" smtClean="0"/>
              <a:t>52.</a:t>
            </a:r>
            <a:endParaRPr lang="ru-RU" dirty="0"/>
          </a:p>
          <a:p>
            <a:endParaRPr lang="en-US" dirty="0"/>
          </a:p>
          <a:p>
            <a:r>
              <a:rPr lang="en-US" dirty="0" smtClean="0"/>
              <a:t>Email</a:t>
            </a:r>
            <a:r>
              <a:rPr lang="ru-RU" dirty="0" smtClean="0"/>
              <a:t>: </a:t>
            </a:r>
            <a:r>
              <a:rPr lang="de-DE" dirty="0" smtClean="0"/>
              <a:t>gimnaz3</a:t>
            </a:r>
            <a:r>
              <a:rPr lang="ru-RU" dirty="0" smtClean="0"/>
              <a:t>6</a:t>
            </a:r>
            <a:r>
              <a:rPr lang="de-DE" dirty="0" smtClean="0"/>
              <a:t>@kubannet.ru</a:t>
            </a:r>
            <a:endParaRPr lang="de-DE" dirty="0"/>
          </a:p>
          <a:p>
            <a:endParaRPr lang="en-US" dirty="0"/>
          </a:p>
          <a:p>
            <a:r>
              <a:rPr lang="ru-RU" dirty="0"/>
              <a:t>Телефон: 8 (</a:t>
            </a:r>
            <a:r>
              <a:rPr lang="ru-RU" dirty="0" smtClean="0"/>
              <a:t>861) 262-25-47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196752"/>
            <a:ext cx="1878732" cy="1872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21" y="4092912"/>
            <a:ext cx="278685" cy="2786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41" y="4636238"/>
            <a:ext cx="278685" cy="2786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45" y="5179521"/>
            <a:ext cx="278685" cy="2786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21" y="3261106"/>
            <a:ext cx="278685" cy="27868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89" b="2589"/>
          <a:stretch/>
        </p:blipFill>
        <p:spPr bwMode="auto">
          <a:xfrm>
            <a:off x="8358187" y="2614181"/>
            <a:ext cx="154781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8" y="4052436"/>
            <a:ext cx="4160912" cy="281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482" y="6237312"/>
            <a:ext cx="4658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/>
            <a:r>
              <a:rPr lang="ru-RU" altLang="ru-RU" sz="2800" dirty="0">
                <a:solidFill>
                  <a:schemeClr val="bg1"/>
                </a:solidFill>
                <a:latin typeface="Trebuchet MS"/>
                <a:cs typeface="Times New Roman" pitchFamily="18" charset="0"/>
              </a:rPr>
              <a:t>Директор: </a:t>
            </a:r>
            <a:r>
              <a:rPr lang="ru-RU" altLang="ru-RU" sz="2800" b="1" dirty="0">
                <a:solidFill>
                  <a:schemeClr val="bg1"/>
                </a:solidFill>
                <a:latin typeface="Trebuchet MS"/>
                <a:cs typeface="Times New Roman" pitchFamily="18" charset="0"/>
              </a:rPr>
              <a:t>Давыдова Н.Н.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6479" y="53752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640080" indent="-45720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5400" b="1" i="0" kern="1200">
                <a:solidFill>
                  <a:srgbClr val="949494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ФЦПРО – 2.3.5. </a:t>
            </a:r>
            <a:b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Внутришкольная</a:t>
            </a: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система оценки качества»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2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072" y="260648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ОЖИДАЕМЫЕ РЕЗУЛЬТАТЫ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864768" y="1412776"/>
            <a:ext cx="829423" cy="936104"/>
            <a:chOff x="4808984" y="1988840"/>
            <a:chExt cx="829423" cy="936104"/>
          </a:xfrm>
          <a:solidFill>
            <a:srgbClr val="C00000"/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4808984" y="1988840"/>
              <a:ext cx="45719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719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854703" y="1988840"/>
              <a:ext cx="78370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719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4"/>
            <a:ext cx="688996" cy="5299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68825" y="1674518"/>
            <a:ext cx="61926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Создание научно-методического </a:t>
            </a:r>
            <a:r>
              <a:rPr lang="ru-RU" sz="2400" dirty="0"/>
              <a:t>обеспечения </a:t>
            </a:r>
            <a:r>
              <a:rPr lang="ru-RU" sz="2400" dirty="0" smtClean="0"/>
              <a:t>развития </a:t>
            </a:r>
            <a:r>
              <a:rPr lang="ru-RU" sz="2400" dirty="0" err="1"/>
              <a:t>внутришкольных</a:t>
            </a:r>
            <a:r>
              <a:rPr lang="ru-RU" sz="2400" dirty="0"/>
              <a:t> систем оценки качества в условиях введения ФГОС на всех уровнях общего образования </a:t>
            </a:r>
            <a:endParaRPr lang="ru-RU" sz="2400" dirty="0" smtClean="0"/>
          </a:p>
          <a:p>
            <a:r>
              <a:rPr lang="ru-RU" sz="2400" dirty="0" smtClean="0"/>
              <a:t>(</a:t>
            </a:r>
            <a:r>
              <a:rPr lang="ru-RU" sz="2400" dirty="0"/>
              <a:t>начальное, основное, среднее); </a:t>
            </a:r>
          </a:p>
          <a:p>
            <a:r>
              <a:rPr lang="ru-RU" sz="2400" dirty="0" smtClean="0"/>
              <a:t>Построение интегративной модели </a:t>
            </a:r>
            <a:r>
              <a:rPr lang="ru-RU" sz="2400" dirty="0"/>
              <a:t>оценки качества образования </a:t>
            </a:r>
            <a:r>
              <a:rPr lang="ru-RU" sz="2400" dirty="0" smtClean="0"/>
              <a:t>как инструмента управления </a:t>
            </a:r>
            <a:r>
              <a:rPr lang="ru-RU" sz="2400" dirty="0"/>
              <a:t>развитием образовательной организации при анализе ситуации и принятии управленческих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42350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808" y="215786"/>
            <a:ext cx="8453794" cy="69293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Конечные </a:t>
            </a:r>
            <a:r>
              <a:rPr lang="ru-RU" dirty="0">
                <a:solidFill>
                  <a:schemeClr val="bg1"/>
                </a:solidFill>
              </a:rPr>
              <a:t>продукты</a:t>
            </a:r>
            <a:br>
              <a:rPr lang="ru-RU" dirty="0">
                <a:solidFill>
                  <a:schemeClr val="bg1"/>
                </a:solidFill>
              </a:rPr>
            </a:b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00872" y="1772821"/>
            <a:ext cx="6105128" cy="3613349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1800" dirty="0"/>
              <a:t>Создание видеоролика (не менее 15 минут)  о результатах инновационной деятельности МАОУ гимназии № 36 г. Краснодара.</a:t>
            </a:r>
          </a:p>
          <a:p>
            <a:pPr marL="45720" indent="0">
              <a:buNone/>
            </a:pPr>
            <a:r>
              <a:rPr lang="ru-RU" sz="1800" dirty="0"/>
              <a:t>Обучающие и экспертные </a:t>
            </a:r>
            <a:r>
              <a:rPr lang="ru-RU" sz="1800" dirty="0" err="1"/>
              <a:t>вебинары</a:t>
            </a:r>
            <a:r>
              <a:rPr lang="ru-RU" sz="1800" dirty="0"/>
              <a:t> для  разных целевых групп (пять </a:t>
            </a:r>
            <a:r>
              <a:rPr lang="ru-RU" sz="1800" dirty="0" err="1"/>
              <a:t>вебинаров</a:t>
            </a:r>
            <a:r>
              <a:rPr lang="ru-RU" sz="1800" dirty="0"/>
              <a:t>). </a:t>
            </a:r>
          </a:p>
          <a:p>
            <a:pPr marL="45720" indent="0">
              <a:buNone/>
            </a:pPr>
            <a:r>
              <a:rPr lang="ru-RU" sz="1800" dirty="0"/>
              <a:t>Методические рекомендации по сбору и интерпретации материалов интегральной оценки качества общего образования на основе принципов ФГОС на </a:t>
            </a:r>
            <a:r>
              <a:rPr lang="ru-RU" sz="1800" dirty="0" err="1"/>
              <a:t>внутришкольном</a:t>
            </a:r>
            <a:r>
              <a:rPr lang="ru-RU" sz="1800" dirty="0"/>
              <a:t> уровне.</a:t>
            </a:r>
          </a:p>
          <a:p>
            <a:pPr marL="45720" indent="0">
              <a:buNone/>
            </a:pPr>
            <a:r>
              <a:rPr lang="ru-RU" sz="1800" dirty="0"/>
              <a:t>Освоение учителями методик преподавания по </a:t>
            </a:r>
            <a:r>
              <a:rPr lang="ru-RU" sz="1800" dirty="0" err="1"/>
              <a:t>межпредметным</a:t>
            </a:r>
            <a:r>
              <a:rPr lang="ru-RU" sz="1800" dirty="0"/>
              <a:t> технологиям и их реализация в образовательном процессе.</a:t>
            </a:r>
          </a:p>
          <a:p>
            <a:pPr marL="45720" indent="0">
              <a:buNone/>
            </a:pP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28864" y="2316562"/>
            <a:ext cx="72008" cy="24085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217646"/>
            <a:ext cx="688996" cy="5299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08" y="2041483"/>
            <a:ext cx="2372940" cy="275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32" y="260648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Задел гимназии для реализации данного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4"/>
            <a:ext cx="688996" cy="52999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00472" y="1484784"/>
            <a:ext cx="9505056" cy="347472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Победа в конкурсе «Качество – Кубань» в номинации «Предприятия с численностью сотрудников до 200 человек» </a:t>
            </a:r>
            <a:r>
              <a:rPr lang="ru-RU" sz="2400" dirty="0" smtClean="0"/>
              <a:t>          (</a:t>
            </a:r>
            <a:r>
              <a:rPr lang="ru-RU" sz="2400" dirty="0"/>
              <a:t>1-е место), обладатель Премии и Почётного знака администрации Краснодарского края в области качества (2008 г.);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Ассоциированное членство в международном проекте ПАШ «Школы : партнёры будущего» при научном сопровождении Института им. Гёте (ФРГ);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Сетевое взаимодействие в рамках Краснодарской краевой сети инновационных образовательных организаций, созданной для реализации Федеральной инновационной площадки ФГБОУ ВО «</a:t>
            </a:r>
            <a:r>
              <a:rPr lang="ru-RU" sz="2400" dirty="0" smtClean="0"/>
              <a:t>Кубанский ГУ».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05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32" y="260648"/>
            <a:ext cx="8712968" cy="72008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СУТЬ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4"/>
            <a:ext cx="688996" cy="52999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00472" y="1412776"/>
            <a:ext cx="9289032" cy="460851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ФГОС задаёт новую оценочную рамку, систему координат применительно к качеству образования, в которой появились новые ориентиры, рубежи, по достижению которых следует оценивать образовательные результаты. В системе оценки качества (СОК) должны измениться механизмы оценки качества образования, подходы к подбору и разработке измерительных материалов: использоваться </a:t>
            </a:r>
            <a:r>
              <a:rPr lang="ru-RU" dirty="0" err="1"/>
              <a:t>метапредметные</a:t>
            </a:r>
            <a:r>
              <a:rPr lang="ru-RU" dirty="0"/>
              <a:t> задания, </a:t>
            </a:r>
            <a:r>
              <a:rPr lang="ru-RU" dirty="0" err="1"/>
              <a:t>компетентностные</a:t>
            </a:r>
            <a:r>
              <a:rPr lang="ru-RU" dirty="0"/>
              <a:t> тесты и тесты достижений, оценка портфолио обучающихся и т.п. </a:t>
            </a:r>
          </a:p>
          <a:p>
            <a:r>
              <a:rPr lang="ru-RU" dirty="0"/>
              <a:t>Развитие </a:t>
            </a:r>
            <a:r>
              <a:rPr lang="ru-RU" dirty="0" err="1"/>
              <a:t>внутришкольной</a:t>
            </a:r>
            <a:r>
              <a:rPr lang="ru-RU" dirty="0"/>
              <a:t> СОК влияет на изменение ориентиров управления образовательным процессом, обозначилась тенденция его индивидуализации. В гимназии у обучающихся есть возможности самостоятельного выбора вариантов изучения отдельных предметов (базовый, </a:t>
            </a:r>
            <a:r>
              <a:rPr lang="ru-RU" dirty="0" err="1"/>
              <a:t>углубленный</a:t>
            </a:r>
            <a:r>
              <a:rPr lang="ru-RU" dirty="0"/>
              <a:t>, альтернативный), дополнительных образовательных услуг, самостоятельного определения тем и направлений исследовательской и проектной деятельности. </a:t>
            </a:r>
          </a:p>
          <a:p>
            <a:r>
              <a:rPr lang="ru-RU" dirty="0"/>
              <a:t>Практическая значимость ожидаемых результатов проекта обусловлена востребованностью научно-методического обеспечения создания и развития </a:t>
            </a:r>
            <a:r>
              <a:rPr lang="ru-RU" dirty="0" err="1"/>
              <a:t>внутришкольных</a:t>
            </a:r>
            <a:r>
              <a:rPr lang="ru-RU" dirty="0"/>
              <a:t> СОК в условиях введения ФГОС ОО.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5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32" y="260648"/>
            <a:ext cx="8712968" cy="72008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ЦЕЛЬ </a:t>
            </a:r>
            <a:r>
              <a:rPr lang="ru-RU" dirty="0">
                <a:solidFill>
                  <a:schemeClr val="bg1"/>
                </a:solidFill>
              </a:rPr>
              <a:t>И ЗАДАЧИ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Объект 2"/>
          <p:cNvSpPr>
            <a:spLocks noGrp="1"/>
          </p:cNvSpPr>
          <p:nvPr>
            <p:ph sz="quarter" idx="13"/>
          </p:nvPr>
        </p:nvSpPr>
        <p:spPr>
          <a:xfrm>
            <a:off x="389224" y="2780928"/>
            <a:ext cx="3627672" cy="2664296"/>
          </a:xfrm>
        </p:spPr>
        <p:txBody>
          <a:bodyPr>
            <a:noAutofit/>
          </a:bodyPr>
          <a:lstStyle/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разработать, апробировать и подготовить к распространению интегративную модель оценки качества общего образования в условиях введения ФГОС ОО как средства повышения его эффективности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100380" y="1846568"/>
            <a:ext cx="5688632" cy="3917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выработать методологические подходы к созданию эффективной модели </a:t>
            </a:r>
            <a:r>
              <a:rPr lang="ru-RU" sz="2000" dirty="0" err="1"/>
              <a:t>внутришкольной</a:t>
            </a:r>
            <a:r>
              <a:rPr lang="ru-RU" sz="2000" dirty="0"/>
              <a:t> системы оценки качества общего образования (ВСОКОО); </a:t>
            </a: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разработать интегративную модель ВСОКОО;</a:t>
            </a: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обосновать конкретные требования к качеству измерительных методик и инструментов;</a:t>
            </a: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подготовить научно-методические рекомендации по развитию </a:t>
            </a:r>
            <a:r>
              <a:rPr lang="ru-RU" sz="2000" dirty="0" err="1"/>
              <a:t>внутришкольной</a:t>
            </a:r>
            <a:r>
              <a:rPr lang="ru-RU" sz="2000" dirty="0"/>
              <a:t> системы оценки качества.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4"/>
            <a:ext cx="688996" cy="5299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63" y="1324201"/>
            <a:ext cx="1392843" cy="161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32" y="260648"/>
            <a:ext cx="8712968" cy="72008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Ожидаемые результаты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Объект 2"/>
          <p:cNvSpPr>
            <a:spLocks noGrp="1"/>
          </p:cNvSpPr>
          <p:nvPr>
            <p:ph sz="quarter" idx="13"/>
          </p:nvPr>
        </p:nvSpPr>
        <p:spPr>
          <a:xfrm>
            <a:off x="649934" y="2854742"/>
            <a:ext cx="3366963" cy="2664296"/>
          </a:xfrm>
        </p:spPr>
        <p:txBody>
          <a:bodyPr>
            <a:noAutofit/>
          </a:bodyPr>
          <a:lstStyle/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- формирование единой системы сбора и оценки результатов образования, обеспечивающей определение факторов и своевременное выявление изменений, влияющих на качество образования;</a:t>
            </a:r>
            <a:endParaRPr lang="ru-RU" sz="2000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17368" y="1534131"/>
            <a:ext cx="5688632" cy="4127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- </a:t>
            </a:r>
            <a:r>
              <a:rPr lang="ru-RU" sz="2000" dirty="0"/>
              <a:t>предоставление всем участникам образовательного процесса и общественности достоверной информации о современных результатах образования, материалах оценки его качества на </a:t>
            </a:r>
            <a:r>
              <a:rPr lang="ru-RU" sz="2000" dirty="0" err="1"/>
              <a:t>внутришкольном</a:t>
            </a:r>
            <a:r>
              <a:rPr lang="ru-RU" sz="2000" dirty="0"/>
              <a:t> уровне;</a:t>
            </a: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- принятие обоснованных и своевременных управленческих решений  по совершенствованию образования и повышение уровня </a:t>
            </a:r>
            <a:r>
              <a:rPr lang="ru-RU" sz="2000" dirty="0" err="1"/>
              <a:t>осведомленности</a:t>
            </a:r>
            <a:r>
              <a:rPr lang="ru-RU" sz="2000" dirty="0"/>
              <a:t> потребителей образовательных услуг при принятии таких решений;</a:t>
            </a: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- прогнозирование развития образовательной системы.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4"/>
            <a:ext cx="688996" cy="5299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331640"/>
            <a:ext cx="1392842" cy="161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192" y="260648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Новые </a:t>
            </a:r>
            <a:r>
              <a:rPr lang="ru-RU" dirty="0" smtClean="0">
                <a:solidFill>
                  <a:schemeClr val="bg1"/>
                </a:solidFill>
              </a:rPr>
              <a:t>ориентиры качества </a:t>
            </a:r>
            <a:r>
              <a:rPr lang="ru-RU" dirty="0">
                <a:solidFill>
                  <a:schemeClr val="bg1"/>
                </a:solidFill>
              </a:rPr>
              <a:t>образования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гимназии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4"/>
            <a:ext cx="688996" cy="5299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0552" y="172084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Процесс индивидуализации образования обеспечен в гимназии за счёт:</a:t>
            </a:r>
          </a:p>
          <a:p>
            <a:r>
              <a:rPr lang="ru-RU" sz="2400" dirty="0"/>
              <a:t>возможности самостоятельного выбора учащимися вариантов изучения отдельных предметов (базовый, </a:t>
            </a:r>
            <a:r>
              <a:rPr lang="ru-RU" sz="2400" dirty="0" err="1"/>
              <a:t>углубленный</a:t>
            </a:r>
            <a:r>
              <a:rPr lang="ru-RU" sz="2400" dirty="0"/>
              <a:t>, альтернативный); </a:t>
            </a:r>
          </a:p>
          <a:p>
            <a:r>
              <a:rPr lang="ru-RU" sz="2400" dirty="0"/>
              <a:t>выбора дополнительных образовательных услуг; </a:t>
            </a:r>
          </a:p>
          <a:p>
            <a:r>
              <a:rPr lang="ru-RU" sz="2400" dirty="0"/>
              <a:t>самостоятельного определения тем и направлений творческой, исследовательской и проектной деятельности;</a:t>
            </a:r>
          </a:p>
          <a:p>
            <a:r>
              <a:rPr lang="ru-RU" sz="2400" dirty="0"/>
              <a:t>реализации </a:t>
            </a:r>
            <a:r>
              <a:rPr lang="ru-RU" sz="2400" dirty="0" err="1"/>
              <a:t>тьюторской</a:t>
            </a:r>
            <a:r>
              <a:rPr lang="ru-RU" sz="2400" dirty="0"/>
              <a:t> модели индивидуализации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13070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4"/>
            <a:ext cx="688996" cy="529997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182" y="44624"/>
            <a:ext cx="827487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2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4"/>
            <a:ext cx="688996" cy="529997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44488" y="1556792"/>
            <a:ext cx="9361040" cy="453650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- цели образования проектируются в контексте реализации принципов индивидуализации, вариативности, ориентации на деятельность;</a:t>
            </a:r>
          </a:p>
          <a:p>
            <a:r>
              <a:rPr lang="ru-RU" dirty="0"/>
              <a:t>- содержание общего образования составляют не столько знания, сколько универсальные способы деятельности (познание, творчество, исследование и проектирование);</a:t>
            </a:r>
          </a:p>
          <a:p>
            <a:r>
              <a:rPr lang="ru-RU" dirty="0"/>
              <a:t>- технология организации образовательного процесса опирается на использование активных форм и методов развивающего образования;</a:t>
            </a:r>
          </a:p>
          <a:p>
            <a:r>
              <a:rPr lang="ru-RU" dirty="0"/>
              <a:t>- базовой институциональной формой образования выступает индивидуальная образовательная программа, процесс реализации которой сопровождается педагогами-</a:t>
            </a:r>
            <a:r>
              <a:rPr lang="ru-RU" dirty="0" err="1"/>
              <a:t>тьюторами</a:t>
            </a:r>
            <a:r>
              <a:rPr lang="ru-RU" dirty="0"/>
              <a:t>;</a:t>
            </a:r>
          </a:p>
          <a:p>
            <a:r>
              <a:rPr lang="ru-RU" dirty="0"/>
              <a:t>- учитель уходит от профессиональной позиции предметника к позиции проектировщика, </a:t>
            </a:r>
            <a:r>
              <a:rPr lang="ru-RU" dirty="0" err="1"/>
              <a:t>тьютора</a:t>
            </a:r>
            <a:r>
              <a:rPr lang="ru-RU" dirty="0"/>
              <a:t> и консультанта учащихся, находящихся в открытом и вариативном пространстве индивидуального образования;</a:t>
            </a:r>
          </a:p>
          <a:p>
            <a:r>
              <a:rPr lang="ru-RU" dirty="0"/>
              <a:t>- учащиеся осваивают самообразование как основной способ освоения содержания обучения, развивают навыки самостоятельной деятельности;</a:t>
            </a:r>
          </a:p>
          <a:p>
            <a:r>
              <a:rPr lang="ru-RU" dirty="0"/>
              <a:t>- существенно возрастает роль средств обучения, особое значение приобретают средства дистанционного обучения, </a:t>
            </a:r>
            <a:r>
              <a:rPr lang="ru-RU" dirty="0" smtClean="0"/>
              <a:t>ИКТ </a:t>
            </a:r>
            <a:r>
              <a:rPr lang="ru-RU" dirty="0"/>
              <a:t>обучения.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4608" y="319184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Тьюторская</a:t>
            </a:r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модель индивидуализации</a:t>
            </a:r>
            <a:endParaRPr lang="ru-RU" sz="2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530" y="188640"/>
            <a:ext cx="8112901" cy="158417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Внутрифирменное повышение квалификации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Рисунок 2" descr="G:\Педагогические советы\P1013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370889"/>
            <a:ext cx="382481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3" descr="G:\Педагогические советы\P10136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47" y="1580723"/>
            <a:ext cx="6438517" cy="415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4" descr="G:\Педагогические советы\P10136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19" y="1580721"/>
            <a:ext cx="4219421" cy="28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310331"/>
            <a:ext cx="688996" cy="5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ysClr val="windowText" lastClr="000000"/>
      </a:dk1>
      <a:lt1>
        <a:srgbClr val="FAE6D2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Другая 2">
      <a:dk1>
        <a:sysClr val="windowText" lastClr="000000"/>
      </a:dk1>
      <a:lt1>
        <a:srgbClr val="FAE6D2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Другая 2">
      <a:dk1>
        <a:sysClr val="windowText" lastClr="000000"/>
      </a:dk1>
      <a:lt1>
        <a:srgbClr val="FAE6D2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Воздушный поток">
  <a:themeElements>
    <a:clrScheme name="Другая 2">
      <a:dk1>
        <a:sysClr val="windowText" lastClr="000000"/>
      </a:dk1>
      <a:lt1>
        <a:srgbClr val="FAE6D2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Воздушный поток">
  <a:themeElements>
    <a:clrScheme name="Другая 2">
      <a:dk1>
        <a:sysClr val="windowText" lastClr="000000"/>
      </a:dk1>
      <a:lt1>
        <a:srgbClr val="FAE6D2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Воздушный поток">
  <a:themeElements>
    <a:clrScheme name="Другая 2">
      <a:dk1>
        <a:sysClr val="windowText" lastClr="000000"/>
      </a:dk1>
      <a:lt1>
        <a:srgbClr val="FAE6D2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</TotalTime>
  <Words>731</Words>
  <Application>Microsoft Office PowerPoint</Application>
  <PresentationFormat>Лист A4 (210x297 мм)</PresentationFormat>
  <Paragraphs>65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Воздушный поток</vt:lpstr>
      <vt:lpstr>1_Воздушный поток</vt:lpstr>
      <vt:lpstr>2_Воздушный поток</vt:lpstr>
      <vt:lpstr>4_Воздушный поток</vt:lpstr>
      <vt:lpstr>5_Воздушный поток</vt:lpstr>
      <vt:lpstr>3_Воздушный поток</vt:lpstr>
      <vt:lpstr>Разработка и реализация интегративной модели внутришкольной системы оценки качества образования</vt:lpstr>
      <vt:lpstr>Задел гимназии для реализации данного проекта</vt:lpstr>
      <vt:lpstr>СУТЬ ПРОЕКТА</vt:lpstr>
      <vt:lpstr>ЦЕЛЬ И ЗАДАЧИ ПРОЕКТА</vt:lpstr>
      <vt:lpstr>Ожидаемые результаты</vt:lpstr>
      <vt:lpstr>Новые ориентиры качества образования  в гимназии</vt:lpstr>
      <vt:lpstr>Презентация PowerPoint</vt:lpstr>
      <vt:lpstr>Презентация PowerPoint</vt:lpstr>
      <vt:lpstr>Внутрифирменное повышение квалификации</vt:lpstr>
      <vt:lpstr>ОЖИДАЕМЫЕ РЕЗУЛЬТАТЫ ПРОЕКТА</vt:lpstr>
      <vt:lpstr>Конечные продукты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</dc:creator>
  <cp:lastModifiedBy>сони</cp:lastModifiedBy>
  <cp:revision>104</cp:revision>
  <dcterms:created xsi:type="dcterms:W3CDTF">2016-10-25T07:20:22Z</dcterms:created>
  <dcterms:modified xsi:type="dcterms:W3CDTF">2016-11-25T22:24:40Z</dcterms:modified>
</cp:coreProperties>
</file>