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8"/>
  </p:notesMasterIdLst>
  <p:sldIdLst>
    <p:sldId id="277" r:id="rId2"/>
    <p:sldId id="257" r:id="rId3"/>
    <p:sldId id="279" r:id="rId4"/>
    <p:sldId id="299" r:id="rId5"/>
    <p:sldId id="300" r:id="rId6"/>
    <p:sldId id="301" r:id="rId7"/>
    <p:sldId id="302" r:id="rId8"/>
    <p:sldId id="303" r:id="rId9"/>
    <p:sldId id="304" r:id="rId10"/>
    <p:sldId id="282" r:id="rId11"/>
    <p:sldId id="306" r:id="rId12"/>
    <p:sldId id="307" r:id="rId13"/>
    <p:sldId id="308" r:id="rId14"/>
    <p:sldId id="309" r:id="rId15"/>
    <p:sldId id="310" r:id="rId16"/>
    <p:sldId id="312" r:id="rId17"/>
    <p:sldId id="313" r:id="rId18"/>
    <p:sldId id="314" r:id="rId19"/>
    <p:sldId id="315" r:id="rId20"/>
    <p:sldId id="316" r:id="rId21"/>
    <p:sldId id="317" r:id="rId22"/>
    <p:sldId id="318" r:id="rId23"/>
    <p:sldId id="319" r:id="rId24"/>
    <p:sldId id="322" r:id="rId25"/>
    <p:sldId id="320" r:id="rId26"/>
    <p:sldId id="321"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A4F787"/>
    <a:srgbClr val="D5FEC0"/>
    <a:srgbClr val="FADAF5"/>
    <a:srgbClr val="FFFF99"/>
    <a:srgbClr val="E9FFA3"/>
    <a:srgbClr val="F3A3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93" autoAdjust="0"/>
    <p:restoredTop sz="94660"/>
  </p:normalViewPr>
  <p:slideViewPr>
    <p:cSldViewPr snapToGrid="0">
      <p:cViewPr varScale="1">
        <p:scale>
          <a:sx n="76" d="100"/>
          <a:sy n="76" d="100"/>
        </p:scale>
        <p:origin x="114" y="582"/>
      </p:cViewPr>
      <p:guideLst>
        <p:guide orient="horz" pos="2160"/>
        <p:guide pos="384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F3A2D-AB98-419D-B7CB-5949FBB60FEB}" type="datetimeFigureOut">
              <a:rPr lang="ru-RU" smtClean="0"/>
              <a:pPr/>
              <a:t>09.11.2018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D6E6AC-2051-4737-AFB7-9E4B2D674C9B}" type="slidenum">
              <a:rPr lang="ru-RU" smtClean="0"/>
              <a:pPr/>
              <a:t>‹#›</a:t>
            </a:fld>
            <a:endParaRPr lang="ru-RU"/>
          </a:p>
        </p:txBody>
      </p:sp>
    </p:spTree>
    <p:extLst>
      <p:ext uri="{BB962C8B-B14F-4D97-AF65-F5344CB8AC3E}">
        <p14:creationId xmlns:p14="http://schemas.microsoft.com/office/powerpoint/2010/main" val="3519180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D6E6AC-2051-4737-AFB7-9E4B2D674C9B}" type="slidenum">
              <a:rPr lang="ru-RU" smtClean="0"/>
              <a:pPr/>
              <a:t>11</a:t>
            </a:fld>
            <a:endParaRPr lang="ru-RU"/>
          </a:p>
        </p:txBody>
      </p:sp>
    </p:spTree>
    <p:extLst>
      <p:ext uri="{BB962C8B-B14F-4D97-AF65-F5344CB8AC3E}">
        <p14:creationId xmlns:p14="http://schemas.microsoft.com/office/powerpoint/2010/main" val="1284960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7"/>
          <p:cNvSpPr/>
          <p:nvPr/>
        </p:nvSpPr>
        <p:spPr>
          <a:xfrm>
            <a:off x="1037167"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5" name="Rectangle 6"/>
          <p:cNvSpPr/>
          <p:nvPr/>
        </p:nvSpPr>
        <p:spPr>
          <a:xfrm>
            <a:off x="1037167" y="6172200"/>
            <a:ext cx="100584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016000" y="4724400"/>
            <a:ext cx="9144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6" name="Date Placeholder 3"/>
          <p:cNvSpPr>
            <a:spLocks noGrp="1"/>
          </p:cNvSpPr>
          <p:nvPr>
            <p:ph type="dt" sz="half" idx="10"/>
          </p:nvPr>
        </p:nvSpPr>
        <p:spPr/>
        <p:txBody>
          <a:bodyPr/>
          <a:lstStyle>
            <a:lvl1pPr>
              <a:defRPr/>
            </a:lvl1pPr>
          </a:lstStyle>
          <a:p>
            <a:pPr>
              <a:defRPr/>
            </a:pPr>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smtClean="0"/>
            </a:lvl1pPr>
          </a:lstStyle>
          <a:p>
            <a:pPr>
              <a:defRPr/>
            </a:pPr>
            <a:fld id="{85035E9E-F628-4B5B-9FE4-557F1C9663FD}" type="slidenum">
              <a:rPr lang="ru-RU" altLang="ru-RU"/>
              <a:pPr>
                <a:defRPr/>
              </a:pPr>
              <a:t>‹#›</a:t>
            </a:fld>
            <a:endParaRPr lang="ru-RU" altLang="ru-RU"/>
          </a:p>
        </p:txBody>
      </p:sp>
    </p:spTree>
    <p:extLst>
      <p:ext uri="{BB962C8B-B14F-4D97-AF65-F5344CB8AC3E}">
        <p14:creationId xmlns:p14="http://schemas.microsoft.com/office/powerpoint/2010/main" val="4201009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2E713FC-0774-4304-AF87-8FC7F8B0775F}" type="slidenum">
              <a:rPr lang="ru-RU" altLang="ru-RU"/>
              <a:pPr>
                <a:defRPr/>
              </a:pPr>
              <a:t>‹#›</a:t>
            </a:fld>
            <a:endParaRPr lang="ru-RU" altLang="ru-RU"/>
          </a:p>
        </p:txBody>
      </p:sp>
    </p:spTree>
    <p:extLst>
      <p:ext uri="{BB962C8B-B14F-4D97-AF65-F5344CB8AC3E}">
        <p14:creationId xmlns:p14="http://schemas.microsoft.com/office/powerpoint/2010/main" val="3166771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2"/>
            <a:ext cx="24384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B4393E-32C0-446D-B1C8-35B9D5313092}" type="slidenum">
              <a:rPr lang="ru-RU" altLang="ru-RU"/>
              <a:pPr>
                <a:defRPr/>
              </a:pPr>
              <a:t>‹#›</a:t>
            </a:fld>
            <a:endParaRPr lang="ru-RU" altLang="ru-RU"/>
          </a:p>
        </p:txBody>
      </p:sp>
    </p:spTree>
    <p:extLst>
      <p:ext uri="{BB962C8B-B14F-4D97-AF65-F5344CB8AC3E}">
        <p14:creationId xmlns:p14="http://schemas.microsoft.com/office/powerpoint/2010/main" val="1582259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7813"/>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1"/>
            <a:ext cx="109728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09600" y="3941763"/>
            <a:ext cx="109728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D1AB8D3-C51A-4A19-B440-66F964E4783F}" type="slidenum">
              <a:rPr lang="ru-RU" altLang="ru-RU"/>
              <a:pPr>
                <a:defRPr/>
              </a:pPr>
              <a:t>‹#›</a:t>
            </a:fld>
            <a:endParaRPr lang="ru-RU" altLang="ru-RU"/>
          </a:p>
        </p:txBody>
      </p:sp>
    </p:spTree>
    <p:extLst>
      <p:ext uri="{BB962C8B-B14F-4D97-AF65-F5344CB8AC3E}">
        <p14:creationId xmlns:p14="http://schemas.microsoft.com/office/powerpoint/2010/main" val="199131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1BA2AB1-E37E-41E0-AA7D-5AF2107A6CFF}" type="slidenum">
              <a:rPr lang="ru-RU" altLang="ru-RU"/>
              <a:pPr>
                <a:defRPr/>
              </a:pPr>
              <a:t>‹#›</a:t>
            </a:fld>
            <a:endParaRPr lang="ru-RU" altLang="ru-RU"/>
          </a:p>
        </p:txBody>
      </p:sp>
    </p:spTree>
    <p:extLst>
      <p:ext uri="{BB962C8B-B14F-4D97-AF65-F5344CB8AC3E}">
        <p14:creationId xmlns:p14="http://schemas.microsoft.com/office/powerpoint/2010/main" val="3924591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1037167"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5" name="Rectangle 7"/>
          <p:cNvSpPr/>
          <p:nvPr/>
        </p:nvSpPr>
        <p:spPr>
          <a:xfrm>
            <a:off x="1037167" y="6172200"/>
            <a:ext cx="100584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2" name="Title 1"/>
          <p:cNvSpPr>
            <a:spLocks noGrp="1"/>
          </p:cNvSpPr>
          <p:nvPr>
            <p:ph type="title"/>
          </p:nvPr>
        </p:nvSpPr>
        <p:spPr>
          <a:xfrm>
            <a:off x="1016000" y="3276600"/>
            <a:ext cx="10058400" cy="1676400"/>
          </a:xfrm>
        </p:spPr>
        <p:txBody>
          <a:bodyPr/>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016000" y="4953000"/>
            <a:ext cx="9144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6" name="Date Placeholder 3"/>
          <p:cNvSpPr>
            <a:spLocks noGrp="1"/>
          </p:cNvSpPr>
          <p:nvPr>
            <p:ph type="dt" sz="half" idx="10"/>
          </p:nvPr>
        </p:nvSpPr>
        <p:spPr/>
        <p:txBody>
          <a:bodyPr/>
          <a:lstStyle>
            <a:lvl1pPr>
              <a:defRPr/>
            </a:lvl1pPr>
          </a:lstStyle>
          <a:p>
            <a:pPr>
              <a:defRPr/>
            </a:pPr>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smtClean="0"/>
            </a:lvl1pPr>
          </a:lstStyle>
          <a:p>
            <a:pPr>
              <a:defRPr/>
            </a:pPr>
            <a:fld id="{62DF6316-430D-4C47-BD34-A7A7DD7B138C}" type="slidenum">
              <a:rPr lang="ru-RU" altLang="ru-RU"/>
              <a:pPr>
                <a:defRPr/>
              </a:pPr>
              <a:t>‹#›</a:t>
            </a:fld>
            <a:endParaRPr lang="ru-RU" altLang="ru-RU"/>
          </a:p>
        </p:txBody>
      </p:sp>
    </p:spTree>
    <p:extLst>
      <p:ext uri="{BB962C8B-B14F-4D97-AF65-F5344CB8AC3E}">
        <p14:creationId xmlns:p14="http://schemas.microsoft.com/office/powerpoint/2010/main" val="420691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747309A5-9640-4695-A5E8-238F11A5C911}" type="slidenum">
              <a:rPr lang="ru-RU" altLang="ru-RU"/>
              <a:pPr>
                <a:defRPr/>
              </a:pPr>
              <a:t>‹#›</a:t>
            </a:fld>
            <a:endParaRPr lang="ru-RU" altLang="ru-RU"/>
          </a:p>
        </p:txBody>
      </p:sp>
    </p:spTree>
    <p:extLst>
      <p:ext uri="{BB962C8B-B14F-4D97-AF65-F5344CB8AC3E}">
        <p14:creationId xmlns:p14="http://schemas.microsoft.com/office/powerpoint/2010/main" val="1724293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Straight Connector 10"/>
          <p:cNvCxnSpPr/>
          <p:nvPr/>
        </p:nvCxnSpPr>
        <p:spPr>
          <a:xfrm>
            <a:off x="1011767" y="1249364"/>
            <a:ext cx="48768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2"/>
          <p:cNvCxnSpPr/>
          <p:nvPr/>
        </p:nvCxnSpPr>
        <p:spPr>
          <a:xfrm>
            <a:off x="6193367" y="1249364"/>
            <a:ext cx="48768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11936" y="1329264"/>
            <a:ext cx="48768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93536" y="1329264"/>
            <a:ext cx="48768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Date Placeholder 6"/>
          <p:cNvSpPr>
            <a:spLocks noGrp="1"/>
          </p:cNvSpPr>
          <p:nvPr>
            <p:ph type="dt" sz="half" idx="10"/>
          </p:nvPr>
        </p:nvSpPr>
        <p:spPr/>
        <p:txBody>
          <a:bodyPr/>
          <a:lstStyle>
            <a:lvl1pPr>
              <a:defRPr/>
            </a:lvl1pPr>
          </a:lstStyle>
          <a:p>
            <a:pPr>
              <a:defRPr/>
            </a:pPr>
            <a:endParaRPr lang="ru-RU"/>
          </a:p>
        </p:txBody>
      </p:sp>
      <p:sp>
        <p:nvSpPr>
          <p:cNvPr id="10" name="Footer Placeholder 7"/>
          <p:cNvSpPr>
            <a:spLocks noGrp="1"/>
          </p:cNvSpPr>
          <p:nvPr>
            <p:ph type="ftr" sz="quarter" idx="11"/>
          </p:nvPr>
        </p:nvSpPr>
        <p:spPr/>
        <p:txBody>
          <a:bodyPr/>
          <a:lstStyle>
            <a:lvl1pPr>
              <a:defRPr/>
            </a:lvl1pPr>
          </a:lstStyle>
          <a:p>
            <a:pPr>
              <a:defRPr/>
            </a:pPr>
            <a:endParaRPr lang="ru-RU"/>
          </a:p>
        </p:txBody>
      </p:sp>
      <p:sp>
        <p:nvSpPr>
          <p:cNvPr id="11" name="Slide Number Placeholder 8"/>
          <p:cNvSpPr>
            <a:spLocks noGrp="1"/>
          </p:cNvSpPr>
          <p:nvPr>
            <p:ph type="sldNum" sz="quarter" idx="12"/>
          </p:nvPr>
        </p:nvSpPr>
        <p:spPr/>
        <p:txBody>
          <a:bodyPr/>
          <a:lstStyle>
            <a:lvl1pPr>
              <a:defRPr smtClean="0"/>
            </a:lvl1pPr>
          </a:lstStyle>
          <a:p>
            <a:pPr>
              <a:defRPr/>
            </a:pPr>
            <a:fld id="{4DA36485-A349-4377-8687-A7C6690CB3BC}" type="slidenum">
              <a:rPr lang="ru-RU" altLang="ru-RU"/>
              <a:pPr>
                <a:defRPr/>
              </a:pPr>
              <a:t>‹#›</a:t>
            </a:fld>
            <a:endParaRPr lang="ru-RU" altLang="ru-RU"/>
          </a:p>
        </p:txBody>
      </p:sp>
    </p:spTree>
    <p:extLst>
      <p:ext uri="{BB962C8B-B14F-4D97-AF65-F5344CB8AC3E}">
        <p14:creationId xmlns:p14="http://schemas.microsoft.com/office/powerpoint/2010/main" val="978036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3487EC6E-1729-447C-907A-C83D8CE62F52}" type="slidenum">
              <a:rPr lang="ru-RU" altLang="ru-RU"/>
              <a:pPr>
                <a:defRPr/>
              </a:pPr>
              <a:t>‹#›</a:t>
            </a:fld>
            <a:endParaRPr lang="ru-RU" altLang="ru-RU"/>
          </a:p>
        </p:txBody>
      </p:sp>
    </p:spTree>
    <p:extLst>
      <p:ext uri="{BB962C8B-B14F-4D97-AF65-F5344CB8AC3E}">
        <p14:creationId xmlns:p14="http://schemas.microsoft.com/office/powerpoint/2010/main" val="2575336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F9DC6C97-7D4E-46C6-98C6-B0FE7F2C64A6}" type="slidenum">
              <a:rPr lang="ru-RU" altLang="ru-RU"/>
              <a:pPr>
                <a:defRPr/>
              </a:pPr>
              <a:t>‹#›</a:t>
            </a:fld>
            <a:endParaRPr lang="ru-RU" altLang="ru-RU"/>
          </a:p>
        </p:txBody>
      </p:sp>
    </p:spTree>
    <p:extLst>
      <p:ext uri="{BB962C8B-B14F-4D97-AF65-F5344CB8AC3E}">
        <p14:creationId xmlns:p14="http://schemas.microsoft.com/office/powerpoint/2010/main" val="3582602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cxnSp>
        <p:nvCxnSpPr>
          <p:cNvPr id="5" name="Straight Connector 9"/>
          <p:cNvCxnSpPr/>
          <p:nvPr/>
        </p:nvCxnSpPr>
        <p:spPr>
          <a:xfrm rot="5400000">
            <a:off x="2871259" y="2515130"/>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16000" y="4572000"/>
            <a:ext cx="9046464" cy="1600200"/>
          </a:xfrm>
        </p:spPr>
        <p:txBody>
          <a:bodyPr>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4947821" y="457201"/>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16002"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smtClean="0"/>
            </a:lvl1pPr>
          </a:lstStyle>
          <a:p>
            <a:pPr>
              <a:defRPr/>
            </a:pPr>
            <a:fld id="{B4FC0B2A-71B6-4687-A8E2-4E627D8745EC}" type="slidenum">
              <a:rPr lang="ru-RU" altLang="ru-RU"/>
              <a:pPr>
                <a:defRPr/>
              </a:pPr>
              <a:t>‹#›</a:t>
            </a:fld>
            <a:endParaRPr lang="ru-RU" altLang="ru-RU"/>
          </a:p>
        </p:txBody>
      </p:sp>
    </p:spTree>
    <p:extLst>
      <p:ext uri="{BB962C8B-B14F-4D97-AF65-F5344CB8AC3E}">
        <p14:creationId xmlns:p14="http://schemas.microsoft.com/office/powerpoint/2010/main" val="84278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a:off x="1133856" y="3505200"/>
            <a:ext cx="98552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43EA75AC-B6D6-4992-8FA1-BD7AE4CFFF8C}" type="slidenum">
              <a:rPr lang="ru-RU" altLang="ru-RU"/>
              <a:pPr>
                <a:defRPr/>
              </a:pPr>
              <a:t>‹#›</a:t>
            </a:fld>
            <a:endParaRPr lang="ru-RU" altLang="ru-RU"/>
          </a:p>
        </p:txBody>
      </p:sp>
    </p:spTree>
    <p:extLst>
      <p:ext uri="{BB962C8B-B14F-4D97-AF65-F5344CB8AC3E}">
        <p14:creationId xmlns:p14="http://schemas.microsoft.com/office/powerpoint/2010/main" val="2496483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16000" y="4572000"/>
            <a:ext cx="9042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027" name="Text Placeholder 2"/>
          <p:cNvSpPr>
            <a:spLocks noGrp="1"/>
          </p:cNvSpPr>
          <p:nvPr>
            <p:ph type="body" idx="1"/>
          </p:nvPr>
        </p:nvSpPr>
        <p:spPr bwMode="auto">
          <a:xfrm>
            <a:off x="1016000" y="685800"/>
            <a:ext cx="10058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8331200" y="6208714"/>
            <a:ext cx="2844800" cy="365125"/>
          </a:xfrm>
          <a:prstGeom prst="rect">
            <a:avLst/>
          </a:prstGeom>
        </p:spPr>
        <p:txBody>
          <a:bodyPr vert="horz" lIns="91440" tIns="45720" rIns="91440" bIns="45720" rtlCol="0" anchor="ctr"/>
          <a:lstStyle>
            <a:lvl1pPr algn="r" eaLnBrk="1" hangingPunct="1">
              <a:defRPr sz="1200" b="1">
                <a:solidFill>
                  <a:schemeClr val="tx2">
                    <a:lumMod val="90000"/>
                    <a:lumOff val="10000"/>
                  </a:schemeClr>
                </a:solidFill>
                <a:latin typeface="+mn-lt"/>
              </a:defRPr>
            </a:lvl1pPr>
          </a:lstStyle>
          <a:p>
            <a:pPr>
              <a:defRPr/>
            </a:pPr>
            <a:endParaRPr lang="ru-RU"/>
          </a:p>
        </p:txBody>
      </p:sp>
      <p:sp>
        <p:nvSpPr>
          <p:cNvPr id="5" name="Footer Placeholder 4"/>
          <p:cNvSpPr>
            <a:spLocks noGrp="1"/>
          </p:cNvSpPr>
          <p:nvPr>
            <p:ph type="ftr" sz="quarter" idx="3"/>
          </p:nvPr>
        </p:nvSpPr>
        <p:spPr>
          <a:xfrm>
            <a:off x="1016001" y="6208714"/>
            <a:ext cx="6498167" cy="365125"/>
          </a:xfrm>
          <a:prstGeom prst="rect">
            <a:avLst/>
          </a:prstGeom>
        </p:spPr>
        <p:txBody>
          <a:bodyPr vert="horz" lIns="91440" tIns="45720" rIns="91440" bIns="45720" rtlCol="0" anchor="ctr"/>
          <a:lstStyle>
            <a:lvl1pPr algn="l" eaLnBrk="1" hangingPunct="1">
              <a:defRPr sz="1200" b="1">
                <a:solidFill>
                  <a:schemeClr val="tx2">
                    <a:lumMod val="90000"/>
                    <a:lumOff val="10000"/>
                  </a:schemeClr>
                </a:solidFill>
                <a:latin typeface="Times New Roman" charset="0"/>
              </a:defRPr>
            </a:lvl1pPr>
          </a:lstStyle>
          <a:p>
            <a:pPr>
              <a:defRPr/>
            </a:pPr>
            <a:endParaRPr lang="ru-RU"/>
          </a:p>
        </p:txBody>
      </p:sp>
      <p:sp>
        <p:nvSpPr>
          <p:cNvPr id="6" name="Slide Number Placeholder 5"/>
          <p:cNvSpPr>
            <a:spLocks noGrp="1"/>
          </p:cNvSpPr>
          <p:nvPr>
            <p:ph type="sldNum" sz="quarter" idx="4"/>
          </p:nvPr>
        </p:nvSpPr>
        <p:spPr>
          <a:xfrm>
            <a:off x="10160000" y="5688014"/>
            <a:ext cx="10160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400" smtClean="0">
                <a:solidFill>
                  <a:srgbClr val="0000EF"/>
                </a:solidFill>
                <a:latin typeface="Trebuchet MS" panose="020B0603020202020204" pitchFamily="34" charset="0"/>
              </a:defRPr>
            </a:lvl1pPr>
          </a:lstStyle>
          <a:p>
            <a:pPr>
              <a:defRPr/>
            </a:pPr>
            <a:fld id="{BE3F8533-D709-4294-82FA-EA3E64C301B7}" type="slidenum">
              <a:rPr lang="ru-RU" altLang="ru-RU"/>
              <a:pPr>
                <a:defRPr/>
              </a:pPr>
              <a:t>‹#›</a:t>
            </a:fld>
            <a:endParaRPr lang="ru-RU" altLang="ru-RU"/>
          </a:p>
        </p:txBody>
      </p:sp>
      <p:sp>
        <p:nvSpPr>
          <p:cNvPr id="8" name="Rectangle 7"/>
          <p:cNvSpPr/>
          <p:nvPr/>
        </p:nvSpPr>
        <p:spPr>
          <a:xfrm>
            <a:off x="1037167"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9" name="Rectangle 8"/>
          <p:cNvSpPr/>
          <p:nvPr/>
        </p:nvSpPr>
        <p:spPr>
          <a:xfrm>
            <a:off x="1037167" y="6172200"/>
            <a:ext cx="100584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Tree>
    <p:extLst>
      <p:ext uri="{BB962C8B-B14F-4D97-AF65-F5344CB8AC3E}">
        <p14:creationId xmlns:p14="http://schemas.microsoft.com/office/powerpoint/2010/main" val="29930848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rtl="0" eaLnBrk="0" fontAlgn="base" hangingPunct="0">
        <a:spcBef>
          <a:spcPct val="0"/>
        </a:spcBef>
        <a:spcAft>
          <a:spcPct val="0"/>
        </a:spcAft>
        <a:defRPr sz="5400" kern="1200">
          <a:solidFill>
            <a:srgbClr val="262626"/>
          </a:solidFill>
          <a:latin typeface="+mj-lt"/>
          <a:ea typeface="+mj-ea"/>
          <a:cs typeface="+mj-cs"/>
        </a:defRPr>
      </a:lvl1pPr>
      <a:lvl2pPr algn="l" rtl="0" eaLnBrk="0" fontAlgn="base" hangingPunct="0">
        <a:spcBef>
          <a:spcPct val="0"/>
        </a:spcBef>
        <a:spcAft>
          <a:spcPct val="0"/>
        </a:spcAft>
        <a:defRPr sz="5400">
          <a:solidFill>
            <a:srgbClr val="262626"/>
          </a:solidFill>
          <a:latin typeface="Trebuchet MS" pitchFamily="34" charset="0"/>
        </a:defRPr>
      </a:lvl2pPr>
      <a:lvl3pPr algn="l" rtl="0" eaLnBrk="0" fontAlgn="base" hangingPunct="0">
        <a:spcBef>
          <a:spcPct val="0"/>
        </a:spcBef>
        <a:spcAft>
          <a:spcPct val="0"/>
        </a:spcAft>
        <a:defRPr sz="5400">
          <a:solidFill>
            <a:srgbClr val="262626"/>
          </a:solidFill>
          <a:latin typeface="Trebuchet MS" pitchFamily="34" charset="0"/>
        </a:defRPr>
      </a:lvl3pPr>
      <a:lvl4pPr algn="l" rtl="0" eaLnBrk="0" fontAlgn="base" hangingPunct="0">
        <a:spcBef>
          <a:spcPct val="0"/>
        </a:spcBef>
        <a:spcAft>
          <a:spcPct val="0"/>
        </a:spcAft>
        <a:defRPr sz="5400">
          <a:solidFill>
            <a:srgbClr val="262626"/>
          </a:solidFill>
          <a:latin typeface="Trebuchet MS" pitchFamily="34" charset="0"/>
        </a:defRPr>
      </a:lvl4pPr>
      <a:lvl5pPr algn="l" rtl="0" eaLnBrk="0" fontAlgn="base" hangingPunct="0">
        <a:spcBef>
          <a:spcPct val="0"/>
        </a:spcBef>
        <a:spcAft>
          <a:spcPct val="0"/>
        </a:spcAft>
        <a:defRPr sz="5400">
          <a:solidFill>
            <a:srgbClr val="262626"/>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panose="020B0604020202020204" pitchFamily="34"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panose="020B0604020202020204" pitchFamily="34" charset="0"/>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panose="020B0604020202020204" pitchFamily="34" charset="0"/>
        <a:buChar char="•"/>
        <a:defRPr sz="2000"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43200" y="537944"/>
            <a:ext cx="6162206" cy="658862"/>
          </a:xfrm>
        </p:spPr>
        <p:txBody>
          <a:bodyPr/>
          <a:lstStyle/>
          <a:p>
            <a:r>
              <a:rPr lang="ru-RU" sz="2800" b="1" dirty="0" smtClean="0">
                <a:solidFill>
                  <a:srgbClr val="700000"/>
                </a:solidFill>
                <a:latin typeface="Arial" panose="020B0604020202020204" pitchFamily="34" charset="0"/>
                <a:cs typeface="Arial" panose="020B0604020202020204" pitchFamily="34" charset="0"/>
              </a:rPr>
              <a:t>Попова Ольга Юрьевна</a:t>
            </a:r>
            <a:endParaRPr lang="ru-RU" sz="2800" b="1" dirty="0">
              <a:solidFill>
                <a:srgbClr val="700000"/>
              </a:solidFill>
              <a:latin typeface="Arial" panose="020B0604020202020204" pitchFamily="34" charset="0"/>
              <a:cs typeface="Arial" panose="020B0604020202020204" pitchFamily="34" charset="0"/>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8159" y="448414"/>
            <a:ext cx="1496785" cy="1496785"/>
          </a:xfrm>
          <a:prstGeom prst="rect">
            <a:avLst/>
          </a:prstGeom>
          <a:ln>
            <a:no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100" y="1598088"/>
            <a:ext cx="4661353" cy="3896056"/>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5599734" y="2828836"/>
            <a:ext cx="5322266" cy="1938992"/>
          </a:xfrm>
          <a:prstGeom prst="rect">
            <a:avLst/>
          </a:prstGeom>
        </p:spPr>
        <p:txBody>
          <a:bodyPr wrap="square">
            <a:spAutoFit/>
          </a:bodyPr>
          <a:lstStyle/>
          <a:p>
            <a:pPr algn="just"/>
            <a:r>
              <a:rPr lang="ru-RU" sz="2000" dirty="0">
                <a:solidFill>
                  <a:schemeClr val="tx2"/>
                </a:solidFill>
                <a:latin typeface="Arial" panose="020B0604020202020204" pitchFamily="34" charset="0"/>
                <a:cs typeface="Arial" panose="020B0604020202020204" pitchFamily="34" charset="0"/>
              </a:rPr>
              <a:t>заместитель директора по УВР МОУ «Лицей № 10 Кировского района Волгограда», награждена Грамотой Министерства образования и науки Российской Федерации, учитель русского языка и литературы</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175787" y="2204864"/>
            <a:ext cx="3840427" cy="12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511823" y="2402885"/>
            <a:ext cx="3264363" cy="954107"/>
          </a:xfrm>
          <a:prstGeom prst="rect">
            <a:avLst/>
          </a:prstGeom>
          <a:noFill/>
        </p:spPr>
        <p:txBody>
          <a:bodyPr wrap="square" rtlCol="0">
            <a:spAutoFit/>
          </a:bodyPr>
          <a:lstStyle/>
          <a:p>
            <a:pPr algn="ctr"/>
            <a:r>
              <a:rPr lang="ru-RU" sz="2800" b="1" dirty="0">
                <a:solidFill>
                  <a:srgbClr val="700000"/>
                </a:solidFill>
                <a:latin typeface="Arial" panose="020B0604020202020204" pitchFamily="34" charset="0"/>
                <a:cs typeface="Arial" panose="020B0604020202020204" pitchFamily="34" charset="0"/>
              </a:rPr>
              <a:t>Формы работы</a:t>
            </a:r>
          </a:p>
          <a:p>
            <a:pPr algn="ctr"/>
            <a:r>
              <a:rPr lang="ru-RU" sz="2800" b="1" dirty="0">
                <a:solidFill>
                  <a:srgbClr val="700000"/>
                </a:solidFill>
                <a:latin typeface="Arial" panose="020B0604020202020204" pitchFamily="34" charset="0"/>
                <a:cs typeface="Arial" panose="020B0604020202020204" pitchFamily="34" charset="0"/>
              </a:rPr>
              <a:t>с учащимися</a:t>
            </a:r>
          </a:p>
        </p:txBody>
      </p:sp>
      <p:sp>
        <p:nvSpPr>
          <p:cNvPr id="6" name="Прямоугольник 5"/>
          <p:cNvSpPr/>
          <p:nvPr/>
        </p:nvSpPr>
        <p:spPr>
          <a:xfrm>
            <a:off x="1487488" y="692696"/>
            <a:ext cx="3552395"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интеллектуальные марафоны,</a:t>
            </a:r>
          </a:p>
          <a:p>
            <a:pPr marL="177800" indent="-177800" algn="ctr"/>
            <a:r>
              <a:rPr lang="ru-RU" dirty="0" smtClean="0"/>
              <a:t> дни </a:t>
            </a:r>
            <a:r>
              <a:rPr lang="ru-RU" dirty="0"/>
              <a:t>интеллектуального </a:t>
            </a:r>
            <a:r>
              <a:rPr lang="ru-RU" dirty="0" smtClean="0"/>
              <a:t>    творчества</a:t>
            </a:r>
            <a:endParaRPr lang="ru-RU" dirty="0"/>
          </a:p>
        </p:txBody>
      </p:sp>
      <p:sp>
        <p:nvSpPr>
          <p:cNvPr id="7" name="Прямоугольник 6"/>
          <p:cNvSpPr/>
          <p:nvPr/>
        </p:nvSpPr>
        <p:spPr>
          <a:xfrm>
            <a:off x="1583499" y="4005064"/>
            <a:ext cx="3552395"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интеллектуальные олимпийские игры</a:t>
            </a:r>
            <a:endParaRPr lang="ru-RU" dirty="0"/>
          </a:p>
        </p:txBody>
      </p:sp>
      <p:sp>
        <p:nvSpPr>
          <p:cNvPr id="8" name="Прямоугольник 7"/>
          <p:cNvSpPr/>
          <p:nvPr/>
        </p:nvSpPr>
        <p:spPr>
          <a:xfrm>
            <a:off x="335360" y="2132856"/>
            <a:ext cx="3552395"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школа интеллектуального развития</a:t>
            </a:r>
            <a:endParaRPr lang="ru-RU" dirty="0"/>
          </a:p>
        </p:txBody>
      </p:sp>
      <p:sp>
        <p:nvSpPr>
          <p:cNvPr id="9" name="Прямоугольник 8"/>
          <p:cNvSpPr/>
          <p:nvPr/>
        </p:nvSpPr>
        <p:spPr>
          <a:xfrm>
            <a:off x="8304245" y="2132856"/>
            <a:ext cx="3552395"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экскурсии в ВУЗы и исследовательские </a:t>
            </a:r>
            <a:r>
              <a:rPr lang="ru-RU" dirty="0" smtClean="0"/>
              <a:t>лаборатории,</a:t>
            </a:r>
          </a:p>
          <a:p>
            <a:pPr algn="ctr"/>
            <a:r>
              <a:rPr lang="ru-RU" dirty="0"/>
              <a:t>встречи с учеными, изобретателями</a:t>
            </a:r>
          </a:p>
        </p:txBody>
      </p:sp>
      <p:sp>
        <p:nvSpPr>
          <p:cNvPr id="10" name="Прямоугольник 9"/>
          <p:cNvSpPr/>
          <p:nvPr/>
        </p:nvSpPr>
        <p:spPr>
          <a:xfrm>
            <a:off x="5999989" y="692696"/>
            <a:ext cx="3552395"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защита интеллектуальных проектов</a:t>
            </a:r>
            <a:endParaRPr lang="ru-RU" dirty="0"/>
          </a:p>
        </p:txBody>
      </p:sp>
      <p:sp>
        <p:nvSpPr>
          <p:cNvPr id="11" name="Прямоугольник 10"/>
          <p:cNvSpPr/>
          <p:nvPr/>
        </p:nvSpPr>
        <p:spPr>
          <a:xfrm>
            <a:off x="6672064" y="4005064"/>
            <a:ext cx="3552395"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интеллектуальные ринги и </a:t>
            </a:r>
            <a:r>
              <a:rPr lang="ru-RU" dirty="0" smtClean="0"/>
              <a:t>викторины,</a:t>
            </a:r>
          </a:p>
          <a:p>
            <a:pPr algn="ctr"/>
            <a:r>
              <a:rPr lang="ru-RU" dirty="0"/>
              <a:t>заседание клубов интеллектуалов</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5100" y="489635"/>
            <a:ext cx="11722099" cy="523220"/>
          </a:xfrm>
          <a:prstGeom prst="rect">
            <a:avLst/>
          </a:prstGeom>
          <a:noFill/>
        </p:spPr>
        <p:txBody>
          <a:bodyPr wrap="square" rtlCol="0">
            <a:spAutoFit/>
          </a:bodyPr>
          <a:lstStyle/>
          <a:p>
            <a:pPr algn="ctr"/>
            <a:r>
              <a:rPr lang="ru-RU" sz="2800" b="1" dirty="0">
                <a:solidFill>
                  <a:srgbClr val="700000"/>
                </a:solidFill>
                <a:latin typeface="Arial" panose="020B0604020202020204" pitchFamily="34" charset="0"/>
                <a:cs typeface="Arial" panose="020B0604020202020204" pitchFamily="34" charset="0"/>
              </a:rPr>
              <a:t>Система мониторинга качества математического образования:</a:t>
            </a:r>
          </a:p>
        </p:txBody>
      </p:sp>
      <p:grpSp>
        <p:nvGrpSpPr>
          <p:cNvPr id="27" name="Группа 26"/>
          <p:cNvGrpSpPr/>
          <p:nvPr/>
        </p:nvGrpSpPr>
        <p:grpSpPr>
          <a:xfrm>
            <a:off x="839720" y="1272621"/>
            <a:ext cx="10387080" cy="4999225"/>
            <a:chOff x="839720" y="1272621"/>
            <a:chExt cx="7073140" cy="4999225"/>
          </a:xfrm>
        </p:grpSpPr>
        <p:sp>
          <p:nvSpPr>
            <p:cNvPr id="5" name="Прямоугольник 4"/>
            <p:cNvSpPr/>
            <p:nvPr/>
          </p:nvSpPr>
          <p:spPr>
            <a:xfrm>
              <a:off x="2642360" y="1272621"/>
              <a:ext cx="5270500" cy="421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Исследовательская работа учащихся</a:t>
              </a:r>
              <a:endParaRPr lang="ru-RU" dirty="0"/>
            </a:p>
          </p:txBody>
        </p:sp>
        <p:sp>
          <p:nvSpPr>
            <p:cNvPr id="13" name="Прямоугольник 12"/>
            <p:cNvSpPr/>
            <p:nvPr/>
          </p:nvSpPr>
          <p:spPr>
            <a:xfrm>
              <a:off x="2642360" y="1850877"/>
              <a:ext cx="5270500" cy="421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Практические навыки по точным наукам</a:t>
              </a:r>
              <a:endParaRPr lang="ru-RU" dirty="0"/>
            </a:p>
          </p:txBody>
        </p:sp>
        <p:sp>
          <p:nvSpPr>
            <p:cNvPr id="14" name="Прямоугольник 13"/>
            <p:cNvSpPr/>
            <p:nvPr/>
          </p:nvSpPr>
          <p:spPr>
            <a:xfrm>
              <a:off x="2642360" y="2396989"/>
              <a:ext cx="5270500" cy="421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Система внеклассных игр и конкурсов</a:t>
              </a:r>
              <a:endParaRPr lang="ru-RU" dirty="0"/>
            </a:p>
          </p:txBody>
        </p:sp>
        <p:sp>
          <p:nvSpPr>
            <p:cNvPr id="15" name="Прямоугольник 14"/>
            <p:cNvSpPr/>
            <p:nvPr/>
          </p:nvSpPr>
          <p:spPr>
            <a:xfrm>
              <a:off x="2642360" y="2995550"/>
              <a:ext cx="5270500" cy="421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Индивидуальные задания</a:t>
              </a:r>
              <a:endParaRPr lang="ru-RU" dirty="0"/>
            </a:p>
          </p:txBody>
        </p:sp>
        <p:sp>
          <p:nvSpPr>
            <p:cNvPr id="16" name="Прямоугольник 15"/>
            <p:cNvSpPr/>
            <p:nvPr/>
          </p:nvSpPr>
          <p:spPr>
            <a:xfrm>
              <a:off x="2642360" y="3547582"/>
              <a:ext cx="5270500" cy="421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Итоговые контрольные работы</a:t>
              </a:r>
              <a:endParaRPr lang="ru-RU" dirty="0"/>
            </a:p>
          </p:txBody>
        </p:sp>
        <p:sp>
          <p:nvSpPr>
            <p:cNvPr id="17" name="Прямоугольник 16"/>
            <p:cNvSpPr/>
            <p:nvPr/>
          </p:nvSpPr>
          <p:spPr>
            <a:xfrm>
              <a:off x="2642360" y="4133104"/>
              <a:ext cx="5270500" cy="421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Текущие самостоятельные работы</a:t>
              </a:r>
              <a:endParaRPr lang="ru-RU" dirty="0"/>
            </a:p>
          </p:txBody>
        </p:sp>
        <p:sp>
          <p:nvSpPr>
            <p:cNvPr id="18" name="Прямоугольник 17"/>
            <p:cNvSpPr/>
            <p:nvPr/>
          </p:nvSpPr>
          <p:spPr>
            <a:xfrm>
              <a:off x="2642360" y="4718626"/>
              <a:ext cx="5270500" cy="421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Уроки</a:t>
              </a:r>
              <a:endParaRPr lang="ru-RU" dirty="0"/>
            </a:p>
          </p:txBody>
        </p:sp>
        <p:sp>
          <p:nvSpPr>
            <p:cNvPr id="19" name="Прямоугольник 18"/>
            <p:cNvSpPr/>
            <p:nvPr/>
          </p:nvSpPr>
          <p:spPr>
            <a:xfrm>
              <a:off x="839720" y="5304148"/>
              <a:ext cx="7073140" cy="421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Лицейские стандарты образования</a:t>
              </a:r>
              <a:endParaRPr lang="ru-RU" dirty="0"/>
            </a:p>
          </p:txBody>
        </p:sp>
        <p:sp>
          <p:nvSpPr>
            <p:cNvPr id="20" name="Прямоугольник 19"/>
            <p:cNvSpPr/>
            <p:nvPr/>
          </p:nvSpPr>
          <p:spPr>
            <a:xfrm>
              <a:off x="839720" y="5850260"/>
              <a:ext cx="7073140" cy="421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Государственные стандарты образования</a:t>
              </a:r>
              <a:endParaRPr lang="ru-RU" dirty="0"/>
            </a:p>
          </p:txBody>
        </p:sp>
        <p:sp>
          <p:nvSpPr>
            <p:cNvPr id="21" name="Прямоугольник 20"/>
            <p:cNvSpPr/>
            <p:nvPr/>
          </p:nvSpPr>
          <p:spPr>
            <a:xfrm>
              <a:off x="2082800" y="4133103"/>
              <a:ext cx="406400" cy="1032993"/>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Прямоугольник 21"/>
            <p:cNvSpPr/>
            <p:nvPr/>
          </p:nvSpPr>
          <p:spPr>
            <a:xfrm>
              <a:off x="850520" y="1272621"/>
              <a:ext cx="469140" cy="3907001"/>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1460500" y="3034960"/>
              <a:ext cx="469140" cy="2144662"/>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p:cNvSpPr txBox="1"/>
            <p:nvPr/>
          </p:nvSpPr>
          <p:spPr>
            <a:xfrm rot="16200000">
              <a:off x="1736369" y="4405534"/>
              <a:ext cx="1115242" cy="461665"/>
            </a:xfrm>
            <a:prstGeom prst="rect">
              <a:avLst/>
            </a:prstGeom>
            <a:noFill/>
          </p:spPr>
          <p:txBody>
            <a:bodyPr wrap="none" rtlCol="0">
              <a:spAutoFit/>
            </a:bodyPr>
            <a:lstStyle/>
            <a:p>
              <a:r>
                <a:rPr lang="ru-RU" sz="1200" dirty="0" smtClean="0">
                  <a:solidFill>
                    <a:srgbClr val="FF0000"/>
                  </a:solidFill>
                </a:rPr>
                <a:t>Оперативный </a:t>
              </a:r>
            </a:p>
            <a:p>
              <a:pPr algn="ctr"/>
              <a:r>
                <a:rPr lang="ru-RU" sz="1200" dirty="0" smtClean="0">
                  <a:solidFill>
                    <a:srgbClr val="FF0000"/>
                  </a:solidFill>
                </a:rPr>
                <a:t>контроль</a:t>
              </a:r>
              <a:endParaRPr lang="ru-RU" sz="1200" dirty="0">
                <a:solidFill>
                  <a:srgbClr val="FF0000"/>
                </a:solidFill>
              </a:endParaRPr>
            </a:p>
          </p:txBody>
        </p:sp>
        <p:sp>
          <p:nvSpPr>
            <p:cNvPr id="25" name="TextBox 24"/>
            <p:cNvSpPr txBox="1"/>
            <p:nvPr/>
          </p:nvSpPr>
          <p:spPr>
            <a:xfrm rot="16200000">
              <a:off x="897578" y="3859683"/>
              <a:ext cx="1542923" cy="276999"/>
            </a:xfrm>
            <a:prstGeom prst="rect">
              <a:avLst/>
            </a:prstGeom>
            <a:noFill/>
          </p:spPr>
          <p:txBody>
            <a:bodyPr wrap="none" rtlCol="0">
              <a:spAutoFit/>
            </a:bodyPr>
            <a:lstStyle/>
            <a:p>
              <a:r>
                <a:rPr lang="ru-RU" sz="1200" dirty="0" smtClean="0">
                  <a:solidFill>
                    <a:srgbClr val="FF0000"/>
                  </a:solidFill>
                </a:rPr>
                <a:t>Оценка </a:t>
              </a:r>
              <a:r>
                <a:rPr lang="ru-RU" sz="1200" dirty="0" err="1" smtClean="0">
                  <a:solidFill>
                    <a:srgbClr val="FF0000"/>
                  </a:solidFill>
                </a:rPr>
                <a:t>обученности</a:t>
              </a:r>
              <a:endParaRPr lang="ru-RU" sz="1200" dirty="0">
                <a:solidFill>
                  <a:srgbClr val="FF0000"/>
                </a:solidFill>
              </a:endParaRPr>
            </a:p>
          </p:txBody>
        </p:sp>
        <p:sp>
          <p:nvSpPr>
            <p:cNvPr id="26" name="TextBox 25"/>
            <p:cNvSpPr txBox="1"/>
            <p:nvPr/>
          </p:nvSpPr>
          <p:spPr>
            <a:xfrm rot="16200000">
              <a:off x="183849" y="2929428"/>
              <a:ext cx="1802481" cy="276999"/>
            </a:xfrm>
            <a:prstGeom prst="rect">
              <a:avLst/>
            </a:prstGeom>
            <a:noFill/>
          </p:spPr>
          <p:txBody>
            <a:bodyPr wrap="none" rtlCol="0">
              <a:spAutoFit/>
            </a:bodyPr>
            <a:lstStyle/>
            <a:p>
              <a:r>
                <a:rPr lang="ru-RU" sz="1200" dirty="0" smtClean="0">
                  <a:solidFill>
                    <a:srgbClr val="FF0000"/>
                  </a:solidFill>
                </a:rPr>
                <a:t>Оценка  компетентности</a:t>
              </a:r>
              <a:endParaRPr lang="ru-RU" sz="1200" dirty="0">
                <a:solidFill>
                  <a:srgbClr val="FF0000"/>
                </a:solidFill>
              </a:endParaRPr>
            </a:p>
          </p:txBody>
        </p:sp>
      </p:grpSp>
    </p:spTree>
    <p:extLst>
      <p:ext uri="{BB962C8B-B14F-4D97-AF65-F5344CB8AC3E}">
        <p14:creationId xmlns:p14="http://schemas.microsoft.com/office/powerpoint/2010/main" val="3666450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2800" y="777439"/>
            <a:ext cx="10782300" cy="4647426"/>
          </a:xfrm>
          <a:prstGeom prst="rect">
            <a:avLst/>
          </a:prstGeom>
        </p:spPr>
        <p:txBody>
          <a:bodyPr wrap="square">
            <a:spAutoFit/>
          </a:bodyPr>
          <a:lstStyle/>
          <a:p>
            <a:pPr algn="just"/>
            <a:r>
              <a:rPr lang="ru-RU" sz="2800" b="1" dirty="0">
                <a:solidFill>
                  <a:srgbClr val="700000"/>
                </a:solidFill>
                <a:latin typeface="Arial" panose="020B0604020202020204" pitchFamily="34" charset="0"/>
                <a:cs typeface="Arial" panose="020B0604020202020204" pitchFamily="34" charset="0"/>
              </a:rPr>
              <a:t>Обучение по индивидуальному образовательному маршруту</a:t>
            </a:r>
            <a:r>
              <a:rPr lang="ru-RU" sz="2400" dirty="0">
                <a:solidFill>
                  <a:schemeClr val="tx2"/>
                </a:solidFill>
                <a:latin typeface="Arial" panose="020B0604020202020204" pitchFamily="34" charset="0"/>
                <a:cs typeface="Arial" panose="020B0604020202020204" pitchFamily="34" charset="0"/>
              </a:rPr>
              <a:t>, обеспечивающему возможность использования дистанционных технологий и сетевых форм организации образовательного процесса. позволит обучающимся реализовать право на выбор форм и содержания обучения в максимально насыщенной образовательной среде: </a:t>
            </a:r>
          </a:p>
          <a:p>
            <a:pPr marL="285750" indent="-285750" algn="just">
              <a:buFont typeface="Arial" panose="020B0604020202020204" pitchFamily="34" charset="0"/>
              <a:buChar char="•"/>
            </a:pPr>
            <a:r>
              <a:rPr lang="ru-RU" sz="2400" dirty="0">
                <a:solidFill>
                  <a:schemeClr val="tx2"/>
                </a:solidFill>
                <a:latin typeface="Arial" panose="020B0604020202020204" pitchFamily="34" charset="0"/>
                <a:cs typeface="Arial" panose="020B0604020202020204" pitchFamily="34" charset="0"/>
              </a:rPr>
              <a:t>возможность обучения на курсах, программах и индивидуально с опытными учителями и преподавателями вузов, </a:t>
            </a:r>
          </a:p>
          <a:p>
            <a:pPr marL="285750" indent="-285750" algn="just">
              <a:buFont typeface="Arial" panose="020B0604020202020204" pitchFamily="34" charset="0"/>
              <a:buChar char="•"/>
            </a:pPr>
            <a:r>
              <a:rPr lang="ru-RU" sz="2400" dirty="0">
                <a:solidFill>
                  <a:schemeClr val="tx2"/>
                </a:solidFill>
                <a:latin typeface="Arial" panose="020B0604020202020204" pitchFamily="34" charset="0"/>
                <a:cs typeface="Arial" panose="020B0604020202020204" pitchFamily="34" charset="0"/>
              </a:rPr>
              <a:t>возможность погружений, </a:t>
            </a:r>
          </a:p>
          <a:p>
            <a:pPr marL="285750" indent="-285750" algn="just">
              <a:buFont typeface="Arial" panose="020B0604020202020204" pitchFamily="34" charset="0"/>
              <a:buChar char="•"/>
            </a:pPr>
            <a:r>
              <a:rPr lang="ru-RU" sz="2400" dirty="0">
                <a:solidFill>
                  <a:schemeClr val="tx2"/>
                </a:solidFill>
                <a:latin typeface="Arial" panose="020B0604020202020204" pitchFamily="34" charset="0"/>
                <a:cs typeface="Arial" panose="020B0604020202020204" pitchFamily="34" charset="0"/>
              </a:rPr>
              <a:t>участие в конференциях, научных исследованиях, </a:t>
            </a:r>
          </a:p>
          <a:p>
            <a:pPr marL="285750" indent="-285750" algn="just">
              <a:buFont typeface="Arial" panose="020B0604020202020204" pitchFamily="34" charset="0"/>
              <a:buChar char="•"/>
            </a:pPr>
            <a:r>
              <a:rPr lang="ru-RU" sz="2400" dirty="0">
                <a:solidFill>
                  <a:schemeClr val="tx2"/>
                </a:solidFill>
                <a:latin typeface="Arial" panose="020B0604020202020204" pitchFamily="34" charset="0"/>
                <a:cs typeface="Arial" panose="020B0604020202020204" pitchFamily="34" charset="0"/>
              </a:rPr>
              <a:t>возможность социальных и предпрофессиональных проб, </a:t>
            </a:r>
          </a:p>
          <a:p>
            <a:pPr marL="285750" indent="-285750" algn="just">
              <a:buFont typeface="Arial" panose="020B0604020202020204" pitchFamily="34" charset="0"/>
              <a:buChar char="•"/>
            </a:pPr>
            <a:r>
              <a:rPr lang="ru-RU" sz="2400" dirty="0">
                <a:solidFill>
                  <a:schemeClr val="tx2"/>
                </a:solidFill>
                <a:latin typeface="Arial" panose="020B0604020202020204" pitchFamily="34" charset="0"/>
                <a:cs typeface="Arial" panose="020B0604020202020204" pitchFamily="34" charset="0"/>
              </a:rPr>
              <a:t>условия для творчества в различных сферах. </a:t>
            </a:r>
          </a:p>
        </p:txBody>
      </p:sp>
    </p:spTree>
    <p:extLst>
      <p:ext uri="{BB962C8B-B14F-4D97-AF65-F5344CB8AC3E}">
        <p14:creationId xmlns:p14="http://schemas.microsoft.com/office/powerpoint/2010/main" val="14867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00100" y="1255048"/>
            <a:ext cx="10477500" cy="4062651"/>
          </a:xfrm>
          <a:prstGeom prst="rect">
            <a:avLst/>
          </a:prstGeom>
        </p:spPr>
        <p:txBody>
          <a:bodyPr wrap="square">
            <a:spAutoFit/>
          </a:bodyPr>
          <a:lstStyle/>
          <a:p>
            <a:r>
              <a:rPr lang="ru-RU" sz="2000" b="1" dirty="0">
                <a:solidFill>
                  <a:srgbClr val="700000"/>
                </a:solidFill>
                <a:latin typeface="Arial" panose="020B0604020202020204" pitchFamily="34" charset="0"/>
                <a:cs typeface="Arial" panose="020B0604020202020204" pitchFamily="34" charset="0"/>
              </a:rPr>
              <a:t>Модули общего и дополнительного образования различного содержания:</a:t>
            </a:r>
          </a:p>
          <a:p>
            <a:r>
              <a:rPr lang="ru-RU" dirty="0"/>
              <a:t>	</a:t>
            </a:r>
          </a:p>
          <a:p>
            <a:pPr marL="285750" indent="-285750">
              <a:buFont typeface="Arial" panose="020B0604020202020204" pitchFamily="34" charset="0"/>
              <a:buChar char="•"/>
            </a:pPr>
            <a:r>
              <a:rPr lang="ru-RU" sz="2000" dirty="0">
                <a:solidFill>
                  <a:schemeClr val="tx2"/>
                </a:solidFill>
                <a:latin typeface="Arial" panose="020B0604020202020204" pitchFamily="34" charset="0"/>
                <a:cs typeface="Arial" panose="020B0604020202020204" pitchFamily="34" charset="0"/>
              </a:rPr>
              <a:t>модуль обязательных учебных предметов федерального компонента государственного стандарта общего образования (инвариант учебного плана); 	</a:t>
            </a:r>
          </a:p>
          <a:p>
            <a:pPr marL="285750" indent="-285750">
              <a:buFont typeface="Arial" panose="020B0604020202020204" pitchFamily="34" charset="0"/>
              <a:buChar char="•"/>
            </a:pPr>
            <a:r>
              <a:rPr lang="ru-RU" sz="2000" dirty="0">
                <a:solidFill>
                  <a:schemeClr val="tx2"/>
                </a:solidFill>
                <a:latin typeface="Arial" panose="020B0604020202020204" pitchFamily="34" charset="0"/>
                <a:cs typeface="Arial" panose="020B0604020202020204" pitchFamily="34" charset="0"/>
              </a:rPr>
              <a:t>модуль учебных предметов по выбору федерального компонента государственного стандарта общего образования (вариативный компонент учебного плана); 	</a:t>
            </a:r>
          </a:p>
          <a:p>
            <a:pPr marL="285750" indent="-285750">
              <a:buFont typeface="Arial" panose="020B0604020202020204" pitchFamily="34" charset="0"/>
              <a:buChar char="•"/>
            </a:pPr>
            <a:r>
              <a:rPr lang="ru-RU" sz="2000" dirty="0">
                <a:solidFill>
                  <a:schemeClr val="tx2"/>
                </a:solidFill>
                <a:latin typeface="Arial" panose="020B0604020202020204" pitchFamily="34" charset="0"/>
                <a:cs typeface="Arial" panose="020B0604020202020204" pitchFamily="34" charset="0"/>
              </a:rPr>
              <a:t>модуль курсов по формированию инновационного мышления; 	</a:t>
            </a:r>
          </a:p>
          <a:p>
            <a:pPr marL="285750" indent="-285750">
              <a:buFont typeface="Arial" panose="020B0604020202020204" pitchFamily="34" charset="0"/>
              <a:buChar char="•"/>
            </a:pPr>
            <a:r>
              <a:rPr lang="ru-RU" sz="2000" dirty="0">
                <a:solidFill>
                  <a:schemeClr val="tx2"/>
                </a:solidFill>
                <a:latin typeface="Arial" panose="020B0604020202020204" pitchFamily="34" charset="0"/>
                <a:cs typeface="Arial" panose="020B0604020202020204" pitchFamily="34" charset="0"/>
              </a:rPr>
              <a:t>модуль теоретических курсов инженерно-технической направленности; 	</a:t>
            </a:r>
          </a:p>
          <a:p>
            <a:pPr marL="285750" indent="-285750">
              <a:buFont typeface="Arial" panose="020B0604020202020204" pitchFamily="34" charset="0"/>
              <a:buChar char="•"/>
            </a:pPr>
            <a:r>
              <a:rPr lang="ru-RU" sz="2000" dirty="0">
                <a:solidFill>
                  <a:schemeClr val="tx2"/>
                </a:solidFill>
                <a:latin typeface="Arial" panose="020B0604020202020204" pitchFamily="34" charset="0"/>
                <a:cs typeface="Arial" panose="020B0604020202020204" pitchFamily="34" charset="0"/>
              </a:rPr>
              <a:t>модуль профессиональных проб на выезде; 	</a:t>
            </a:r>
          </a:p>
          <a:p>
            <a:pPr marL="285750" indent="-285750">
              <a:buFont typeface="Arial" panose="020B0604020202020204" pitchFamily="34" charset="0"/>
              <a:buChar char="•"/>
            </a:pPr>
            <a:r>
              <a:rPr lang="ru-RU" sz="2000" dirty="0">
                <a:solidFill>
                  <a:schemeClr val="tx2"/>
                </a:solidFill>
                <a:latin typeface="Arial" panose="020B0604020202020204" pitchFamily="34" charset="0"/>
                <a:cs typeface="Arial" panose="020B0604020202020204" pitchFamily="34" charset="0"/>
              </a:rPr>
              <a:t>модуль инженерно-технических практик; 	</a:t>
            </a:r>
          </a:p>
          <a:p>
            <a:pPr marL="285750" indent="-285750">
              <a:buFont typeface="Arial" panose="020B0604020202020204" pitchFamily="34" charset="0"/>
              <a:buChar char="•"/>
            </a:pPr>
            <a:r>
              <a:rPr lang="ru-RU" sz="2000" dirty="0">
                <a:solidFill>
                  <a:schemeClr val="tx2"/>
                </a:solidFill>
                <a:latin typeface="Arial" panose="020B0604020202020204" pitchFamily="34" charset="0"/>
                <a:cs typeface="Arial" panose="020B0604020202020204" pitchFamily="34" charset="0"/>
              </a:rPr>
              <a:t>модуль практики бизнеса; 	</a:t>
            </a:r>
          </a:p>
          <a:p>
            <a:pPr marL="285750" indent="-285750">
              <a:buFont typeface="Arial" panose="020B0604020202020204" pitchFamily="34" charset="0"/>
              <a:buChar char="•"/>
            </a:pPr>
            <a:r>
              <a:rPr lang="ru-RU" sz="2000" dirty="0">
                <a:solidFill>
                  <a:schemeClr val="tx2"/>
                </a:solidFill>
                <a:latin typeface="Arial" panose="020B0604020202020204" pitchFamily="34" charset="0"/>
                <a:cs typeface="Arial" panose="020B0604020202020204" pitchFamily="34" charset="0"/>
              </a:rPr>
              <a:t>модуль самостоятельной деятельности учащихся; 	</a:t>
            </a:r>
          </a:p>
          <a:p>
            <a:pPr marL="285750" indent="-285750">
              <a:buFont typeface="Arial" panose="020B0604020202020204" pitchFamily="34" charset="0"/>
              <a:buChar char="•"/>
            </a:pPr>
            <a:r>
              <a:rPr lang="ru-RU" sz="2000" dirty="0">
                <a:solidFill>
                  <a:schemeClr val="tx2"/>
                </a:solidFill>
                <a:latin typeface="Arial" panose="020B0604020202020204" pitchFamily="34" charset="0"/>
                <a:cs typeface="Arial" panose="020B0604020202020204" pitchFamily="34" charset="0"/>
              </a:rPr>
              <a:t>модуль </a:t>
            </a:r>
            <a:r>
              <a:rPr lang="ru-RU" sz="2000" dirty="0" err="1">
                <a:solidFill>
                  <a:schemeClr val="tx2"/>
                </a:solidFill>
                <a:latin typeface="Arial" panose="020B0604020202020204" pitchFamily="34" charset="0"/>
                <a:cs typeface="Arial" panose="020B0604020202020204" pitchFamily="34" charset="0"/>
              </a:rPr>
              <a:t>тьюторского</a:t>
            </a:r>
            <a:r>
              <a:rPr lang="ru-RU" sz="2000" dirty="0">
                <a:solidFill>
                  <a:schemeClr val="tx2"/>
                </a:solidFill>
                <a:latin typeface="Arial" panose="020B0604020202020204" pitchFamily="34" charset="0"/>
                <a:cs typeface="Arial" panose="020B0604020202020204" pitchFamily="34" charset="0"/>
              </a:rPr>
              <a:t> сопровождения. </a:t>
            </a:r>
          </a:p>
        </p:txBody>
      </p:sp>
    </p:spTree>
    <p:extLst>
      <p:ext uri="{BB962C8B-B14F-4D97-AF65-F5344CB8AC3E}">
        <p14:creationId xmlns:p14="http://schemas.microsoft.com/office/powerpoint/2010/main" val="3527523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68400" y="1003581"/>
            <a:ext cx="4660900" cy="4349589"/>
          </a:xfrm>
          <a:prstGeom prst="rect">
            <a:avLst/>
          </a:prstGeom>
        </p:spPr>
        <p:txBody>
          <a:bodyPr wrap="square">
            <a:spAutoFit/>
          </a:bodyPr>
          <a:lstStyle/>
          <a:p>
            <a:pPr>
              <a:lnSpc>
                <a:spcPct val="107000"/>
              </a:lnSpc>
              <a:spcAft>
                <a:spcPts val="800"/>
              </a:spcAft>
            </a:pPr>
            <a:r>
              <a:rPr lang="ru-RU" sz="2000" dirty="0">
                <a:solidFill>
                  <a:schemeClr val="tx2"/>
                </a:solidFill>
                <a:latin typeface="Arial" panose="020B0604020202020204" pitchFamily="34" charset="0"/>
                <a:cs typeface="Arial" panose="020B0604020202020204" pitchFamily="34" charset="0"/>
              </a:rPr>
              <a:t>В МОУ Лицей № 10 внеурочная деятельность реализуется согласно Положению о внеурочной деятельности учащихся (ФГОС ООО), плану внеурочной деятельности для учащихся 5-9-х классов, расписанию внеурочной занятости учащихся, расписанию занятий творческих объединений дополнительного образования детей, приказу об организации внеурочной деятельности учащихся  5-9-х классов,  реализующих ФГОС ООО.</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7100" y="1282699"/>
            <a:ext cx="5194300" cy="38957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9377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2600" y="706041"/>
            <a:ext cx="6540500" cy="4708981"/>
          </a:xfrm>
          <a:prstGeom prst="rect">
            <a:avLst/>
          </a:prstGeom>
        </p:spPr>
        <p:txBody>
          <a:bodyPr wrap="square">
            <a:spAutoFit/>
          </a:bodyPr>
          <a:lstStyle/>
          <a:p>
            <a:r>
              <a:rPr lang="ru-RU" sz="2000" b="1" dirty="0" err="1">
                <a:solidFill>
                  <a:srgbClr val="700000"/>
                </a:solidFill>
                <a:latin typeface="Arial" panose="020B0604020202020204" pitchFamily="34" charset="0"/>
                <a:cs typeface="Arial" panose="020B0604020202020204" pitchFamily="34" charset="0"/>
              </a:rPr>
              <a:t>Общеинтеллектуальное</a:t>
            </a:r>
            <a:r>
              <a:rPr lang="ru-RU" sz="2000" b="1" dirty="0">
                <a:solidFill>
                  <a:srgbClr val="700000"/>
                </a:solidFill>
                <a:latin typeface="Arial" panose="020B0604020202020204" pitchFamily="34" charset="0"/>
                <a:cs typeface="Arial" panose="020B0604020202020204" pitchFamily="34" charset="0"/>
              </a:rPr>
              <a:t> направление </a:t>
            </a:r>
            <a:r>
              <a:rPr lang="ru-RU" sz="2000" dirty="0">
                <a:solidFill>
                  <a:schemeClr val="tx2"/>
                </a:solidFill>
                <a:latin typeface="Arial" panose="020B0604020202020204" pitchFamily="34" charset="0"/>
                <a:cs typeface="Arial" panose="020B0604020202020204" pitchFamily="34" charset="0"/>
              </a:rPr>
              <a:t>реализуется в лицее программами внеурочной деятельности аудиторной занятости: </a:t>
            </a:r>
          </a:p>
          <a:p>
            <a:pPr marL="342900" indent="-342900">
              <a:buFont typeface="Arial" panose="020B0604020202020204" pitchFamily="34" charset="0"/>
              <a:buChar char="•"/>
            </a:pPr>
            <a:r>
              <a:rPr lang="ru-RU" sz="2000" dirty="0">
                <a:solidFill>
                  <a:schemeClr val="tx2"/>
                </a:solidFill>
                <a:latin typeface="Arial" panose="020B0604020202020204" pitchFamily="34" charset="0"/>
                <a:cs typeface="Arial" panose="020B0604020202020204" pitchFamily="34" charset="0"/>
              </a:rPr>
              <a:t>«Загадки природы» (рук. </a:t>
            </a:r>
            <a:r>
              <a:rPr lang="ru-RU" sz="2000" dirty="0" err="1">
                <a:solidFill>
                  <a:schemeClr val="tx2"/>
                </a:solidFill>
                <a:latin typeface="Arial" panose="020B0604020202020204" pitchFamily="34" charset="0"/>
                <a:cs typeface="Arial" panose="020B0604020202020204" pitchFamily="34" charset="0"/>
              </a:rPr>
              <a:t>Городничева</a:t>
            </a:r>
            <a:r>
              <a:rPr lang="ru-RU" sz="2000" dirty="0">
                <a:solidFill>
                  <a:schemeClr val="tx2"/>
                </a:solidFill>
                <a:latin typeface="Arial" panose="020B0604020202020204" pitchFamily="34" charset="0"/>
                <a:cs typeface="Arial" panose="020B0604020202020204" pitchFamily="34" charset="0"/>
              </a:rPr>
              <a:t> И.А.), </a:t>
            </a:r>
          </a:p>
          <a:p>
            <a:pPr marL="342900" indent="-342900">
              <a:buFont typeface="Arial" panose="020B0604020202020204" pitchFamily="34" charset="0"/>
              <a:buChar char="•"/>
            </a:pPr>
            <a:r>
              <a:rPr lang="ru-RU" sz="2000" dirty="0">
                <a:solidFill>
                  <a:schemeClr val="tx2"/>
                </a:solidFill>
                <a:latin typeface="Arial" panose="020B0604020202020204" pitchFamily="34" charset="0"/>
                <a:cs typeface="Arial" panose="020B0604020202020204" pitchFamily="34" charset="0"/>
              </a:rPr>
              <a:t>«Практическая зоология с основами биологии»(рук. </a:t>
            </a:r>
            <a:r>
              <a:rPr lang="ru-RU" sz="2000" dirty="0" err="1">
                <a:solidFill>
                  <a:schemeClr val="tx2"/>
                </a:solidFill>
                <a:latin typeface="Arial" panose="020B0604020202020204" pitchFamily="34" charset="0"/>
                <a:cs typeface="Arial" panose="020B0604020202020204" pitchFamily="34" charset="0"/>
              </a:rPr>
              <a:t>Городничева</a:t>
            </a:r>
            <a:r>
              <a:rPr lang="ru-RU" sz="2000" dirty="0">
                <a:solidFill>
                  <a:schemeClr val="tx2"/>
                </a:solidFill>
                <a:latin typeface="Arial" panose="020B0604020202020204" pitchFamily="34" charset="0"/>
                <a:cs typeface="Arial" panose="020B0604020202020204" pitchFamily="34" charset="0"/>
              </a:rPr>
              <a:t> И.А.),</a:t>
            </a:r>
          </a:p>
          <a:p>
            <a:pPr marL="342900" indent="-342900">
              <a:buFont typeface="Arial" panose="020B0604020202020204" pitchFamily="34" charset="0"/>
              <a:buChar char="•"/>
            </a:pPr>
            <a:r>
              <a:rPr lang="ru-RU" sz="2000" dirty="0">
                <a:solidFill>
                  <a:schemeClr val="tx2"/>
                </a:solidFill>
                <a:latin typeface="Arial" panose="020B0604020202020204" pitchFamily="34" charset="0"/>
                <a:cs typeface="Arial" panose="020B0604020202020204" pitchFamily="34" charset="0"/>
              </a:rPr>
              <a:t> «Химия в нашей жизни» (рук. Иванова Н.В.), </a:t>
            </a:r>
          </a:p>
          <a:p>
            <a:pPr marL="342900" indent="-342900">
              <a:buFont typeface="Arial" panose="020B0604020202020204" pitchFamily="34" charset="0"/>
              <a:buChar char="•"/>
            </a:pPr>
            <a:r>
              <a:rPr lang="ru-RU" sz="2000" dirty="0">
                <a:solidFill>
                  <a:schemeClr val="tx2"/>
                </a:solidFill>
                <a:latin typeface="Arial" panose="020B0604020202020204" pitchFamily="34" charset="0"/>
                <a:cs typeface="Arial" panose="020B0604020202020204" pitchFamily="34" charset="0"/>
              </a:rPr>
              <a:t>«Физика и мы» (Бондаренко Е.В.), </a:t>
            </a:r>
          </a:p>
          <a:p>
            <a:pPr marL="342900" indent="-342900">
              <a:buFont typeface="Arial" panose="020B0604020202020204" pitchFamily="34" charset="0"/>
              <a:buChar char="•"/>
            </a:pPr>
            <a:r>
              <a:rPr lang="ru-RU" sz="2000" dirty="0">
                <a:solidFill>
                  <a:schemeClr val="tx2"/>
                </a:solidFill>
                <a:latin typeface="Arial" panose="020B0604020202020204" pitchFamily="34" charset="0"/>
                <a:cs typeface="Arial" panose="020B0604020202020204" pitchFamily="34" charset="0"/>
              </a:rPr>
              <a:t>«Занимательные задачи по математике» (Кулик Д.В.), </a:t>
            </a:r>
          </a:p>
          <a:p>
            <a:pPr marL="342900" indent="-342900">
              <a:buFont typeface="Arial" panose="020B0604020202020204" pitchFamily="34" charset="0"/>
              <a:buChar char="•"/>
            </a:pPr>
            <a:r>
              <a:rPr lang="ru-RU" sz="2000" dirty="0">
                <a:solidFill>
                  <a:schemeClr val="tx2"/>
                </a:solidFill>
                <a:latin typeface="Arial" panose="020B0604020202020204" pitchFamily="34" charset="0"/>
                <a:cs typeface="Arial" panose="020B0604020202020204" pitchFamily="34" charset="0"/>
              </a:rPr>
              <a:t>«</a:t>
            </a:r>
            <a:r>
              <a:rPr lang="ru-RU" sz="2000" dirty="0" err="1">
                <a:solidFill>
                  <a:schemeClr val="tx2"/>
                </a:solidFill>
                <a:latin typeface="Arial" panose="020B0604020202020204" pitchFamily="34" charset="0"/>
                <a:cs typeface="Arial" panose="020B0604020202020204" pitchFamily="34" charset="0"/>
              </a:rPr>
              <a:t>Геоквантум</a:t>
            </a:r>
            <a:r>
              <a:rPr lang="ru-RU" sz="2000" dirty="0">
                <a:solidFill>
                  <a:schemeClr val="tx2"/>
                </a:solidFill>
                <a:latin typeface="Arial" panose="020B0604020202020204" pitchFamily="34" charset="0"/>
                <a:cs typeface="Arial" panose="020B0604020202020204" pitchFamily="34" charset="0"/>
              </a:rPr>
              <a:t>» (рук. Владыко Е.Г.), </a:t>
            </a:r>
          </a:p>
          <a:p>
            <a:pPr marL="342900" indent="-342900">
              <a:buFont typeface="Arial" panose="020B0604020202020204" pitchFamily="34" charset="0"/>
              <a:buChar char="•"/>
            </a:pPr>
            <a:r>
              <a:rPr lang="ru-RU" sz="2000" dirty="0">
                <a:solidFill>
                  <a:schemeClr val="tx2"/>
                </a:solidFill>
                <a:latin typeface="Arial" panose="020B0604020202020204" pitchFamily="34" charset="0"/>
                <a:cs typeface="Arial" panose="020B0604020202020204" pitchFamily="34" charset="0"/>
              </a:rPr>
              <a:t>«Занимательная биология. Основы </a:t>
            </a:r>
            <a:r>
              <a:rPr lang="ru-RU" sz="2000" dirty="0" err="1">
                <a:solidFill>
                  <a:schemeClr val="tx2"/>
                </a:solidFill>
                <a:latin typeface="Arial" panose="020B0604020202020204" pitchFamily="34" charset="0"/>
                <a:cs typeface="Arial" panose="020B0604020202020204" pitchFamily="34" charset="0"/>
              </a:rPr>
              <a:t>энтомотологии</a:t>
            </a:r>
            <a:r>
              <a:rPr lang="ru-RU" sz="2000" dirty="0">
                <a:solidFill>
                  <a:schemeClr val="tx2"/>
                </a:solidFill>
                <a:latin typeface="Arial" panose="020B0604020202020204" pitchFamily="34" charset="0"/>
                <a:cs typeface="Arial" panose="020B0604020202020204" pitchFamily="34" charset="0"/>
              </a:rPr>
              <a:t>» (рук. </a:t>
            </a:r>
            <a:r>
              <a:rPr lang="ru-RU" sz="2000" dirty="0" err="1">
                <a:solidFill>
                  <a:schemeClr val="tx2"/>
                </a:solidFill>
                <a:latin typeface="Arial" panose="020B0604020202020204" pitchFamily="34" charset="0"/>
                <a:cs typeface="Arial" panose="020B0604020202020204" pitchFamily="34" charset="0"/>
              </a:rPr>
              <a:t>Брызгалина</a:t>
            </a:r>
            <a:r>
              <a:rPr lang="ru-RU" sz="2000" dirty="0">
                <a:solidFill>
                  <a:schemeClr val="tx2"/>
                </a:solidFill>
                <a:latin typeface="Arial" panose="020B0604020202020204" pitchFamily="34" charset="0"/>
                <a:cs typeface="Arial" panose="020B0604020202020204" pitchFamily="34" charset="0"/>
              </a:rPr>
              <a:t> А.А.), </a:t>
            </a:r>
            <a:endParaRPr lang="ru-RU" sz="2000" dirty="0" smtClean="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ru-RU" sz="2000" dirty="0" smtClean="0">
                <a:solidFill>
                  <a:schemeClr val="tx2"/>
                </a:solidFill>
                <a:latin typeface="Arial" panose="020B0604020202020204" pitchFamily="34" charset="0"/>
                <a:cs typeface="Arial" panose="020B0604020202020204" pitchFamily="34" charset="0"/>
              </a:rPr>
              <a:t>программами </a:t>
            </a:r>
            <a:r>
              <a:rPr lang="ru-RU" sz="2000" dirty="0">
                <a:solidFill>
                  <a:schemeClr val="tx2"/>
                </a:solidFill>
                <a:latin typeface="Arial" panose="020B0604020202020204" pitchFamily="34" charset="0"/>
                <a:cs typeface="Arial" panose="020B0604020202020204" pitchFamily="34" charset="0"/>
              </a:rPr>
              <a:t>дополнительного образования «Астроном.</a:t>
            </a:r>
            <a:r>
              <a:rPr lang="en-US" sz="2000" dirty="0">
                <a:solidFill>
                  <a:schemeClr val="tx2"/>
                </a:solidFill>
                <a:latin typeface="Arial" panose="020B0604020202020204" pitchFamily="34" charset="0"/>
                <a:cs typeface="Arial" panose="020B0604020202020204" pitchFamily="34" charset="0"/>
              </a:rPr>
              <a:t>RU</a:t>
            </a:r>
            <a:r>
              <a:rPr lang="ru-RU" sz="2000" dirty="0">
                <a:solidFill>
                  <a:schemeClr val="tx2"/>
                </a:solidFill>
                <a:latin typeface="Arial" panose="020B0604020202020204" pitchFamily="34" charset="0"/>
                <a:cs typeface="Arial" panose="020B0604020202020204" pitchFamily="34" charset="0"/>
              </a:rPr>
              <a:t>»</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4300" y="3454400"/>
            <a:ext cx="4064000" cy="243840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4300" y="706040"/>
            <a:ext cx="4009098" cy="2405459"/>
          </a:xfrm>
          <a:prstGeom prst="rect">
            <a:avLst/>
          </a:prstGeom>
        </p:spPr>
      </p:pic>
    </p:spTree>
    <p:extLst>
      <p:ext uri="{BB962C8B-B14F-4D97-AF65-F5344CB8AC3E}">
        <p14:creationId xmlns:p14="http://schemas.microsoft.com/office/powerpoint/2010/main" val="60595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4700" y="1201932"/>
            <a:ext cx="10769600" cy="3817455"/>
          </a:xfrm>
          <a:prstGeom prst="rect">
            <a:avLst/>
          </a:prstGeom>
        </p:spPr>
        <p:txBody>
          <a:bodyPr wrap="square">
            <a:spAutoFit/>
          </a:bodyPr>
          <a:lstStyle/>
          <a:p>
            <a:pPr algn="just">
              <a:lnSpc>
                <a:spcPct val="107000"/>
              </a:lnSpc>
              <a:spcAft>
                <a:spcPts val="800"/>
              </a:spcAft>
            </a:pPr>
            <a:r>
              <a:rPr lang="ru-RU" sz="2000" dirty="0">
                <a:solidFill>
                  <a:schemeClr val="tx2"/>
                </a:solidFill>
                <a:latin typeface="Arial" panose="020B0604020202020204" pitchFamily="34" charset="0"/>
                <a:cs typeface="Arial" panose="020B0604020202020204" pitchFamily="34" charset="0"/>
              </a:rPr>
              <a:t>На первом этапе </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r>
              <a:rPr lang="ru-RU" sz="2000" b="1" dirty="0">
                <a:solidFill>
                  <a:srgbClr val="700000"/>
                </a:solidFill>
                <a:latin typeface="Arial" panose="020B0604020202020204" pitchFamily="34" charset="0"/>
                <a:cs typeface="Arial" panose="020B0604020202020204" pitchFamily="34" charset="0"/>
              </a:rPr>
              <a:t>1-4-е классы</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solidFill>
                  <a:schemeClr val="tx2"/>
                </a:solidFill>
                <a:latin typeface="Arial" panose="020B0604020202020204" pitchFamily="34" charset="0"/>
                <a:cs typeface="Arial" panose="020B0604020202020204" pitchFamily="34" charset="0"/>
              </a:rPr>
              <a:t>изучается потребность родителей в индивидуальном обучении детей, диагностируются потенциальные возможности учащихся к творческой познавательной деятельности, готовность детей изучать углубленно предметы естественнонаучного профиля. На этом этапе выявляется группа детей, проявляющих интерес к познанию явлений природы и окружающего мира. С ними организуются индивидуально-групповые формы учебных занятий в кружках, мастерских в урочной и внеурочной деятельности. </a:t>
            </a:r>
          </a:p>
          <a:p>
            <a:pPr algn="just">
              <a:lnSpc>
                <a:spcPct val="107000"/>
              </a:lnSpc>
              <a:spcAft>
                <a:spcPts val="0"/>
              </a:spcAft>
            </a:pPr>
            <a:r>
              <a:rPr lang="ru-RU" sz="2000" dirty="0">
                <a:solidFill>
                  <a:schemeClr val="tx2"/>
                </a:solidFill>
                <a:latin typeface="Arial" panose="020B0604020202020204" pitchFamily="34" charset="0"/>
                <a:cs typeface="Arial" panose="020B0604020202020204" pitchFamily="34" charset="0"/>
              </a:rPr>
              <a:t>Учащиеся проводят опыты и эксперименты, измеряют метеорологические параметры окружающей среды, наблюдают и описывают процессы, происходящие в быту, обсуждают экологические проблемы, проводят 43 сезонные исследования природы, выступают на учебных конференциях и семинарах различного уровня</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1508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8200" y="1160110"/>
            <a:ext cx="10490200" cy="3385542"/>
          </a:xfrm>
          <a:prstGeom prst="rect">
            <a:avLst/>
          </a:prstGeom>
        </p:spPr>
        <p:txBody>
          <a:bodyPr wrap="square">
            <a:spAutoFit/>
          </a:bodyPr>
          <a:lstStyle/>
          <a:p>
            <a:pPr algn="just">
              <a:lnSpc>
                <a:spcPct val="107000"/>
              </a:lnSpc>
              <a:spcAft>
                <a:spcPts val="0"/>
              </a:spcAft>
            </a:pPr>
            <a:r>
              <a:rPr lang="ru-RU" sz="2000" dirty="0">
                <a:solidFill>
                  <a:schemeClr val="tx2"/>
                </a:solidFill>
                <a:latin typeface="Arial" panose="020B0604020202020204" pitchFamily="34" charset="0"/>
                <a:cs typeface="Arial" panose="020B0604020202020204" pitchFamily="34" charset="0"/>
              </a:rPr>
              <a:t>На втором этапе обучения </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r>
              <a:rPr lang="ru-RU" sz="2000" b="1" dirty="0">
                <a:solidFill>
                  <a:srgbClr val="700000"/>
                </a:solidFill>
                <a:latin typeface="Arial" panose="020B0604020202020204" pitchFamily="34" charset="0"/>
                <a:cs typeface="Arial" panose="020B0604020202020204" pitchFamily="34" charset="0"/>
              </a:rPr>
              <a:t>5-7-е классы</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solidFill>
                  <a:schemeClr val="tx2"/>
                </a:solidFill>
                <a:latin typeface="Arial" panose="020B0604020202020204" pitchFamily="34" charset="0"/>
                <a:cs typeface="Arial" panose="020B0604020202020204" pitchFamily="34" charset="0"/>
              </a:rPr>
              <a:t>на основе психодиагностики выявляются дети, способные усваивать программы опережающего естественно-научного образования, осуществляется ранняя </a:t>
            </a:r>
            <a:r>
              <a:rPr lang="ru-RU" sz="2000" dirty="0" err="1">
                <a:solidFill>
                  <a:schemeClr val="tx2"/>
                </a:solidFill>
                <a:latin typeface="Arial" panose="020B0604020202020204" pitchFamily="34" charset="0"/>
                <a:cs typeface="Arial" panose="020B0604020202020204" pitchFamily="34" charset="0"/>
              </a:rPr>
              <a:t>профилизация</a:t>
            </a:r>
            <a:r>
              <a:rPr lang="ru-RU" sz="2000" dirty="0">
                <a:solidFill>
                  <a:schemeClr val="tx2"/>
                </a:solidFill>
                <a:latin typeface="Arial" panose="020B0604020202020204" pitchFamily="34" charset="0"/>
                <a:cs typeface="Arial" panose="020B0604020202020204" pitchFamily="34" charset="0"/>
              </a:rPr>
              <a:t> и персонализация образовательного процесса. Мы начинаем углубленно преподавать естественнонаучные и математические предметы. Реализуется опережающее изучение физики, химии, математики, внедряется новая (цитологическая) модель биологического образования, рассматриваются методы учебно-исследовательской, учебно-конструкторской, проектной деятельности. Учащиеся посещают эколого-биологическую лабораторию, лабораторию робототехники, самостоятельно представляют проекты решения эколого-биологических проблем в городе Волгограде.</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6728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800" y="863747"/>
            <a:ext cx="10756900" cy="3714863"/>
          </a:xfrm>
          <a:prstGeom prst="rect">
            <a:avLst/>
          </a:prstGeom>
        </p:spPr>
        <p:txBody>
          <a:bodyPr wrap="square">
            <a:spAutoFit/>
          </a:bodyPr>
          <a:lstStyle/>
          <a:p>
            <a:pPr algn="just">
              <a:lnSpc>
                <a:spcPct val="107000"/>
              </a:lnSpc>
              <a:spcAft>
                <a:spcPts val="0"/>
              </a:spcAft>
            </a:pPr>
            <a:r>
              <a:rPr lang="ru-RU" sz="2000" dirty="0">
                <a:solidFill>
                  <a:schemeClr val="tx2"/>
                </a:solidFill>
                <a:latin typeface="Arial" panose="020B0604020202020204" pitchFamily="34" charset="0"/>
                <a:cs typeface="Arial" panose="020B0604020202020204" pitchFamily="34" charset="0"/>
              </a:rPr>
              <a:t>На третьем этапе обучения </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r>
              <a:rPr lang="ru-RU" sz="2000" b="1" dirty="0">
                <a:solidFill>
                  <a:srgbClr val="700000"/>
                </a:solidFill>
                <a:latin typeface="Arial" panose="020B0604020202020204" pitchFamily="34" charset="0"/>
                <a:cs typeface="Arial" panose="020B0604020202020204" pitchFamily="34" charset="0"/>
              </a:rPr>
              <a:t>8-9-е классы</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solidFill>
                  <a:schemeClr val="tx2"/>
                </a:solidFill>
                <a:latin typeface="Arial" panose="020B0604020202020204" pitchFamily="34" charset="0"/>
                <a:cs typeface="Arial" panose="020B0604020202020204" pitchFamily="34" charset="0"/>
              </a:rPr>
              <a:t>реализуются процессы формирования профилей мыслительной деятельности учащихся через самоопределение в учебно-познавательной деятельности и развития самостоятельности в освоении предметных знаний. Учащиеся в условиях самоопределения посещают учебные лаборатории, практикумы, спецкурсы, объединения, мастерские. На данном этапе диагностирующая служба лицея отслеживает качество сформированных </a:t>
            </a:r>
            <a:r>
              <a:rPr lang="ru-RU" sz="2000" dirty="0" err="1">
                <a:solidFill>
                  <a:schemeClr val="tx2"/>
                </a:solidFill>
                <a:latin typeface="Arial" panose="020B0604020202020204" pitchFamily="34" charset="0"/>
                <a:cs typeface="Arial" panose="020B0604020202020204" pitchFamily="34" charset="0"/>
              </a:rPr>
              <a:t>метапредметных</a:t>
            </a:r>
            <a:r>
              <a:rPr lang="ru-RU" sz="2000" dirty="0">
                <a:solidFill>
                  <a:schemeClr val="tx2"/>
                </a:solidFill>
                <a:latin typeface="Arial" panose="020B0604020202020204" pitchFamily="34" charset="0"/>
                <a:cs typeface="Arial" panose="020B0604020202020204" pitchFamily="34" charset="0"/>
              </a:rPr>
              <a:t> знаний и способов деятельности учащегося, развитие интеллектуальных способностей, </a:t>
            </a:r>
            <a:r>
              <a:rPr lang="ru-RU" sz="2000" dirty="0" err="1">
                <a:solidFill>
                  <a:schemeClr val="tx2"/>
                </a:solidFill>
                <a:latin typeface="Arial" panose="020B0604020202020204" pitchFamily="34" charset="0"/>
                <a:cs typeface="Arial" panose="020B0604020202020204" pitchFamily="34" charset="0"/>
              </a:rPr>
              <a:t>сформированность</a:t>
            </a:r>
            <a:r>
              <a:rPr lang="ru-RU" sz="2000" dirty="0">
                <a:solidFill>
                  <a:schemeClr val="tx2"/>
                </a:solidFill>
                <a:latin typeface="Arial" panose="020B0604020202020204" pitchFamily="34" charset="0"/>
                <a:cs typeface="Arial" panose="020B0604020202020204" pitchFamily="34" charset="0"/>
              </a:rPr>
              <a:t> познавательного, эмоционального и поведенческого отношения к образовательному процессу. Учащиеся представляют результаты индивидуальной образовательной траектории на научных конференциях, олимпиадах, научных форумах, конкурсах и интеллектуальных состязаниях различного уровня. </a:t>
            </a:r>
          </a:p>
        </p:txBody>
      </p:sp>
    </p:spTree>
    <p:extLst>
      <p:ext uri="{BB962C8B-B14F-4D97-AF65-F5344CB8AC3E}">
        <p14:creationId xmlns:p14="http://schemas.microsoft.com/office/powerpoint/2010/main" val="755758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500" y="715520"/>
            <a:ext cx="6743700" cy="5084918"/>
          </a:xfrm>
          <a:prstGeom prst="rect">
            <a:avLst/>
          </a:prstGeom>
        </p:spPr>
        <p:txBody>
          <a:bodyPr wrap="square">
            <a:spAutoFit/>
          </a:bodyPr>
          <a:lstStyle/>
          <a:p>
            <a:pPr algn="just">
              <a:lnSpc>
                <a:spcPct val="107000"/>
              </a:lnSpc>
              <a:spcAft>
                <a:spcPts val="0"/>
              </a:spcAft>
            </a:pPr>
            <a:r>
              <a:rPr lang="ru-RU" sz="1600" dirty="0">
                <a:solidFill>
                  <a:schemeClr val="tx2"/>
                </a:solidFill>
                <a:latin typeface="Arial" panose="020B0604020202020204" pitchFamily="34" charset="0"/>
                <a:cs typeface="Arial" panose="020B0604020202020204" pitchFamily="34" charset="0"/>
              </a:rPr>
              <a:t>Следующий этап </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a:t>
            </a:r>
            <a:r>
              <a:rPr lang="ru-RU" sz="1600" b="1" dirty="0">
                <a:solidFill>
                  <a:srgbClr val="700000"/>
                </a:solidFill>
                <a:latin typeface="Arial" panose="020B0604020202020204" pitchFamily="34" charset="0"/>
                <a:cs typeface="Arial" panose="020B0604020202020204" pitchFamily="34" charset="0"/>
              </a:rPr>
              <a:t>10-11-е классы</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a:solidFill>
                  <a:schemeClr val="tx2"/>
                </a:solidFill>
                <a:latin typeface="Arial" panose="020B0604020202020204" pitchFamily="34" charset="0"/>
                <a:cs typeface="Arial" panose="020B0604020202020204" pitchFamily="34" charset="0"/>
              </a:rPr>
              <a:t>предусматривает физико-математическую, химико-биологическую и психолого-социальную дифференциации в образовательной подготовке учащихся. На этапе предусматривается реализация индивидуальных образовательных маршрутов обучения. В образовательный процесс привлекаются преподаватели различных кафедр вузов Волгограда. Кроме целостной системы естественно-научных знаний по профилю обучения ученику предлагается выполнить индивидуальный творческий проект, в котором реализуется либо исследовательская, либо конструкторская, либо поисковая деятельности. Выделенные виды учебно-познавательной деятельности реализуются в учебных лабораториях, мастерских, объединениях в рамках учебного предмета «Технология», «Химия», «Биология», «Физика», «Математика», «Информатика» и др. Результатом такой деятельности является творческая работа учащегося, которая защищается в конце 11-го класса. Результаты творческой учебно-познавательной деятельности учащихся печатаются совместно с педагогами в виде статей, сборников, методических рекомендаций и пособий</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3447030"/>
            <a:ext cx="3579446" cy="2504755"/>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199" y="715520"/>
            <a:ext cx="3527633" cy="2116580"/>
          </a:xfrm>
          <a:prstGeom prst="rect">
            <a:avLst/>
          </a:prstGeom>
        </p:spPr>
      </p:pic>
    </p:spTree>
    <p:extLst>
      <p:ext uri="{BB962C8B-B14F-4D97-AF65-F5344CB8AC3E}">
        <p14:creationId xmlns:p14="http://schemas.microsoft.com/office/powerpoint/2010/main" val="2552009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968529" y="4938156"/>
            <a:ext cx="385394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2"/>
                </a:solidFill>
                <a:latin typeface="Times New Roman" panose="02020603050405020304" pitchFamily="18" charset="0"/>
              </a:defRPr>
            </a:lvl9pPr>
          </a:lstStyle>
          <a:p>
            <a:pPr eaLnBrk="1" hangingPunct="1">
              <a:spcBef>
                <a:spcPct val="0"/>
              </a:spcBef>
              <a:buClrTx/>
              <a:buFontTx/>
              <a:buNone/>
            </a:pPr>
            <a:r>
              <a:rPr lang="ru-RU" altLang="ru-RU" sz="1800" dirty="0" smtClean="0">
                <a:solidFill>
                  <a:srgbClr val="700000"/>
                </a:solidFill>
                <a:latin typeface="Trebuchet MS" panose="020B0603020202020204" pitchFamily="34" charset="0"/>
              </a:rPr>
              <a:t>Попова Ольга Юрьевна</a:t>
            </a:r>
            <a:r>
              <a:rPr lang="ru-RU" altLang="ru-RU" sz="1800" dirty="0">
                <a:solidFill>
                  <a:srgbClr val="700000"/>
                </a:solidFill>
                <a:latin typeface="Trebuchet MS" panose="020B0603020202020204" pitchFamily="34" charset="0"/>
              </a:rPr>
              <a:t>,</a:t>
            </a:r>
          </a:p>
          <a:p>
            <a:pPr eaLnBrk="1" hangingPunct="1">
              <a:spcBef>
                <a:spcPct val="0"/>
              </a:spcBef>
              <a:buClrTx/>
              <a:buFontTx/>
              <a:buNone/>
            </a:pPr>
            <a:r>
              <a:rPr lang="ru-RU" altLang="ru-RU" sz="1800" i="1" dirty="0" smtClean="0">
                <a:solidFill>
                  <a:srgbClr val="000000"/>
                </a:solidFill>
                <a:latin typeface="Trebuchet MS" panose="020B0603020202020204" pitchFamily="34" charset="0"/>
              </a:rPr>
              <a:t>заместитель директора по УВР</a:t>
            </a:r>
          </a:p>
          <a:p>
            <a:pPr eaLnBrk="1" hangingPunct="1">
              <a:spcBef>
                <a:spcPct val="0"/>
              </a:spcBef>
              <a:buClrTx/>
              <a:buFontTx/>
              <a:buNone/>
            </a:pPr>
            <a:endParaRPr lang="ru-RU" altLang="ru-RU" sz="1800" dirty="0">
              <a:solidFill>
                <a:srgbClr val="000000"/>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193" y="536550"/>
            <a:ext cx="1496785" cy="1496785"/>
          </a:xfrm>
          <a:prstGeom prst="rect">
            <a:avLst/>
          </a:prstGeom>
        </p:spPr>
      </p:pic>
      <p:sp>
        <p:nvSpPr>
          <p:cNvPr id="5" name="Прямоугольник 4"/>
          <p:cNvSpPr/>
          <p:nvPr/>
        </p:nvSpPr>
        <p:spPr>
          <a:xfrm>
            <a:off x="2103159" y="2033335"/>
            <a:ext cx="7601638" cy="2246769"/>
          </a:xfrm>
          <a:prstGeom prst="rect">
            <a:avLst/>
          </a:prstGeom>
        </p:spPr>
        <p:txBody>
          <a:bodyPr wrap="square">
            <a:spAutoFit/>
          </a:bodyPr>
          <a:lstStyle/>
          <a:p>
            <a:pPr algn="ctr"/>
            <a:r>
              <a:rPr lang="ru-RU" altLang="ru-RU" sz="2800" b="1" dirty="0" smtClean="0">
                <a:solidFill>
                  <a:srgbClr val="700000"/>
                </a:solidFill>
                <a:latin typeface="Arial" pitchFamily="34" charset="0"/>
                <a:ea typeface="Tahoma" pitchFamily="34" charset="0"/>
                <a:cs typeface="Arial" pitchFamily="34" charset="0"/>
              </a:rPr>
              <a:t>КАК </a:t>
            </a:r>
            <a:r>
              <a:rPr lang="ru-RU" altLang="ru-RU" sz="2800" b="1" dirty="0">
                <a:solidFill>
                  <a:srgbClr val="700000"/>
                </a:solidFill>
                <a:latin typeface="Arial" pitchFamily="34" charset="0"/>
                <a:ea typeface="Tahoma" pitchFamily="34" charset="0"/>
                <a:cs typeface="Arial" pitchFamily="34" charset="0"/>
              </a:rPr>
              <a:t>РОДИТЕЛЯМ СОВМЕСТНО С ПЕДАГОГАМИ ПОВЫСИТЬ КАЧЕСТВО ЕСТЕСТВЕННОНАУЧНОГО И ИНЖЕНЕРНО-МАТЕМАТИЧЕСКОГО ОБРАЗОВАНИЯ СВОИХ ДЕТЕЙ?</a:t>
            </a:r>
            <a:endParaRPr lang="ru-RU" sz="1600" b="1" dirty="0">
              <a:solidFill>
                <a:srgbClr val="700000"/>
              </a:solidFill>
            </a:endParaRPr>
          </a:p>
        </p:txBody>
      </p:sp>
      <p:sp>
        <p:nvSpPr>
          <p:cNvPr id="3" name="TextBox 2"/>
          <p:cNvSpPr txBox="1"/>
          <p:nvPr/>
        </p:nvSpPr>
        <p:spPr>
          <a:xfrm>
            <a:off x="3013309" y="539459"/>
            <a:ext cx="5750357" cy="646331"/>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Муниципальное общеобразовательное учреждение</a:t>
            </a:r>
          </a:p>
          <a:p>
            <a:pPr algn="ctr"/>
            <a:r>
              <a:rPr lang="ru-RU" dirty="0" smtClean="0">
                <a:latin typeface="Arial" panose="020B0604020202020204" pitchFamily="34" charset="0"/>
                <a:cs typeface="Arial" panose="020B0604020202020204" pitchFamily="34" charset="0"/>
              </a:rPr>
              <a:t> «Лицей №10 Кировского района Волгограда»</a:t>
            </a:r>
            <a:endParaRPr lang="ru-RU" dirty="0">
              <a:latin typeface="Arial" panose="020B0604020202020204" pitchFamily="34" charset="0"/>
              <a:cs typeface="Arial" panose="020B0604020202020204" pitchFamily="34" charset="0"/>
            </a:endParaRPr>
          </a:p>
        </p:txBody>
      </p:sp>
      <p:sp>
        <p:nvSpPr>
          <p:cNvPr id="6" name="TextBox 5"/>
          <p:cNvSpPr txBox="1"/>
          <p:nvPr/>
        </p:nvSpPr>
        <p:spPr>
          <a:xfrm>
            <a:off x="3791744" y="6237312"/>
            <a:ext cx="4224469" cy="369332"/>
          </a:xfrm>
          <a:prstGeom prst="rect">
            <a:avLst/>
          </a:prstGeom>
          <a:noFill/>
        </p:spPr>
        <p:txBody>
          <a:bodyPr wrap="square" rtlCol="0">
            <a:spAutoFit/>
          </a:bodyPr>
          <a:lstStyle/>
          <a:p>
            <a:pPr algn="ctr"/>
            <a:r>
              <a:rPr lang="ru-RU" dirty="0" smtClean="0">
                <a:solidFill>
                  <a:srgbClr val="700000"/>
                </a:solidFill>
                <a:latin typeface="Arial" pitchFamily="34" charset="0"/>
                <a:cs typeface="Arial" pitchFamily="34" charset="0"/>
              </a:rPr>
              <a:t>Волгоград, 2018</a:t>
            </a:r>
            <a:endParaRPr lang="ru-RU" dirty="0">
              <a:solidFill>
                <a:srgbClr val="700000"/>
              </a:solidFill>
              <a:latin typeface="Arial" pitchFamily="34" charset="0"/>
              <a:cs typeface="Arial" pitchFamily="34" charset="0"/>
            </a:endParaRPr>
          </a:p>
        </p:txBody>
      </p:sp>
    </p:spTree>
    <p:extLst>
      <p:ext uri="{BB962C8B-B14F-4D97-AF65-F5344CB8AC3E}">
        <p14:creationId xmlns:p14="http://schemas.microsoft.com/office/powerpoint/2010/main" val="885822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8500" y="1285439"/>
            <a:ext cx="5588000" cy="4093428"/>
          </a:xfrm>
          <a:prstGeom prst="rect">
            <a:avLst/>
          </a:prstGeom>
        </p:spPr>
        <p:txBody>
          <a:bodyPr wrap="square">
            <a:spAutoFit/>
          </a:bodyPr>
          <a:lstStyle/>
          <a:p>
            <a:r>
              <a:rPr lang="ru-RU" sz="2000" dirty="0">
                <a:solidFill>
                  <a:schemeClr val="tx2"/>
                </a:solidFill>
                <a:latin typeface="Arial" panose="020B0604020202020204" pitchFamily="34" charset="0"/>
                <a:cs typeface="Arial" panose="020B0604020202020204" pitchFamily="34" charset="0"/>
              </a:rPr>
              <a:t> Классные руководители 5-9-х классов грамотно строят воспитательную работу с учащимися по всем пяти направлениям внеурочной деятельности, что отражено в планах ВР, в индивидуальных маршрутах учеников. Единые требования по ведению журналов внеурочной деятельности соблюдают все учителя, своевременно и правильно заполняют журнал. Внеурочная деятельность детей в лицее обеспечена кадровыми ресурсами, учебно-методическим комплексом и материально-технической базой.</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00" y="1384300"/>
            <a:ext cx="4792134" cy="3594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506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00100" y="677555"/>
            <a:ext cx="10553700" cy="2068259"/>
          </a:xfrm>
          <a:prstGeom prst="rect">
            <a:avLst/>
          </a:prstGeom>
        </p:spPr>
        <p:txBody>
          <a:bodyPr wrap="square">
            <a:spAutoFit/>
          </a:bodyPr>
          <a:lstStyle/>
          <a:p>
            <a:pPr algn="just">
              <a:lnSpc>
                <a:spcPct val="107000"/>
              </a:lnSpc>
              <a:spcAft>
                <a:spcPts val="0"/>
              </a:spcAft>
              <a:tabLst>
                <a:tab pos="114300" algn="l"/>
              </a:tabLst>
            </a:pPr>
            <a:r>
              <a:rPr lang="ru-RU" sz="2000" b="1" dirty="0">
                <a:solidFill>
                  <a:srgbClr val="700000"/>
                </a:solidFill>
                <a:latin typeface="Arial" panose="020B0604020202020204" pitchFamily="34" charset="0"/>
                <a:cs typeface="Arial" panose="020B0604020202020204" pitchFamily="34" charset="0"/>
              </a:rPr>
              <a:t>Внеурочная занятость </a:t>
            </a:r>
            <a:r>
              <a:rPr lang="ru-RU" sz="2000" dirty="0">
                <a:solidFill>
                  <a:schemeClr val="tx2"/>
                </a:solidFill>
                <a:latin typeface="Arial" panose="020B0604020202020204" pitchFamily="34" charset="0"/>
                <a:cs typeface="Arial" panose="020B0604020202020204" pitchFamily="34" charset="0"/>
              </a:rPr>
              <a:t>учащихся лицея позволяет решить следующие задачи:</a:t>
            </a:r>
          </a:p>
          <a:p>
            <a:pPr algn="just">
              <a:lnSpc>
                <a:spcPct val="107000"/>
              </a:lnSpc>
              <a:spcAft>
                <a:spcPts val="0"/>
              </a:spcAft>
            </a:pPr>
            <a:r>
              <a:rPr lang="ru-RU" sz="2000" dirty="0">
                <a:solidFill>
                  <a:schemeClr val="tx2"/>
                </a:solidFill>
                <a:latin typeface="Arial" panose="020B0604020202020204" pitchFamily="34" charset="0"/>
                <a:cs typeface="Arial" panose="020B0604020202020204" pitchFamily="34" charset="0"/>
              </a:rPr>
              <a:t>- способствует благоприятной адаптации учащихся в лицее;</a:t>
            </a:r>
          </a:p>
          <a:p>
            <a:pPr algn="just">
              <a:lnSpc>
                <a:spcPct val="107000"/>
              </a:lnSpc>
              <a:spcAft>
                <a:spcPts val="0"/>
              </a:spcAft>
            </a:pPr>
            <a:r>
              <a:rPr lang="ru-RU" sz="2000" dirty="0">
                <a:solidFill>
                  <a:schemeClr val="tx2"/>
                </a:solidFill>
                <a:latin typeface="Arial" panose="020B0604020202020204" pitchFamily="34" charset="0"/>
                <a:cs typeface="Arial" panose="020B0604020202020204" pitchFamily="34" charset="0"/>
              </a:rPr>
              <a:t>- оптимизирует учебную нагрузку учащихся 5-9-х классов;</a:t>
            </a:r>
          </a:p>
          <a:p>
            <a:pPr algn="just">
              <a:lnSpc>
                <a:spcPct val="107000"/>
              </a:lnSpc>
              <a:spcAft>
                <a:spcPts val="0"/>
              </a:spcAft>
            </a:pPr>
            <a:r>
              <a:rPr lang="ru-RU" sz="2000" dirty="0">
                <a:solidFill>
                  <a:schemeClr val="tx2"/>
                </a:solidFill>
                <a:latin typeface="Arial" panose="020B0604020202020204" pitchFamily="34" charset="0"/>
                <a:cs typeface="Arial" panose="020B0604020202020204" pitchFamily="34" charset="0"/>
              </a:rPr>
              <a:t>- улучшает условия развития личности учащихся 5-9-х классов;</a:t>
            </a:r>
          </a:p>
          <a:p>
            <a:pPr algn="just">
              <a:lnSpc>
                <a:spcPct val="107000"/>
              </a:lnSpc>
              <a:spcAft>
                <a:spcPts val="0"/>
              </a:spcAft>
            </a:pPr>
            <a:r>
              <a:rPr lang="ru-RU" sz="2000" dirty="0">
                <a:solidFill>
                  <a:schemeClr val="tx2"/>
                </a:solidFill>
                <a:latin typeface="Arial" panose="020B0604020202020204" pitchFamily="34" charset="0"/>
                <a:cs typeface="Arial" panose="020B0604020202020204" pitchFamily="34" charset="0"/>
              </a:rPr>
              <a:t>- выявляет творческие возможности и перспективы развития личности учащихся</a:t>
            </a:r>
          </a:p>
          <a:p>
            <a:pPr algn="just">
              <a:lnSpc>
                <a:spcPct val="107000"/>
              </a:lnSpc>
              <a:spcAft>
                <a:spcPts val="0"/>
              </a:spcAft>
            </a:pPr>
            <a:r>
              <a:rPr lang="ru-RU" sz="2000" dirty="0">
                <a:solidFill>
                  <a:schemeClr val="tx2"/>
                </a:solidFill>
                <a:latin typeface="Arial" panose="020B0604020202020204" pitchFamily="34" charset="0"/>
                <a:cs typeface="Arial" panose="020B0604020202020204" pitchFamily="34" charset="0"/>
              </a:rPr>
              <a:t>-создает условия для реализации творческого потенциала детей.</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3199" y="2949011"/>
            <a:ext cx="4944532" cy="3708399"/>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000" y="2949012"/>
            <a:ext cx="2781300" cy="3708399"/>
          </a:xfrm>
          <a:prstGeom prst="rect">
            <a:avLst/>
          </a:prstGeom>
        </p:spPr>
      </p:pic>
    </p:spTree>
    <p:extLst>
      <p:ext uri="{BB962C8B-B14F-4D97-AF65-F5344CB8AC3E}">
        <p14:creationId xmlns:p14="http://schemas.microsoft.com/office/powerpoint/2010/main" val="2901803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6900" y="1308291"/>
            <a:ext cx="10896600" cy="3385542"/>
          </a:xfrm>
          <a:prstGeom prst="rect">
            <a:avLst/>
          </a:prstGeom>
        </p:spPr>
        <p:txBody>
          <a:bodyPr wrap="square">
            <a:spAutoFit/>
          </a:bodyPr>
          <a:lstStyle/>
          <a:p>
            <a:pPr algn="just">
              <a:lnSpc>
                <a:spcPct val="107000"/>
              </a:lnSpc>
              <a:spcAft>
                <a:spcPts val="0"/>
              </a:spcAft>
            </a:pPr>
            <a:r>
              <a:rPr lang="ru-RU" sz="2000" dirty="0">
                <a:solidFill>
                  <a:schemeClr val="tx2"/>
                </a:solidFill>
                <a:latin typeface="Arial" panose="020B0604020202020204" pitchFamily="34" charset="0"/>
                <a:cs typeface="Arial" panose="020B0604020202020204" pitchFamily="34" charset="0"/>
              </a:rPr>
              <a:t>Организация внеурочной деятельности  учащихся в лицее создает условия для повышения качества образования, обеспечивает развитие личности учащихся, способствует самоопределению учащихся в выборе профиля обучения с учетом возможностей педагогического коллектива.</a:t>
            </a:r>
          </a:p>
          <a:p>
            <a:pPr indent="180340" algn="just">
              <a:lnSpc>
                <a:spcPct val="107000"/>
              </a:lnSpc>
              <a:spcAft>
                <a:spcPts val="0"/>
              </a:spcAft>
            </a:pPr>
            <a:r>
              <a:rPr lang="ru-RU" sz="2000" dirty="0">
                <a:solidFill>
                  <a:schemeClr val="tx2"/>
                </a:solidFill>
                <a:latin typeface="Arial" panose="020B0604020202020204" pitchFamily="34" charset="0"/>
                <a:cs typeface="Arial" panose="020B0604020202020204" pitchFamily="34" charset="0"/>
              </a:rPr>
              <a:t>    С родителями учащихся заключены дополнительные соглашения на организацию внеурочной деятельности. Учителями-предметниками и педагогами дополнительного образования разработаны программы внеурочной деятельности по всем направлениям, в соответствии с Положением о внеурочной деятельности ФГОС ООО. Обучение проводится по типовым, модифицированным программам внеурочной деятельности со сроком реализации  1 год. </a:t>
            </a:r>
          </a:p>
        </p:txBody>
      </p:sp>
    </p:spTree>
    <p:extLst>
      <p:ext uri="{BB962C8B-B14F-4D97-AF65-F5344CB8AC3E}">
        <p14:creationId xmlns:p14="http://schemas.microsoft.com/office/powerpoint/2010/main" val="292888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46200" y="1727481"/>
            <a:ext cx="9804400" cy="2726900"/>
          </a:xfrm>
          <a:prstGeom prst="rect">
            <a:avLst/>
          </a:prstGeom>
        </p:spPr>
        <p:txBody>
          <a:bodyPr wrap="square">
            <a:spAutoFit/>
          </a:bodyPr>
          <a:lstStyle/>
          <a:p>
            <a:pPr algn="just">
              <a:lnSpc>
                <a:spcPct val="107000"/>
              </a:lnSpc>
            </a:pPr>
            <a:r>
              <a:rPr lang="ru-RU" sz="2000" dirty="0">
                <a:solidFill>
                  <a:schemeClr val="tx2"/>
                </a:solidFill>
                <a:latin typeface="Arial" panose="020B0604020202020204" pitchFamily="34" charset="0"/>
                <a:cs typeface="Arial" panose="020B0604020202020204" pitchFamily="34" charset="0"/>
              </a:rPr>
              <a:t>Процент реализуемых программ внеурочной деятельности по 5-ти направлениям составляет:</a:t>
            </a:r>
          </a:p>
          <a:p>
            <a:pPr algn="just">
              <a:lnSpc>
                <a:spcPct val="107000"/>
              </a:lnSpc>
            </a:pPr>
            <a:endParaRPr lang="ru-RU" sz="2000" dirty="0">
              <a:solidFill>
                <a:schemeClr val="tx2"/>
              </a:solidFill>
              <a:latin typeface="Arial" panose="020B0604020202020204" pitchFamily="34" charset="0"/>
              <a:cs typeface="Arial" panose="020B0604020202020204" pitchFamily="34" charset="0"/>
            </a:endParaRPr>
          </a:p>
          <a:p>
            <a:pPr algn="just">
              <a:lnSpc>
                <a:spcPct val="107000"/>
              </a:lnSpc>
            </a:pPr>
            <a:r>
              <a:rPr lang="ru-RU" sz="2000" dirty="0">
                <a:solidFill>
                  <a:schemeClr val="tx2"/>
                </a:solidFill>
                <a:latin typeface="Arial" panose="020B0604020202020204" pitchFamily="34" charset="0"/>
                <a:cs typeface="Arial" panose="020B0604020202020204" pitchFamily="34" charset="0"/>
              </a:rPr>
              <a:t>1.Спортивно-оздоровительное – 5%</a:t>
            </a:r>
          </a:p>
          <a:p>
            <a:pPr algn="just">
              <a:lnSpc>
                <a:spcPct val="107000"/>
              </a:lnSpc>
            </a:pPr>
            <a:r>
              <a:rPr lang="ru-RU" sz="2000" dirty="0">
                <a:solidFill>
                  <a:schemeClr val="tx2"/>
                </a:solidFill>
                <a:latin typeface="Arial" panose="020B0604020202020204" pitchFamily="34" charset="0"/>
                <a:cs typeface="Arial" panose="020B0604020202020204" pitchFamily="34" charset="0"/>
              </a:rPr>
              <a:t>2.Духовно-нравственное-23 %</a:t>
            </a:r>
          </a:p>
          <a:p>
            <a:pPr algn="just">
              <a:lnSpc>
                <a:spcPct val="107000"/>
              </a:lnSpc>
            </a:pPr>
            <a:r>
              <a:rPr lang="ru-RU" sz="2000" dirty="0">
                <a:solidFill>
                  <a:schemeClr val="tx2"/>
                </a:solidFill>
                <a:latin typeface="Arial" panose="020B0604020202020204" pitchFamily="34" charset="0"/>
                <a:cs typeface="Arial" panose="020B0604020202020204" pitchFamily="34" charset="0"/>
              </a:rPr>
              <a:t>3.Социальное- 23%</a:t>
            </a:r>
          </a:p>
          <a:p>
            <a:pPr algn="just">
              <a:lnSpc>
                <a:spcPct val="107000"/>
              </a:lnSpc>
            </a:pPr>
            <a:r>
              <a:rPr lang="ru-RU" sz="2000" dirty="0">
                <a:solidFill>
                  <a:schemeClr val="tx2"/>
                </a:solidFill>
                <a:latin typeface="Arial" panose="020B0604020202020204" pitchFamily="34" charset="0"/>
                <a:cs typeface="Arial" panose="020B0604020202020204" pitchFamily="34" charset="0"/>
              </a:rPr>
              <a:t>4.Общеинтеллектуальное- 36%</a:t>
            </a:r>
          </a:p>
          <a:p>
            <a:pPr algn="just">
              <a:lnSpc>
                <a:spcPct val="107000"/>
              </a:lnSpc>
            </a:pPr>
            <a:r>
              <a:rPr lang="ru-RU" sz="2000" dirty="0" smtClean="0">
                <a:solidFill>
                  <a:schemeClr val="tx2"/>
                </a:solidFill>
                <a:latin typeface="Arial" panose="020B0604020202020204" pitchFamily="34" charset="0"/>
                <a:cs typeface="Arial" panose="020B0604020202020204" pitchFamily="34" charset="0"/>
              </a:rPr>
              <a:t>5.Общекультурное-14%</a:t>
            </a:r>
            <a:endParaRPr lang="ru-RU" sz="2000" dirty="0">
              <a:solidFill>
                <a:schemeClr val="tx2"/>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0500" y="2514670"/>
            <a:ext cx="4928795" cy="3695630"/>
          </a:xfrm>
          <a:prstGeom prst="rect">
            <a:avLst/>
          </a:prstGeom>
        </p:spPr>
      </p:pic>
    </p:spTree>
    <p:extLst>
      <p:ext uri="{BB962C8B-B14F-4D97-AF65-F5344CB8AC3E}">
        <p14:creationId xmlns:p14="http://schemas.microsoft.com/office/powerpoint/2010/main" val="2110823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9200" y="701239"/>
            <a:ext cx="10109200" cy="1938992"/>
          </a:xfrm>
          <a:prstGeom prst="rect">
            <a:avLst/>
          </a:prstGeom>
        </p:spPr>
        <p:txBody>
          <a:bodyPr wrap="square">
            <a:spAutoFit/>
          </a:bodyPr>
          <a:lstStyle/>
          <a:p>
            <a:pPr algn="just"/>
            <a:r>
              <a:rPr lang="ru-RU" sz="2000" dirty="0">
                <a:solidFill>
                  <a:schemeClr val="tx2"/>
                </a:solidFill>
                <a:latin typeface="Arial" panose="020B0604020202020204" pitchFamily="34" charset="0"/>
                <a:cs typeface="Arial" panose="020B0604020202020204" pitchFamily="34" charset="0"/>
              </a:rPr>
              <a:t> Формируя соответствующую современным запросам общества модель, способствующую развитию интереса школьников к естественно-научным, инженерным и техническим специальностям, расширяя для них доступ к современному оборудованию и инновационным программам, надеемся на положительный результат в обучении и воспитании молодых ученых: химиков, биологов, инженерных кадров, готовых к творчеству и открытиям.</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3800" y="3000374"/>
            <a:ext cx="4127500" cy="3095625"/>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8300" y="3000375"/>
            <a:ext cx="4127500" cy="3095625"/>
          </a:xfrm>
          <a:prstGeom prst="rect">
            <a:avLst/>
          </a:prstGeom>
        </p:spPr>
      </p:pic>
    </p:spTree>
    <p:extLst>
      <p:ext uri="{BB962C8B-B14F-4D97-AF65-F5344CB8AC3E}">
        <p14:creationId xmlns:p14="http://schemas.microsoft.com/office/powerpoint/2010/main" val="3873283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92200" y="470226"/>
            <a:ext cx="10045700" cy="981423"/>
          </a:xfrm>
          <a:prstGeom prst="rect">
            <a:avLst/>
          </a:prstGeom>
        </p:spPr>
        <p:txBody>
          <a:bodyPr wrap="square">
            <a:spAutoFit/>
          </a:bodyPr>
          <a:lstStyle/>
          <a:p>
            <a:pPr algn="just">
              <a:lnSpc>
                <a:spcPct val="107000"/>
              </a:lnSpc>
              <a:spcAft>
                <a:spcPts val="0"/>
              </a:spcAft>
            </a:pP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Мониторинг </a:t>
            </a:r>
            <a:r>
              <a:rPr lang="ru-RU" dirty="0">
                <a:latin typeface="Times New Roman" panose="02020603050405020304" pitchFamily="18" charset="0"/>
                <a:ea typeface="Times New Roman" panose="02020603050405020304" pitchFamily="18" charset="0"/>
                <a:cs typeface="Times New Roman" panose="02020603050405020304" pitchFamily="18" charset="0"/>
              </a:rPr>
              <a:t>охвата внеурочной занятостью учащихся МОУ Лицей № 10 в 2018 – 2019 учебном году.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(В </a:t>
            </a:r>
            <a:r>
              <a:rPr lang="ru-RU" dirty="0">
                <a:latin typeface="Times New Roman" panose="02020603050405020304" pitchFamily="18" charset="0"/>
                <a:ea typeface="Times New Roman" panose="02020603050405020304" pitchFamily="18" charset="0"/>
                <a:cs typeface="Times New Roman" panose="02020603050405020304" pitchFamily="18" charset="0"/>
              </a:rPr>
              <a:t>мониторинге приняло участие  426 человек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учащиеся 5-9 </a:t>
            </a:r>
            <a:r>
              <a:rPr lang="ru-RU" dirty="0">
                <a:latin typeface="Times New Roman" panose="02020603050405020304" pitchFamily="18" charset="0"/>
                <a:ea typeface="Times New Roman" panose="02020603050405020304" pitchFamily="18" charset="0"/>
                <a:cs typeface="Times New Roman" panose="02020603050405020304" pitchFamily="18" charset="0"/>
              </a:rPr>
              <a:t>классов, из них: 5-е классы - 74 ч., 6-е классы -104ч., 7-е классы – 77ч., 8-е классы-86ч., 9-е классы-85ч.)</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233918342"/>
              </p:ext>
            </p:extLst>
          </p:nvPr>
        </p:nvGraphicFramePr>
        <p:xfrm>
          <a:off x="787400" y="1599565"/>
          <a:ext cx="10871201" cy="4684936"/>
        </p:xfrm>
        <a:graphic>
          <a:graphicData uri="http://schemas.openxmlformats.org/drawingml/2006/table">
            <a:tbl>
              <a:tblPr firstRow="1" firstCol="1" bandRow="1">
                <a:tableStyleId>{5C22544A-7EE6-4342-B048-85BDC9FD1C3A}</a:tableStyleId>
              </a:tblPr>
              <a:tblGrid>
                <a:gridCol w="2784873">
                  <a:extLst>
                    <a:ext uri="{9D8B030D-6E8A-4147-A177-3AD203B41FA5}">
                      <a16:colId xmlns:a16="http://schemas.microsoft.com/office/drawing/2014/main" val="1934696329"/>
                    </a:ext>
                  </a:extLst>
                </a:gridCol>
                <a:gridCol w="1545363">
                  <a:extLst>
                    <a:ext uri="{9D8B030D-6E8A-4147-A177-3AD203B41FA5}">
                      <a16:colId xmlns:a16="http://schemas.microsoft.com/office/drawing/2014/main" val="1834185401"/>
                    </a:ext>
                  </a:extLst>
                </a:gridCol>
                <a:gridCol w="1352193">
                  <a:extLst>
                    <a:ext uri="{9D8B030D-6E8A-4147-A177-3AD203B41FA5}">
                      <a16:colId xmlns:a16="http://schemas.microsoft.com/office/drawing/2014/main" val="83714691"/>
                    </a:ext>
                  </a:extLst>
                </a:gridCol>
                <a:gridCol w="1405852">
                  <a:extLst>
                    <a:ext uri="{9D8B030D-6E8A-4147-A177-3AD203B41FA5}">
                      <a16:colId xmlns:a16="http://schemas.microsoft.com/office/drawing/2014/main" val="1749854924"/>
                    </a:ext>
                  </a:extLst>
                </a:gridCol>
                <a:gridCol w="1239510">
                  <a:extLst>
                    <a:ext uri="{9D8B030D-6E8A-4147-A177-3AD203B41FA5}">
                      <a16:colId xmlns:a16="http://schemas.microsoft.com/office/drawing/2014/main" val="1293853806"/>
                    </a:ext>
                  </a:extLst>
                </a:gridCol>
                <a:gridCol w="1271705">
                  <a:extLst>
                    <a:ext uri="{9D8B030D-6E8A-4147-A177-3AD203B41FA5}">
                      <a16:colId xmlns:a16="http://schemas.microsoft.com/office/drawing/2014/main" val="219612969"/>
                    </a:ext>
                  </a:extLst>
                </a:gridCol>
                <a:gridCol w="1271705">
                  <a:extLst>
                    <a:ext uri="{9D8B030D-6E8A-4147-A177-3AD203B41FA5}">
                      <a16:colId xmlns:a16="http://schemas.microsoft.com/office/drawing/2014/main" val="492442901"/>
                    </a:ext>
                  </a:extLst>
                </a:gridCol>
              </a:tblGrid>
              <a:tr h="898361">
                <a:tc>
                  <a:txBody>
                    <a:bodyPr/>
                    <a:lstStyle/>
                    <a:p>
                      <a:pPr algn="ctr">
                        <a:lnSpc>
                          <a:spcPct val="107000"/>
                        </a:lnSpc>
                        <a:spcAft>
                          <a:spcPts val="800"/>
                        </a:spcAft>
                      </a:pPr>
                      <a:r>
                        <a:rPr lang="ru-RU" sz="1800">
                          <a:solidFill>
                            <a:schemeClr val="bg1"/>
                          </a:solidFill>
                          <a:effectLst/>
                        </a:rPr>
                        <a:t>направления</a:t>
                      </a:r>
                      <a:endParaRPr lang="ru-RU" sz="1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chemeClr val="bg1"/>
                          </a:solidFill>
                          <a:effectLst/>
                        </a:rPr>
                        <a:t>5</a:t>
                      </a:r>
                      <a:endParaRPr lang="ru-RU" sz="1600">
                        <a:solidFill>
                          <a:schemeClr val="bg1"/>
                        </a:solidFill>
                        <a:effectLst/>
                      </a:endParaRPr>
                    </a:p>
                    <a:p>
                      <a:pPr algn="ctr">
                        <a:lnSpc>
                          <a:spcPct val="107000"/>
                        </a:lnSpc>
                        <a:spcAft>
                          <a:spcPts val="800"/>
                        </a:spcAft>
                      </a:pPr>
                      <a:r>
                        <a:rPr lang="ru-RU" sz="1800">
                          <a:solidFill>
                            <a:schemeClr val="bg1"/>
                          </a:solidFill>
                          <a:effectLst/>
                        </a:rPr>
                        <a:t>классы</a:t>
                      </a:r>
                      <a:endParaRPr lang="ru-RU" sz="1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chemeClr val="bg1"/>
                          </a:solidFill>
                          <a:effectLst/>
                        </a:rPr>
                        <a:t>6</a:t>
                      </a:r>
                      <a:endParaRPr lang="ru-RU" sz="1600">
                        <a:solidFill>
                          <a:schemeClr val="bg1"/>
                        </a:solidFill>
                        <a:effectLst/>
                      </a:endParaRPr>
                    </a:p>
                    <a:p>
                      <a:pPr algn="ctr">
                        <a:lnSpc>
                          <a:spcPct val="107000"/>
                        </a:lnSpc>
                        <a:spcAft>
                          <a:spcPts val="800"/>
                        </a:spcAft>
                      </a:pPr>
                      <a:r>
                        <a:rPr lang="ru-RU" sz="1800">
                          <a:solidFill>
                            <a:schemeClr val="bg1"/>
                          </a:solidFill>
                          <a:effectLst/>
                        </a:rPr>
                        <a:t>классы</a:t>
                      </a:r>
                      <a:endParaRPr lang="ru-RU" sz="1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chemeClr val="bg1"/>
                          </a:solidFill>
                          <a:effectLst/>
                        </a:rPr>
                        <a:t>7</a:t>
                      </a:r>
                      <a:endParaRPr lang="ru-RU" sz="1600">
                        <a:solidFill>
                          <a:schemeClr val="bg1"/>
                        </a:solidFill>
                        <a:effectLst/>
                      </a:endParaRPr>
                    </a:p>
                    <a:p>
                      <a:pPr algn="ctr">
                        <a:lnSpc>
                          <a:spcPct val="107000"/>
                        </a:lnSpc>
                        <a:spcAft>
                          <a:spcPts val="800"/>
                        </a:spcAft>
                      </a:pPr>
                      <a:r>
                        <a:rPr lang="ru-RU" sz="1800">
                          <a:solidFill>
                            <a:schemeClr val="bg1"/>
                          </a:solidFill>
                          <a:effectLst/>
                        </a:rPr>
                        <a:t>классы</a:t>
                      </a:r>
                      <a:endParaRPr lang="ru-RU" sz="1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chemeClr val="bg1"/>
                          </a:solidFill>
                          <a:effectLst/>
                        </a:rPr>
                        <a:t>8</a:t>
                      </a:r>
                      <a:endParaRPr lang="ru-RU" sz="1600">
                        <a:solidFill>
                          <a:schemeClr val="bg1"/>
                        </a:solidFill>
                        <a:effectLst/>
                      </a:endParaRPr>
                    </a:p>
                    <a:p>
                      <a:pPr algn="ctr">
                        <a:lnSpc>
                          <a:spcPct val="107000"/>
                        </a:lnSpc>
                        <a:spcAft>
                          <a:spcPts val="800"/>
                        </a:spcAft>
                      </a:pPr>
                      <a:r>
                        <a:rPr lang="ru-RU" sz="1800">
                          <a:solidFill>
                            <a:schemeClr val="bg1"/>
                          </a:solidFill>
                          <a:effectLst/>
                        </a:rPr>
                        <a:t>классы</a:t>
                      </a:r>
                      <a:endParaRPr lang="ru-RU" sz="1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chemeClr val="bg1"/>
                          </a:solidFill>
                          <a:effectLst/>
                        </a:rPr>
                        <a:t>9 классы</a:t>
                      </a:r>
                      <a:endParaRPr lang="ru-RU" sz="1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chemeClr val="bg1"/>
                          </a:solidFill>
                          <a:effectLst/>
                        </a:rPr>
                        <a:t>Итого</a:t>
                      </a:r>
                      <a:endParaRPr lang="ru-RU" sz="1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97620348"/>
                  </a:ext>
                </a:extLst>
              </a:tr>
              <a:tr h="709556">
                <a:tc>
                  <a:txBody>
                    <a:bodyPr/>
                    <a:lstStyle/>
                    <a:p>
                      <a:pPr algn="ctr">
                        <a:lnSpc>
                          <a:spcPct val="107000"/>
                        </a:lnSpc>
                        <a:spcAft>
                          <a:spcPts val="800"/>
                        </a:spcAft>
                      </a:pPr>
                      <a:r>
                        <a:rPr lang="ru-RU" sz="1800">
                          <a:solidFill>
                            <a:schemeClr val="bg1"/>
                          </a:solidFill>
                          <a:effectLst/>
                        </a:rPr>
                        <a:t>спортивно-оздоровительное</a:t>
                      </a:r>
                      <a:endParaRPr lang="ru-RU" sz="1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rgbClr val="700000"/>
                          </a:solidFill>
                          <a:effectLst/>
                        </a:rPr>
                        <a:t>0(0%)</a:t>
                      </a:r>
                      <a:endParaRPr lang="ru-RU" sz="1600">
                        <a:solidFill>
                          <a:srgbClr val="7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rgbClr val="700000"/>
                          </a:solidFill>
                          <a:effectLst/>
                        </a:rPr>
                        <a:t>6(6%)</a:t>
                      </a:r>
                      <a:endParaRPr lang="ru-RU" sz="1600">
                        <a:solidFill>
                          <a:srgbClr val="7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rgbClr val="700000"/>
                          </a:solidFill>
                          <a:effectLst/>
                        </a:rPr>
                        <a:t>6(8%)</a:t>
                      </a:r>
                      <a:endParaRPr lang="ru-RU" sz="1600">
                        <a:solidFill>
                          <a:srgbClr val="7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rgbClr val="700000"/>
                          </a:solidFill>
                          <a:effectLst/>
                        </a:rPr>
                        <a:t>0(0%)</a:t>
                      </a:r>
                      <a:endParaRPr lang="ru-RU" sz="1600">
                        <a:solidFill>
                          <a:srgbClr val="7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rgbClr val="700000"/>
                          </a:solidFill>
                          <a:effectLst/>
                        </a:rPr>
                        <a:t>0(0%)</a:t>
                      </a:r>
                      <a:endParaRPr lang="ru-RU" sz="1600">
                        <a:solidFill>
                          <a:srgbClr val="7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rgbClr val="700000"/>
                          </a:solidFill>
                          <a:effectLst/>
                        </a:rPr>
                        <a:t>12(3%)</a:t>
                      </a:r>
                      <a:endParaRPr lang="ru-RU" sz="1600">
                        <a:solidFill>
                          <a:srgbClr val="7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37069468"/>
                  </a:ext>
                </a:extLst>
              </a:tr>
              <a:tr h="709556">
                <a:tc>
                  <a:txBody>
                    <a:bodyPr/>
                    <a:lstStyle/>
                    <a:p>
                      <a:pPr algn="ctr">
                        <a:lnSpc>
                          <a:spcPct val="107000"/>
                        </a:lnSpc>
                        <a:spcAft>
                          <a:spcPts val="800"/>
                        </a:spcAft>
                      </a:pPr>
                      <a:r>
                        <a:rPr lang="ru-RU" sz="1800">
                          <a:solidFill>
                            <a:schemeClr val="bg1"/>
                          </a:solidFill>
                          <a:effectLst/>
                        </a:rPr>
                        <a:t>духовно-нравственное</a:t>
                      </a:r>
                      <a:endParaRPr lang="ru-RU" sz="1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rgbClr val="700000"/>
                          </a:solidFill>
                          <a:effectLst/>
                        </a:rPr>
                        <a:t>15(20%)</a:t>
                      </a:r>
                      <a:endParaRPr lang="ru-RU" sz="1600">
                        <a:solidFill>
                          <a:srgbClr val="7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rgbClr val="700000"/>
                          </a:solidFill>
                          <a:effectLst/>
                        </a:rPr>
                        <a:t>30(29%)</a:t>
                      </a:r>
                      <a:endParaRPr lang="ru-RU" sz="1600">
                        <a:solidFill>
                          <a:srgbClr val="7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rgbClr val="700000"/>
                          </a:solidFill>
                          <a:effectLst/>
                        </a:rPr>
                        <a:t>27(35%)</a:t>
                      </a:r>
                      <a:endParaRPr lang="ru-RU" sz="1600">
                        <a:solidFill>
                          <a:srgbClr val="7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rgbClr val="700000"/>
                          </a:solidFill>
                          <a:effectLst/>
                        </a:rPr>
                        <a:t>0(0%)</a:t>
                      </a:r>
                      <a:endParaRPr lang="ru-RU" sz="1600">
                        <a:solidFill>
                          <a:srgbClr val="7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rgbClr val="700000"/>
                          </a:solidFill>
                          <a:effectLst/>
                        </a:rPr>
                        <a:t>15(18%)</a:t>
                      </a:r>
                      <a:endParaRPr lang="ru-RU" sz="1600">
                        <a:solidFill>
                          <a:srgbClr val="7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rgbClr val="700000"/>
                          </a:solidFill>
                          <a:effectLst/>
                        </a:rPr>
                        <a:t>87(20%)</a:t>
                      </a:r>
                      <a:endParaRPr lang="ru-RU" sz="1600">
                        <a:solidFill>
                          <a:srgbClr val="7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00030707"/>
                  </a:ext>
                </a:extLst>
              </a:tr>
              <a:tr h="345869">
                <a:tc>
                  <a:txBody>
                    <a:bodyPr/>
                    <a:lstStyle/>
                    <a:p>
                      <a:pPr algn="ctr">
                        <a:lnSpc>
                          <a:spcPct val="107000"/>
                        </a:lnSpc>
                        <a:spcAft>
                          <a:spcPts val="800"/>
                        </a:spcAft>
                      </a:pPr>
                      <a:r>
                        <a:rPr lang="ru-RU" sz="1800" dirty="0" smtClean="0">
                          <a:solidFill>
                            <a:schemeClr val="bg1"/>
                          </a:solidFill>
                          <a:effectLst/>
                        </a:rPr>
                        <a:t>Социальное</a:t>
                      </a:r>
                    </a:p>
                    <a:p>
                      <a:pPr algn="ctr">
                        <a:lnSpc>
                          <a:spcPct val="107000"/>
                        </a:lnSpc>
                        <a:spcAft>
                          <a:spcPts val="800"/>
                        </a:spcAft>
                      </a:pPr>
                      <a:endParaRPr lang="ru-RU"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rgbClr val="700000"/>
                          </a:solidFill>
                          <a:effectLst/>
                        </a:rPr>
                        <a:t>8(11%)</a:t>
                      </a:r>
                      <a:endParaRPr lang="ru-RU" sz="1600">
                        <a:solidFill>
                          <a:srgbClr val="7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rgbClr val="700000"/>
                          </a:solidFill>
                          <a:effectLst/>
                        </a:rPr>
                        <a:t>15(15%)</a:t>
                      </a:r>
                      <a:endParaRPr lang="ru-RU" sz="1600">
                        <a:solidFill>
                          <a:srgbClr val="7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rgbClr val="700000"/>
                          </a:solidFill>
                          <a:effectLst/>
                        </a:rPr>
                        <a:t>22(29%)</a:t>
                      </a:r>
                      <a:endParaRPr lang="ru-RU" sz="1600">
                        <a:solidFill>
                          <a:srgbClr val="7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rgbClr val="700000"/>
                          </a:solidFill>
                          <a:effectLst/>
                        </a:rPr>
                        <a:t>45(52%)</a:t>
                      </a:r>
                      <a:endParaRPr lang="ru-RU" sz="1600">
                        <a:solidFill>
                          <a:srgbClr val="7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rgbClr val="700000"/>
                          </a:solidFill>
                          <a:effectLst/>
                        </a:rPr>
                        <a:t>0(0%)</a:t>
                      </a:r>
                      <a:endParaRPr lang="ru-RU" sz="1600">
                        <a:solidFill>
                          <a:srgbClr val="7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rgbClr val="700000"/>
                          </a:solidFill>
                          <a:effectLst/>
                        </a:rPr>
                        <a:t>90(21%)</a:t>
                      </a:r>
                      <a:endParaRPr lang="ru-RU" sz="1600">
                        <a:solidFill>
                          <a:srgbClr val="7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72906192"/>
                  </a:ext>
                </a:extLst>
              </a:tr>
              <a:tr h="709556">
                <a:tc>
                  <a:txBody>
                    <a:bodyPr/>
                    <a:lstStyle/>
                    <a:p>
                      <a:pPr algn="ctr">
                        <a:lnSpc>
                          <a:spcPct val="107000"/>
                        </a:lnSpc>
                        <a:spcAft>
                          <a:spcPts val="800"/>
                        </a:spcAft>
                      </a:pPr>
                      <a:r>
                        <a:rPr lang="ru-RU" sz="1800">
                          <a:solidFill>
                            <a:schemeClr val="bg1"/>
                          </a:solidFill>
                          <a:effectLst/>
                        </a:rPr>
                        <a:t>общеинтеллектуальное</a:t>
                      </a:r>
                      <a:endParaRPr lang="ru-RU" sz="1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rgbClr val="700000"/>
                          </a:solidFill>
                          <a:effectLst/>
                        </a:rPr>
                        <a:t>40(54%)</a:t>
                      </a:r>
                      <a:endParaRPr lang="ru-RU" sz="1600">
                        <a:solidFill>
                          <a:srgbClr val="7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rgbClr val="700000"/>
                          </a:solidFill>
                          <a:effectLst/>
                        </a:rPr>
                        <a:t>15(15%)</a:t>
                      </a:r>
                      <a:endParaRPr lang="ru-RU" sz="1600">
                        <a:solidFill>
                          <a:srgbClr val="7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rgbClr val="700000"/>
                          </a:solidFill>
                          <a:effectLst/>
                        </a:rPr>
                        <a:t>20(26%)</a:t>
                      </a:r>
                      <a:endParaRPr lang="ru-RU" sz="1600">
                        <a:solidFill>
                          <a:srgbClr val="7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rgbClr val="700000"/>
                          </a:solidFill>
                          <a:effectLst/>
                        </a:rPr>
                        <a:t>50(58%)</a:t>
                      </a:r>
                      <a:endParaRPr lang="ru-RU" sz="1600">
                        <a:solidFill>
                          <a:srgbClr val="7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rgbClr val="700000"/>
                          </a:solidFill>
                          <a:effectLst/>
                        </a:rPr>
                        <a:t>15(18%)</a:t>
                      </a:r>
                      <a:endParaRPr lang="ru-RU" sz="1600">
                        <a:solidFill>
                          <a:srgbClr val="7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rgbClr val="700000"/>
                          </a:solidFill>
                          <a:effectLst/>
                        </a:rPr>
                        <a:t>140(33%)</a:t>
                      </a:r>
                      <a:endParaRPr lang="ru-RU" sz="1600">
                        <a:solidFill>
                          <a:srgbClr val="7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99441961"/>
                  </a:ext>
                </a:extLst>
              </a:tr>
              <a:tr h="345869">
                <a:tc>
                  <a:txBody>
                    <a:bodyPr/>
                    <a:lstStyle/>
                    <a:p>
                      <a:pPr algn="ctr">
                        <a:lnSpc>
                          <a:spcPct val="107000"/>
                        </a:lnSpc>
                        <a:spcAft>
                          <a:spcPts val="800"/>
                        </a:spcAft>
                      </a:pPr>
                      <a:r>
                        <a:rPr lang="ru-RU" sz="1800" dirty="0" smtClean="0">
                          <a:solidFill>
                            <a:schemeClr val="bg1"/>
                          </a:solidFill>
                          <a:effectLst/>
                        </a:rPr>
                        <a:t>Общекультурное</a:t>
                      </a:r>
                    </a:p>
                    <a:p>
                      <a:pPr algn="ctr">
                        <a:lnSpc>
                          <a:spcPct val="107000"/>
                        </a:lnSpc>
                        <a:spcAft>
                          <a:spcPts val="800"/>
                        </a:spcAft>
                      </a:pPr>
                      <a:endParaRPr lang="ru-RU"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rgbClr val="700000"/>
                          </a:solidFill>
                          <a:effectLst/>
                        </a:rPr>
                        <a:t>25(34%)</a:t>
                      </a:r>
                      <a:endParaRPr lang="ru-RU" sz="1600">
                        <a:solidFill>
                          <a:srgbClr val="7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rgbClr val="700000"/>
                          </a:solidFill>
                          <a:effectLst/>
                        </a:rPr>
                        <a:t>25(24%)</a:t>
                      </a:r>
                      <a:endParaRPr lang="ru-RU" sz="1600">
                        <a:solidFill>
                          <a:srgbClr val="7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rgbClr val="700000"/>
                          </a:solidFill>
                          <a:effectLst/>
                        </a:rPr>
                        <a:t>15(19%)</a:t>
                      </a:r>
                      <a:endParaRPr lang="ru-RU" sz="1600">
                        <a:solidFill>
                          <a:srgbClr val="7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rgbClr val="700000"/>
                          </a:solidFill>
                          <a:effectLst/>
                        </a:rPr>
                        <a:t>15(17%)</a:t>
                      </a:r>
                      <a:endParaRPr lang="ru-RU" sz="1600">
                        <a:solidFill>
                          <a:srgbClr val="7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a:solidFill>
                            <a:srgbClr val="700000"/>
                          </a:solidFill>
                          <a:effectLst/>
                        </a:rPr>
                        <a:t>0(0%)</a:t>
                      </a:r>
                      <a:endParaRPr lang="ru-RU" sz="1600">
                        <a:solidFill>
                          <a:srgbClr val="7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dirty="0">
                          <a:solidFill>
                            <a:srgbClr val="700000"/>
                          </a:solidFill>
                          <a:effectLst/>
                        </a:rPr>
                        <a:t>80(19%)</a:t>
                      </a:r>
                      <a:endParaRPr lang="ru-RU" sz="1600" dirty="0">
                        <a:solidFill>
                          <a:srgbClr val="7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76630182"/>
                  </a:ext>
                </a:extLst>
              </a:tr>
              <a:tr h="345869">
                <a:tc>
                  <a:txBody>
                    <a:bodyPr/>
                    <a:lstStyle/>
                    <a:p>
                      <a:pPr algn="just">
                        <a:lnSpc>
                          <a:spcPct val="107000"/>
                        </a:lnSpc>
                        <a:spcAft>
                          <a:spcPts val="800"/>
                        </a:spcAft>
                      </a:pPr>
                      <a:r>
                        <a:rPr lang="ru-RU" sz="1200" dirty="0">
                          <a:effectLst/>
                        </a:rPr>
                        <a:t>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200">
                          <a:effectLst/>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200">
                          <a:effectLst/>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200">
                          <a:effectLst/>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200">
                          <a:effectLst/>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200">
                          <a:effectLst/>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200" dirty="0">
                          <a:effectLst/>
                        </a:rPr>
                        <a:t>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34072110"/>
                  </a:ext>
                </a:extLst>
              </a:tr>
            </a:tbl>
          </a:graphicData>
        </a:graphic>
      </p:graphicFrame>
    </p:spTree>
    <p:extLst>
      <p:ext uri="{BB962C8B-B14F-4D97-AF65-F5344CB8AC3E}">
        <p14:creationId xmlns:p14="http://schemas.microsoft.com/office/powerpoint/2010/main" val="2525792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6100" y="1068844"/>
            <a:ext cx="10909300" cy="4093428"/>
          </a:xfrm>
          <a:prstGeom prst="rect">
            <a:avLst/>
          </a:prstGeom>
        </p:spPr>
        <p:txBody>
          <a:bodyPr wrap="square">
            <a:spAutoFit/>
          </a:bodyPr>
          <a:lstStyle/>
          <a:p>
            <a:r>
              <a:rPr lang="ru-RU" sz="2000" dirty="0">
                <a:solidFill>
                  <a:schemeClr val="tx2"/>
                </a:solidFill>
                <a:latin typeface="Arial" panose="020B0604020202020204" pitchFamily="34" charset="0"/>
                <a:cs typeface="Arial" panose="020B0604020202020204" pitchFamily="34" charset="0"/>
              </a:rPr>
              <a:t>В лицее успешно работает </a:t>
            </a:r>
            <a:r>
              <a:rPr lang="ru-RU" sz="2000" b="1" dirty="0">
                <a:solidFill>
                  <a:srgbClr val="700000"/>
                </a:solidFill>
                <a:latin typeface="Arial" panose="020B0604020202020204" pitchFamily="34" charset="0"/>
                <a:cs typeface="Arial" panose="020B0604020202020204" pitchFamily="34" charset="0"/>
              </a:rPr>
              <a:t>Библиотечно-информационный центр  </a:t>
            </a:r>
            <a:r>
              <a:rPr lang="ru-RU" sz="2000" dirty="0">
                <a:solidFill>
                  <a:schemeClr val="tx2"/>
                </a:solidFill>
                <a:latin typeface="Arial" panose="020B0604020202020204" pitchFamily="34" charset="0"/>
                <a:cs typeface="Arial" panose="020B0604020202020204" pitchFamily="34" charset="0"/>
              </a:rPr>
              <a:t>(</a:t>
            </a:r>
            <a:r>
              <a:rPr lang="ru-RU" sz="2000" dirty="0" err="1">
                <a:solidFill>
                  <a:schemeClr val="tx2"/>
                </a:solidFill>
                <a:latin typeface="Arial" panose="020B0604020202020204" pitchFamily="34" charset="0"/>
                <a:cs typeface="Arial" panose="020B0604020202020204" pitchFamily="34" charset="0"/>
              </a:rPr>
              <a:t>заведущая</a:t>
            </a:r>
            <a:r>
              <a:rPr lang="ru-RU" sz="2000" dirty="0">
                <a:solidFill>
                  <a:schemeClr val="tx2"/>
                </a:solidFill>
                <a:latin typeface="Arial" panose="020B0604020202020204" pitchFamily="34" charset="0"/>
                <a:cs typeface="Arial" panose="020B0604020202020204" pitchFamily="34" charset="0"/>
              </a:rPr>
              <a:t> БИЦ педагог-библиотекарь </a:t>
            </a:r>
            <a:r>
              <a:rPr lang="ru-RU" sz="2000" dirty="0" err="1">
                <a:solidFill>
                  <a:schemeClr val="tx2"/>
                </a:solidFill>
                <a:latin typeface="Arial" panose="020B0604020202020204" pitchFamily="34" charset="0"/>
                <a:cs typeface="Arial" panose="020B0604020202020204" pitchFamily="34" charset="0"/>
              </a:rPr>
              <a:t>Поддубнова</a:t>
            </a:r>
            <a:r>
              <a:rPr lang="ru-RU" sz="2000" dirty="0">
                <a:solidFill>
                  <a:schemeClr val="tx2"/>
                </a:solidFill>
                <a:latin typeface="Arial" panose="020B0604020202020204" pitchFamily="34" charset="0"/>
                <a:cs typeface="Arial" panose="020B0604020202020204" pitchFamily="34" charset="0"/>
              </a:rPr>
              <a:t> О.Н.). Тематика фонда отвечает потребностям учащихся и родителей, достаточно широка: разделы книг по математике, по атомной, ядерной физике, химии и химическим технологиям, электротехнике, электронике, биологии, мониторингу и охране окружающей среды, организации науки, строительству, программированию и компьютерной технике. А также имеется литература по психологии, юридическая литература, книги по безопасности жизнедеятельности, энциклопедии, толковые и языковые словари, учебная литература по английскому, немецкому и французскому языкам. Библиографический поиск литературы осуществляет сам читатель по электронной базе, алфавитному каталогу, систематическому каталогу и его алфавитно-предметному указателю, по картотекам: отечественной периодики, иностранной периодики, информационной литературы, иностранных книг. В библиотеке имеется  доступ в сеть интернет.</a:t>
            </a:r>
          </a:p>
        </p:txBody>
      </p:sp>
    </p:spTree>
    <p:extLst>
      <p:ext uri="{BB962C8B-B14F-4D97-AF65-F5344CB8AC3E}">
        <p14:creationId xmlns:p14="http://schemas.microsoft.com/office/powerpoint/2010/main" val="3674629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34331" y="1511300"/>
            <a:ext cx="5017170" cy="3711713"/>
          </a:xfrm>
        </p:spPr>
        <p:txBody>
          <a:bodyPr/>
          <a:lstStyle/>
          <a:p>
            <a:pPr indent="349250" algn="just">
              <a:buNone/>
            </a:pPr>
            <a:r>
              <a:rPr lang="ru-RU" sz="2000" dirty="0" smtClean="0">
                <a:latin typeface="Arial" panose="020B0604020202020204" pitchFamily="34" charset="0"/>
                <a:cs typeface="Arial" panose="020B0604020202020204" pitchFamily="34" charset="0"/>
              </a:rPr>
              <a:t>Главной </a:t>
            </a:r>
            <a:r>
              <a:rPr lang="ru-RU" sz="2000" dirty="0">
                <a:latin typeface="Arial" panose="020B0604020202020204" pitchFamily="34" charset="0"/>
                <a:cs typeface="Arial" panose="020B0604020202020204" pitchFamily="34" charset="0"/>
              </a:rPr>
              <a:t>целью воспитательной работы Л</a:t>
            </a:r>
            <a:r>
              <a:rPr lang="ru-RU" sz="2000" dirty="0" smtClean="0">
                <a:latin typeface="Arial" panose="020B0604020202020204" pitchFamily="34" charset="0"/>
                <a:cs typeface="Arial" panose="020B0604020202020204" pitchFamily="34" charset="0"/>
              </a:rPr>
              <a:t>ицея №10 </a:t>
            </a:r>
            <a:r>
              <a:rPr lang="ru-RU" sz="2000" dirty="0">
                <a:latin typeface="Arial" panose="020B0604020202020204" pitchFamily="34" charset="0"/>
                <a:cs typeface="Arial" panose="020B0604020202020204" pitchFamily="34" charset="0"/>
              </a:rPr>
              <a:t>является: способствовать воспитанию свободной, гуманной, духовной, самостоятельной личности, способной позитивному самоопределению в социуме, обогащенной научными знаниями, готовой к сознательной творческой деятельности и нравственному поведению без ущерба здоровью. </a:t>
            </a:r>
            <a:endParaRPr lang="ru-RU" sz="1800" dirty="0">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2"/>
          <a:stretch>
            <a:fillRect/>
          </a:stretch>
        </p:blipFill>
        <p:spPr>
          <a:xfrm>
            <a:off x="10106987" y="0"/>
            <a:ext cx="2085013" cy="2085013"/>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7232" y="1659006"/>
            <a:ext cx="4555067" cy="34163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7400" y="856445"/>
            <a:ext cx="10287000" cy="954107"/>
          </a:xfrm>
          <a:prstGeom prst="rect">
            <a:avLst/>
          </a:prstGeom>
        </p:spPr>
        <p:txBody>
          <a:bodyPr wrap="square">
            <a:spAutoFit/>
          </a:bodyPr>
          <a:lstStyle/>
          <a:p>
            <a:pPr algn="ctr"/>
            <a:r>
              <a:rPr lang="ru-RU" sz="2800" b="1" dirty="0">
                <a:solidFill>
                  <a:srgbClr val="700000"/>
                </a:solidFill>
                <a:latin typeface="Arial" panose="020B0604020202020204" pitchFamily="34" charset="0"/>
                <a:cs typeface="Arial" panose="020B0604020202020204" pitchFamily="34" charset="0"/>
              </a:rPr>
              <a:t>Мониторинг качества естественнонаучного и инженерно-математического образования</a:t>
            </a:r>
          </a:p>
        </p:txBody>
      </p:sp>
      <p:sp>
        <p:nvSpPr>
          <p:cNvPr id="4" name="Прямоугольник 3"/>
          <p:cNvSpPr/>
          <p:nvPr/>
        </p:nvSpPr>
        <p:spPr>
          <a:xfrm>
            <a:off x="1524000" y="2826435"/>
            <a:ext cx="6083300" cy="2677656"/>
          </a:xfrm>
          <a:prstGeom prst="rect">
            <a:avLst/>
          </a:prstGeom>
        </p:spPr>
        <p:txBody>
          <a:bodyPr wrap="square">
            <a:spAutoFit/>
          </a:bodyPr>
          <a:lstStyle/>
          <a:p>
            <a:r>
              <a:rPr lang="ru-RU" sz="2400" dirty="0">
                <a:solidFill>
                  <a:schemeClr val="tx2"/>
                </a:solidFill>
                <a:latin typeface="Arial" panose="020B0604020202020204" pitchFamily="34" charset="0"/>
                <a:cs typeface="Arial" panose="020B0604020202020204" pitchFamily="34" charset="0"/>
              </a:rPr>
              <a:t>Авторы: </a:t>
            </a:r>
          </a:p>
          <a:p>
            <a:r>
              <a:rPr lang="ru-RU" sz="2400" dirty="0">
                <a:solidFill>
                  <a:schemeClr val="tx2"/>
                </a:solidFill>
                <a:latin typeface="Arial" panose="020B0604020202020204" pitchFamily="34" charset="0"/>
                <a:cs typeface="Arial" panose="020B0604020202020204" pitchFamily="34" charset="0"/>
              </a:rPr>
              <a:t>И.В. Бестужев-Лада, </a:t>
            </a:r>
          </a:p>
          <a:p>
            <a:r>
              <a:rPr lang="ru-RU" sz="2400" dirty="0">
                <a:solidFill>
                  <a:schemeClr val="tx2"/>
                </a:solidFill>
                <a:latin typeface="Arial" panose="020B0604020202020204" pitchFamily="34" charset="0"/>
                <a:cs typeface="Arial" panose="020B0604020202020204" pitchFamily="34" charset="0"/>
              </a:rPr>
              <a:t>И.П. Герасимов, </a:t>
            </a:r>
          </a:p>
          <a:p>
            <a:r>
              <a:rPr lang="ru-RU" sz="2400" dirty="0">
                <a:solidFill>
                  <a:schemeClr val="tx2"/>
                </a:solidFill>
                <a:latin typeface="Arial" panose="020B0604020202020204" pitchFamily="34" charset="0"/>
                <a:cs typeface="Arial" panose="020B0604020202020204" pitchFamily="34" charset="0"/>
              </a:rPr>
              <a:t>Ю.А. </a:t>
            </a:r>
            <a:r>
              <a:rPr lang="ru-RU" sz="2400" dirty="0" err="1">
                <a:solidFill>
                  <a:schemeClr val="tx2"/>
                </a:solidFill>
                <a:latin typeface="Arial" panose="020B0604020202020204" pitchFamily="34" charset="0"/>
                <a:cs typeface="Arial" panose="020B0604020202020204" pitchFamily="34" charset="0"/>
              </a:rPr>
              <a:t>Израэль</a:t>
            </a:r>
            <a:r>
              <a:rPr lang="ru-RU" sz="2400" dirty="0">
                <a:solidFill>
                  <a:schemeClr val="tx2"/>
                </a:solidFill>
                <a:latin typeface="Arial" panose="020B0604020202020204" pitchFamily="34" charset="0"/>
                <a:cs typeface="Arial" panose="020B0604020202020204" pitchFamily="34" charset="0"/>
              </a:rPr>
              <a:t>, </a:t>
            </a:r>
          </a:p>
          <a:p>
            <a:r>
              <a:rPr lang="ru-RU" sz="2400" dirty="0">
                <a:solidFill>
                  <a:schemeClr val="tx2"/>
                </a:solidFill>
                <a:latin typeface="Arial" panose="020B0604020202020204" pitchFamily="34" charset="0"/>
                <a:cs typeface="Arial" panose="020B0604020202020204" pitchFamily="34" charset="0"/>
              </a:rPr>
              <a:t>И.А. Кривобоков, </a:t>
            </a:r>
          </a:p>
          <a:p>
            <a:r>
              <a:rPr lang="ru-RU" sz="2400" dirty="0">
                <a:solidFill>
                  <a:schemeClr val="tx2"/>
                </a:solidFill>
                <a:latin typeface="Arial" panose="020B0604020202020204" pitchFamily="34" charset="0"/>
                <a:cs typeface="Arial" panose="020B0604020202020204" pitchFamily="34" charset="0"/>
              </a:rPr>
              <a:t>А.Н. Майоров,</a:t>
            </a:r>
          </a:p>
          <a:p>
            <a:r>
              <a:rPr lang="ru-RU" sz="2400" dirty="0">
                <a:solidFill>
                  <a:schemeClr val="tx2"/>
                </a:solidFill>
                <a:latin typeface="Arial" panose="020B0604020202020204" pitchFamily="34" charset="0"/>
                <a:cs typeface="Arial" panose="020B0604020202020204" pitchFamily="34" charset="0"/>
              </a:rPr>
              <a:t> С.Н. </a:t>
            </a:r>
            <a:r>
              <a:rPr lang="ru-RU" sz="2400" dirty="0" err="1">
                <a:solidFill>
                  <a:schemeClr val="tx2"/>
                </a:solidFill>
                <a:latin typeface="Arial" panose="020B0604020202020204" pitchFamily="34" charset="0"/>
                <a:cs typeface="Arial" panose="020B0604020202020204" pitchFamily="34" charset="0"/>
              </a:rPr>
              <a:t>Силиноа</a:t>
            </a:r>
            <a:r>
              <a:rPr lang="ru-RU" sz="2400" dirty="0">
                <a:solidFill>
                  <a:schemeClr val="tx2"/>
                </a:solidFill>
                <a:latin typeface="Arial" panose="020B0604020202020204" pitchFamily="34" charset="0"/>
                <a:cs typeface="Arial" panose="020B0604020202020204" pitchFamily="34" charset="0"/>
              </a:rPr>
              <a:t> </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5432" y="2247563"/>
            <a:ext cx="5113867" cy="3835400"/>
          </a:xfrm>
          <a:prstGeom prst="rect">
            <a:avLst/>
          </a:prstGeom>
        </p:spPr>
      </p:pic>
    </p:spTree>
    <p:extLst>
      <p:ext uri="{BB962C8B-B14F-4D97-AF65-F5344CB8AC3E}">
        <p14:creationId xmlns:p14="http://schemas.microsoft.com/office/powerpoint/2010/main" val="1970821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8200" y="1778338"/>
            <a:ext cx="10375900" cy="2369880"/>
          </a:xfrm>
          <a:prstGeom prst="rect">
            <a:avLst/>
          </a:prstGeom>
        </p:spPr>
        <p:txBody>
          <a:bodyPr wrap="square">
            <a:spAutoFit/>
          </a:bodyPr>
          <a:lstStyle/>
          <a:p>
            <a:pPr algn="just"/>
            <a:r>
              <a:rPr lang="ru-RU" sz="2800" b="1" dirty="0">
                <a:solidFill>
                  <a:srgbClr val="700000"/>
                </a:solidFill>
                <a:latin typeface="Arial" panose="020B0604020202020204" pitchFamily="34" charset="0"/>
                <a:cs typeface="Arial" panose="020B0604020202020204" pitchFamily="34" charset="0"/>
              </a:rPr>
              <a:t>Педагогический мониторинг </a:t>
            </a:r>
            <a:r>
              <a:rPr lang="ru-RU" sz="2400" dirty="0">
                <a:solidFill>
                  <a:schemeClr val="tx2"/>
                </a:solidFill>
                <a:latin typeface="Arial" panose="020B0604020202020204" pitchFamily="34" charset="0"/>
                <a:cs typeface="Arial" panose="020B0604020202020204" pitchFamily="34" charset="0"/>
              </a:rPr>
              <a:t>обеспечивает преподавателя и учащихся необходимой информацией для принятия решения. Объекты педагогического мониторинга - это результаты учебно-воспитательного процесса и средства, которые используются для их достижения. Педагогический мониторинг определяет, насколько рациональны педагогические средства, реализуемые в учебном процессе</a:t>
            </a:r>
          </a:p>
        </p:txBody>
      </p:sp>
    </p:spTree>
    <p:extLst>
      <p:ext uri="{BB962C8B-B14F-4D97-AF65-F5344CB8AC3E}">
        <p14:creationId xmlns:p14="http://schemas.microsoft.com/office/powerpoint/2010/main" val="47667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9300" y="1198940"/>
            <a:ext cx="10388600" cy="3847207"/>
          </a:xfrm>
          <a:prstGeom prst="rect">
            <a:avLst/>
          </a:prstGeom>
        </p:spPr>
        <p:txBody>
          <a:bodyPr wrap="square">
            <a:spAutoFit/>
          </a:bodyPr>
          <a:lstStyle/>
          <a:p>
            <a:pPr algn="just"/>
            <a:r>
              <a:rPr lang="ru-RU" sz="2800" b="1" dirty="0">
                <a:solidFill>
                  <a:srgbClr val="700000"/>
                </a:solidFill>
                <a:latin typeface="Arial" panose="020B0604020202020204" pitchFamily="34" charset="0"/>
                <a:cs typeface="Arial" panose="020B0604020202020204" pitchFamily="34" charset="0"/>
              </a:rPr>
              <a:t>Мониторинг учебных достижений </a:t>
            </a:r>
            <a:r>
              <a:rPr lang="ru-RU" dirty="0">
                <a:latin typeface="Times New Roman" panose="02020603050405020304" pitchFamily="18" charset="0"/>
                <a:ea typeface="Times New Roman" panose="02020603050405020304" pitchFamily="18" charset="0"/>
              </a:rPr>
              <a:t>- </a:t>
            </a:r>
            <a:r>
              <a:rPr lang="ru-RU" sz="2400" dirty="0">
                <a:solidFill>
                  <a:schemeClr val="tx2"/>
                </a:solidFill>
                <a:latin typeface="Arial" panose="020B0604020202020204" pitchFamily="34" charset="0"/>
                <a:cs typeface="Arial" panose="020B0604020202020204" pitchFamily="34" charset="0"/>
              </a:rPr>
              <a:t>это система сбора и обработки информации о процессе усвоения школьниками учебного материала при изучении предметных дисциплин, позволяющая судить о достигнутом уровне усвоения каждым учащимся в любой момент времени и прогнозировать дальнейший ход его развития. Она обеспечивает необходимую информационную основу для принятия адекватных управленческих решений, направленных на достижение определённой системы целей, отражающей динамику процесса усвоения, овладение учеником всё более усложняющимися действиями. </a:t>
            </a:r>
          </a:p>
        </p:txBody>
      </p:sp>
    </p:spTree>
    <p:extLst>
      <p:ext uri="{BB962C8B-B14F-4D97-AF65-F5344CB8AC3E}">
        <p14:creationId xmlns:p14="http://schemas.microsoft.com/office/powerpoint/2010/main" val="1278126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71600" y="1246138"/>
            <a:ext cx="9080500" cy="3046988"/>
          </a:xfrm>
          <a:prstGeom prst="rect">
            <a:avLst/>
          </a:prstGeom>
        </p:spPr>
        <p:txBody>
          <a:bodyPr wrap="square">
            <a:spAutoFit/>
          </a:bodyPr>
          <a:lstStyle/>
          <a:p>
            <a:pPr algn="just"/>
            <a:r>
              <a:rPr lang="ru-RU" sz="2400" dirty="0">
                <a:solidFill>
                  <a:schemeClr val="tx2"/>
                </a:solidFill>
                <a:latin typeface="Arial" panose="020B0604020202020204" pitchFamily="34" charset="0"/>
                <a:cs typeface="Arial" panose="020B0604020202020204" pitchFamily="34" charset="0"/>
              </a:rPr>
              <a:t> Концепция модернизации российского образования и Федеральные государственные образовательные стандарты,  закон РФ «Об образовании в РФ» и Стратегия развития воспитания в Российской Федерации на период до 2025 года предусматривают ряд приоритетных мер по обеспечению качества образования. В их число входит организация педагогического мониторинга и его использование как неотъемлемого инструмента управления образованием</a:t>
            </a:r>
            <a:r>
              <a:rPr lang="ru-RU" dirty="0"/>
              <a:t>.</a:t>
            </a:r>
          </a:p>
        </p:txBody>
      </p:sp>
    </p:spTree>
    <p:extLst>
      <p:ext uri="{BB962C8B-B14F-4D97-AF65-F5344CB8AC3E}">
        <p14:creationId xmlns:p14="http://schemas.microsoft.com/office/powerpoint/2010/main" val="4124509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9000" y="1162040"/>
            <a:ext cx="10045700" cy="3847207"/>
          </a:xfrm>
          <a:prstGeom prst="rect">
            <a:avLst/>
          </a:prstGeom>
        </p:spPr>
        <p:txBody>
          <a:bodyPr wrap="square">
            <a:spAutoFit/>
          </a:bodyPr>
          <a:lstStyle/>
          <a:p>
            <a:pPr algn="just"/>
            <a:r>
              <a:rPr lang="ru-RU" sz="2800" b="1" dirty="0">
                <a:solidFill>
                  <a:srgbClr val="700000"/>
                </a:solidFill>
                <a:latin typeface="Arial" panose="020B0604020202020204" pitchFamily="34" charset="0"/>
                <a:cs typeface="Arial" panose="020B0604020202020204" pitchFamily="34" charset="0"/>
              </a:rPr>
              <a:t>Урок</a:t>
            </a:r>
            <a:r>
              <a:rPr lang="ru-RU" dirty="0"/>
              <a:t> </a:t>
            </a:r>
            <a:r>
              <a:rPr lang="ru-RU" sz="2400" dirty="0">
                <a:solidFill>
                  <a:schemeClr val="tx2"/>
                </a:solidFill>
                <a:latin typeface="Arial" panose="020B0604020202020204" pitchFamily="34" charset="0"/>
                <a:cs typeface="Arial" panose="020B0604020202020204" pitchFamily="34" charset="0"/>
              </a:rPr>
              <a:t>является главным компонентом в лицейском обучении и воспитании, формой реализации педагогических воздействий, где происходит непосредственное и систематическое общение учителя и учеников. Именно от качества урока в наибольшей степени зависит качество и объем приобретаемых ребенком знаний. Каждый учитель старается использовать в своей практике различные формы уроков, прежде всего для того, чтобы процесс получения знаний не стал однообразно-утомительным ни для учеников, ни для учителей. Выбор оптимальной формы - одна из самых сложных задач, которую ежедневно приходится решать учителю.</a:t>
            </a:r>
          </a:p>
        </p:txBody>
      </p:sp>
    </p:spTree>
    <p:extLst>
      <p:ext uri="{BB962C8B-B14F-4D97-AF65-F5344CB8AC3E}">
        <p14:creationId xmlns:p14="http://schemas.microsoft.com/office/powerpoint/2010/main" val="3075853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71600" y="519837"/>
            <a:ext cx="9042400" cy="1938992"/>
          </a:xfrm>
          <a:prstGeom prst="rect">
            <a:avLst/>
          </a:prstGeom>
        </p:spPr>
        <p:txBody>
          <a:bodyPr wrap="square">
            <a:spAutoFit/>
          </a:bodyPr>
          <a:lstStyle/>
          <a:p>
            <a:pPr algn="just"/>
            <a:r>
              <a:rPr lang="ru-RU" sz="2400" dirty="0">
                <a:solidFill>
                  <a:schemeClr val="tx2"/>
                </a:solidFill>
                <a:latin typeface="Arial" panose="020B0604020202020204" pitchFamily="34" charset="0"/>
                <a:cs typeface="Arial" panose="020B0604020202020204" pitchFamily="34" charset="0"/>
              </a:rPr>
              <a:t>Для повышения интереса к естественнонаучному и инженерно-математическому образованию в лицее вошло в систему проведение внеклассных тематических мероприятий как в рамках предметных недель, конкурсов, социально-значимых проектов, так, и в общем процессе обучения.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3800" y="2676465"/>
            <a:ext cx="4760588" cy="3571934"/>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684432"/>
            <a:ext cx="4876799" cy="3657599"/>
          </a:xfrm>
          <a:prstGeom prst="rect">
            <a:avLst/>
          </a:prstGeom>
        </p:spPr>
      </p:pic>
    </p:spTree>
    <p:extLst>
      <p:ext uri="{BB962C8B-B14F-4D97-AF65-F5344CB8AC3E}">
        <p14:creationId xmlns:p14="http://schemas.microsoft.com/office/powerpoint/2010/main" val="1082403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Другая 5">
      <a:dk1>
        <a:srgbClr val="0000BF"/>
      </a:dk1>
      <a:lt1>
        <a:sysClr val="window" lastClr="FFFFFF"/>
      </a:lt1>
      <a:dk2>
        <a:srgbClr val="00007F"/>
      </a:dk2>
      <a:lt2>
        <a:srgbClr val="EEECE1"/>
      </a:lt2>
      <a:accent1>
        <a:srgbClr val="0000BF"/>
      </a:accent1>
      <a:accent2>
        <a:srgbClr val="0000BF"/>
      </a:accent2>
      <a:accent3>
        <a:srgbClr val="0000BF"/>
      </a:accent3>
      <a:accent4>
        <a:srgbClr val="8064A2"/>
      </a:accent4>
      <a:accent5>
        <a:srgbClr val="4BACC6"/>
      </a:accent5>
      <a:accent6>
        <a:srgbClr val="F79646"/>
      </a:accent6>
      <a:hlink>
        <a:srgbClr val="0000FF"/>
      </a:hlink>
      <a:folHlink>
        <a:srgbClr val="800080"/>
      </a:folHlink>
    </a:clrScheme>
    <a:fontScheme name="Другая 1">
      <a:majorFont>
        <a:latin typeface="Trebuchet MS"/>
        <a:ea typeface=""/>
        <a:cs typeface=""/>
      </a:majorFont>
      <a:minorFont>
        <a:latin typeface="Times New Roman"/>
        <a:ea typeface=""/>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664</TotalTime>
  <Words>1702</Words>
  <Application>Microsoft Office PowerPoint</Application>
  <PresentationFormat>Широкоэкранный</PresentationFormat>
  <Paragraphs>152</Paragraphs>
  <Slides>26</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26</vt:i4>
      </vt:variant>
    </vt:vector>
  </HeadingPairs>
  <TitlesOfParts>
    <vt:vector size="32" baseType="lpstr">
      <vt:lpstr>Arial</vt:lpstr>
      <vt:lpstr>Calibri</vt:lpstr>
      <vt:lpstr>Tahoma</vt:lpstr>
      <vt:lpstr>Times New Roman</vt:lpstr>
      <vt:lpstr>Trebuchet MS</vt:lpstr>
      <vt:lpstr>NewsPrint</vt:lpstr>
      <vt:lpstr>Попова Ольга Юрьевна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75</cp:revision>
  <dcterms:created xsi:type="dcterms:W3CDTF">2018-09-16T19:10:17Z</dcterms:created>
  <dcterms:modified xsi:type="dcterms:W3CDTF">2018-11-08T22:27:42Z</dcterms:modified>
</cp:coreProperties>
</file>